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9"/>
  </p:notesMasterIdLst>
  <p:sldIdLst>
    <p:sldId id="256" r:id="rId2"/>
    <p:sldId id="257" r:id="rId3"/>
    <p:sldId id="263" r:id="rId4"/>
    <p:sldId id="258" r:id="rId5"/>
    <p:sldId id="554" r:id="rId6"/>
    <p:sldId id="624" r:id="rId7"/>
    <p:sldId id="598" r:id="rId8"/>
    <p:sldId id="599" r:id="rId9"/>
    <p:sldId id="621" r:id="rId10"/>
    <p:sldId id="626" r:id="rId11"/>
    <p:sldId id="627" r:id="rId12"/>
    <p:sldId id="628" r:id="rId13"/>
    <p:sldId id="629" r:id="rId14"/>
    <p:sldId id="630" r:id="rId15"/>
    <p:sldId id="631" r:id="rId16"/>
    <p:sldId id="632" r:id="rId17"/>
    <p:sldId id="633" r:id="rId18"/>
    <p:sldId id="634" r:id="rId19"/>
    <p:sldId id="635" r:id="rId20"/>
    <p:sldId id="636" r:id="rId21"/>
    <p:sldId id="637" r:id="rId22"/>
    <p:sldId id="638" r:id="rId23"/>
    <p:sldId id="639" r:id="rId24"/>
    <p:sldId id="642" r:id="rId25"/>
    <p:sldId id="640" r:id="rId26"/>
    <p:sldId id="641" r:id="rId27"/>
    <p:sldId id="643" r:id="rId28"/>
    <p:sldId id="644" r:id="rId29"/>
    <p:sldId id="645" r:id="rId30"/>
    <p:sldId id="646" r:id="rId31"/>
    <p:sldId id="647" r:id="rId32"/>
    <p:sldId id="648" r:id="rId33"/>
    <p:sldId id="649" r:id="rId34"/>
    <p:sldId id="625" r:id="rId35"/>
    <p:sldId id="650" r:id="rId36"/>
    <p:sldId id="651" r:id="rId37"/>
    <p:sldId id="652" r:id="rId38"/>
    <p:sldId id="653" r:id="rId39"/>
    <p:sldId id="654" r:id="rId40"/>
    <p:sldId id="655" r:id="rId41"/>
    <p:sldId id="656" r:id="rId42"/>
    <p:sldId id="657" r:id="rId43"/>
    <p:sldId id="658" r:id="rId44"/>
    <p:sldId id="659" r:id="rId45"/>
    <p:sldId id="660" r:id="rId46"/>
    <p:sldId id="661" r:id="rId47"/>
    <p:sldId id="600" r:id="rId48"/>
    <p:sldId id="267" r:id="rId49"/>
    <p:sldId id="603" r:id="rId50"/>
    <p:sldId id="614" r:id="rId51"/>
    <p:sldId id="662" r:id="rId52"/>
    <p:sldId id="663" r:id="rId53"/>
    <p:sldId id="664" r:id="rId54"/>
    <p:sldId id="615" r:id="rId55"/>
    <p:sldId id="616" r:id="rId56"/>
    <p:sldId id="617" r:id="rId57"/>
    <p:sldId id="618" r:id="rId5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ta Vaitkeviciute" initials="RV" lastIdx="1" clrIdx="0">
    <p:extLst>
      <p:ext uri="{19B8F6BF-5375-455C-9EA6-DF929625EA0E}">
        <p15:presenceInfo xmlns:p15="http://schemas.microsoft.com/office/powerpoint/2012/main" userId="S::Ruta.Vaitkeviciute@phe.gov.uk::06c03721-c6a2-4b22-bdc6-1ffafd3677b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EBE8EE"/>
    <a:srgbClr val="AB7AB3"/>
    <a:srgbClr val="712B8F"/>
    <a:srgbClr val="F16436"/>
    <a:srgbClr val="2862A5"/>
    <a:srgbClr val="302564"/>
    <a:srgbClr val="12B38F"/>
    <a:srgbClr val="8DC641"/>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792" autoAdjust="0"/>
  </p:normalViewPr>
  <p:slideViewPr>
    <p:cSldViewPr snapToGrid="0">
      <p:cViewPr varScale="1">
        <p:scale>
          <a:sx n="107" d="100"/>
          <a:sy n="107" d="100"/>
        </p:scale>
        <p:origin x="1770" y="102"/>
      </p:cViewPr>
      <p:guideLst/>
    </p:cSldViewPr>
  </p:slideViewPr>
  <p:outlineViewPr>
    <p:cViewPr>
      <p:scale>
        <a:sx n="33" d="100"/>
        <a:sy n="33" d="100"/>
      </p:scale>
      <p:origin x="0" y="-928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06/03/2025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1142999" y="2492375"/>
            <a:ext cx="9191625" cy="2387600"/>
          </a:xfrm>
        </p:spPr>
        <p:txBody>
          <a:bodyPr>
            <a:noAutofit/>
          </a:bodyPr>
          <a:lstStyle/>
          <a:p>
            <a:r>
              <a:rPr lang="en-GB" sz="5000" dirty="0"/>
              <a:t>Micro-organisms:</a:t>
            </a:r>
            <a:br>
              <a:rPr lang="en-GB" sz="5000" dirty="0"/>
            </a:br>
            <a:r>
              <a:rPr lang="en-GB" sz="5000" dirty="0"/>
              <a:t>Harmful Microbes</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1142999" y="4879975"/>
            <a:ext cx="5170978" cy="552405"/>
          </a:xfrm>
        </p:spPr>
        <p:txBody>
          <a:bodyPr/>
          <a:lstStyle/>
          <a:p>
            <a:r>
              <a:rPr lang="en-GB" dirty="0"/>
              <a:t>Key Stage 4</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F4B64-57A6-4553-AE9F-126DB90B1CF5}"/>
              </a:ext>
            </a:extLst>
          </p:cNvPr>
          <p:cNvSpPr>
            <a:spLocks noGrp="1"/>
          </p:cNvSpPr>
          <p:nvPr>
            <p:ph type="title"/>
          </p:nvPr>
        </p:nvSpPr>
        <p:spPr>
          <a:xfrm>
            <a:off x="628650" y="-863598"/>
            <a:ext cx="7886700" cy="863598"/>
          </a:xfrm>
        </p:spPr>
        <p:txBody>
          <a:bodyPr vert="horz" lIns="91440" tIns="45720" rIns="91440" bIns="45720" rtlCol="0" anchor="b">
            <a:normAutofit/>
          </a:bodyPr>
          <a:lstStyle/>
          <a:p>
            <a:r>
              <a:rPr lang="en-GB" sz="2800" dirty="0"/>
              <a:t>Harmful Microbes and Their Disease: Measles</a:t>
            </a:r>
          </a:p>
        </p:txBody>
      </p:sp>
      <p:sp>
        <p:nvSpPr>
          <p:cNvPr id="12" name="Title 1">
            <a:extLst>
              <a:ext uri="{FF2B5EF4-FFF2-40B4-BE49-F238E27FC236}">
                <a16:creationId xmlns:a16="http://schemas.microsoft.com/office/drawing/2014/main" id="{790100DE-F4A2-465B-920B-0FE344A00D67}"/>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and Their Disease</a:t>
            </a:r>
            <a:endParaRPr lang="en-GB" sz="3000" b="1" dirty="0"/>
          </a:p>
        </p:txBody>
      </p:sp>
      <p:sp>
        <p:nvSpPr>
          <p:cNvPr id="11" name="TextBox 10">
            <a:extLst>
              <a:ext uri="{FF2B5EF4-FFF2-40B4-BE49-F238E27FC236}">
                <a16:creationId xmlns:a16="http://schemas.microsoft.com/office/drawing/2014/main" id="{69E448A2-4275-4D9B-8F00-06DE96AB9DE3}"/>
              </a:ext>
            </a:extLst>
          </p:cNvPr>
          <p:cNvSpPr txBox="1"/>
          <p:nvPr/>
        </p:nvSpPr>
        <p:spPr>
          <a:xfrm>
            <a:off x="629883" y="1220746"/>
            <a:ext cx="7818790"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Measles</a:t>
            </a:r>
          </a:p>
        </p:txBody>
      </p:sp>
      <p:graphicFrame>
        <p:nvGraphicFramePr>
          <p:cNvPr id="9" name="Table 7" descr="Measles&#10;">
            <a:extLst>
              <a:ext uri="{FF2B5EF4-FFF2-40B4-BE49-F238E27FC236}">
                <a16:creationId xmlns:a16="http://schemas.microsoft.com/office/drawing/2014/main" id="{6F8B08F5-0559-4281-9CDE-B7E56815C49C}"/>
              </a:ext>
            </a:extLst>
          </p:cNvPr>
          <p:cNvGraphicFramePr>
            <a:graphicFrameLocks noGrp="1"/>
          </p:cNvGraphicFramePr>
          <p:nvPr>
            <p:extLst>
              <p:ext uri="{D42A27DB-BD31-4B8C-83A1-F6EECF244321}">
                <p14:modId xmlns:p14="http://schemas.microsoft.com/office/powerpoint/2010/main" val="1545161818"/>
              </p:ext>
            </p:extLst>
          </p:nvPr>
        </p:nvGraphicFramePr>
        <p:xfrm>
          <a:off x="629884" y="1605774"/>
          <a:ext cx="7809266" cy="4617720"/>
        </p:xfrm>
        <a:graphic>
          <a:graphicData uri="http://schemas.openxmlformats.org/drawingml/2006/table">
            <a:tbl>
              <a:tblPr firstRow="1" bandRow="1"/>
              <a:tblGrid>
                <a:gridCol w="1904495">
                  <a:extLst>
                    <a:ext uri="{9D8B030D-6E8A-4147-A177-3AD203B41FA5}">
                      <a16:colId xmlns:a16="http://schemas.microsoft.com/office/drawing/2014/main" val="2248629582"/>
                    </a:ext>
                  </a:extLst>
                </a:gridCol>
                <a:gridCol w="5904771">
                  <a:extLst>
                    <a:ext uri="{9D8B030D-6E8A-4147-A177-3AD203B41FA5}">
                      <a16:colId xmlns:a16="http://schemas.microsoft.com/office/drawing/2014/main" val="761776255"/>
                    </a:ext>
                  </a:extLst>
                </a:gridCol>
              </a:tblGrid>
              <a:tr h="34703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Virus: </a:t>
                      </a:r>
                      <a:r>
                        <a:rPr lang="en-GB" sz="1700" b="0" i="1" dirty="0">
                          <a:solidFill>
                            <a:schemeClr val="bg2">
                              <a:lumMod val="10000"/>
                            </a:schemeClr>
                          </a:solidFill>
                          <a:latin typeface="Arial" panose="020B0604020202020204" pitchFamily="34" charset="0"/>
                          <a:cs typeface="Arial" panose="020B0604020202020204" pitchFamily="34" charset="0"/>
                        </a:rPr>
                        <a:t>Paramyxovirus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60353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Fever, runny nose, red and runny eyes, a cough, a red rash and a sore, swollen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34703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Blood sample and antibody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60353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Mortality rate</a:t>
                      </a:r>
                    </a:p>
                    <a:p>
                      <a:endParaRPr lang="en-GB" sz="17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Low, but can be high in lower income countries, where treatment can be hard to access.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86003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Contagious. Droplets from coughs and sneezes, skin contact or contact with objects that have the live virus on them.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34703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Prevention via vaccination.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34703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Bed rest and 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11165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Virus first reported 1911, has decreased dramatically in high and middle income countries in recent years although small epidemics do occur. Still a pandemic</a:t>
                      </a:r>
                    </a:p>
                    <a:p>
                      <a:r>
                        <a:rPr lang="en-GB" sz="1700" b="0" dirty="0">
                          <a:solidFill>
                            <a:schemeClr val="bg2">
                              <a:lumMod val="10000"/>
                            </a:schemeClr>
                          </a:solidFill>
                          <a:latin typeface="Arial" panose="020B0604020202020204" pitchFamily="34" charset="0"/>
                          <a:cs typeface="Arial" panose="020B0604020202020204" pitchFamily="34" charset="0"/>
                        </a:rPr>
                        <a:t>problem for low income countries.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grpSp>
        <p:nvGrpSpPr>
          <p:cNvPr id="5" name="Group 4">
            <a:extLst>
              <a:ext uri="{FF2B5EF4-FFF2-40B4-BE49-F238E27FC236}">
                <a16:creationId xmlns:a16="http://schemas.microsoft.com/office/drawing/2014/main" id="{7BB4A0D0-7E9E-4C5D-BCA6-740C5768BCEC}"/>
              </a:ext>
              <a:ext uri="{C183D7F6-B498-43B3-948B-1728B52AA6E4}">
                <adec:decorative xmlns:adec="http://schemas.microsoft.com/office/drawing/2017/decorative" val="1"/>
              </a:ext>
            </a:extLst>
          </p:cNvPr>
          <p:cNvGrpSpPr/>
          <p:nvPr/>
        </p:nvGrpSpPr>
        <p:grpSpPr>
          <a:xfrm rot="5400000">
            <a:off x="1965690" y="-386765"/>
            <a:ext cx="5212619" cy="8251729"/>
            <a:chOff x="376446" y="467682"/>
            <a:chExt cx="6207650" cy="9079126"/>
          </a:xfrm>
        </p:grpSpPr>
        <p:sp>
          <p:nvSpPr>
            <p:cNvPr id="6" name="Rectangle: Rounded Corners 5">
              <a:extLst>
                <a:ext uri="{FF2B5EF4-FFF2-40B4-BE49-F238E27FC236}">
                  <a16:creationId xmlns:a16="http://schemas.microsoft.com/office/drawing/2014/main" id="{4B3F6A9C-AC49-486F-96C3-8989E9AAECF8}"/>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33BB1A1A-12B9-4365-B064-DC791BCA5FAF}"/>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6EAEB55D-A5B6-48B9-A887-9F3383DFAA7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142E2374-C13D-46C9-A95E-9FC354DC021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512293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0E9A1-0B55-454F-846B-462EE1DF110B}"/>
              </a:ext>
            </a:extLst>
          </p:cNvPr>
          <p:cNvSpPr>
            <a:spLocks noGrp="1"/>
          </p:cNvSpPr>
          <p:nvPr>
            <p:ph type="title"/>
          </p:nvPr>
        </p:nvSpPr>
        <p:spPr>
          <a:xfrm>
            <a:off x="628650" y="-691376"/>
            <a:ext cx="7886700" cy="691376"/>
          </a:xfrm>
        </p:spPr>
        <p:txBody>
          <a:bodyPr vert="horz" lIns="91440" tIns="45720" rIns="91440" bIns="45720" rtlCol="0" anchor="b">
            <a:normAutofit/>
          </a:bodyPr>
          <a:lstStyle/>
          <a:p>
            <a:r>
              <a:rPr lang="en-GB" sz="3200" dirty="0"/>
              <a:t>Harmful Microbes and Their Disease: Flu</a:t>
            </a:r>
          </a:p>
        </p:txBody>
      </p:sp>
      <p:sp>
        <p:nvSpPr>
          <p:cNvPr id="12" name="Title 1">
            <a:extLst>
              <a:ext uri="{FF2B5EF4-FFF2-40B4-BE49-F238E27FC236}">
                <a16:creationId xmlns:a16="http://schemas.microsoft.com/office/drawing/2014/main" id="{CB87D6D3-35B2-44D7-BE60-286ABEAB3227}"/>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and Their Disease</a:t>
            </a:r>
            <a:endParaRPr lang="en-GB" sz="3000" b="1" dirty="0"/>
          </a:p>
        </p:txBody>
      </p:sp>
      <p:sp>
        <p:nvSpPr>
          <p:cNvPr id="10" name="TextBox 9">
            <a:extLst>
              <a:ext uri="{FF2B5EF4-FFF2-40B4-BE49-F238E27FC236}">
                <a16:creationId xmlns:a16="http://schemas.microsoft.com/office/drawing/2014/main" id="{BE5FD0F7-578C-44AA-8DBE-ECA3B1A448DB}"/>
              </a:ext>
            </a:extLst>
          </p:cNvPr>
          <p:cNvSpPr txBox="1"/>
          <p:nvPr/>
        </p:nvSpPr>
        <p:spPr>
          <a:xfrm>
            <a:off x="629883" y="1271239"/>
            <a:ext cx="7785355"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Flu</a:t>
            </a:r>
          </a:p>
        </p:txBody>
      </p:sp>
      <p:graphicFrame>
        <p:nvGraphicFramePr>
          <p:cNvPr id="9" name="Table 7" descr="Flu&#10;">
            <a:extLst>
              <a:ext uri="{FF2B5EF4-FFF2-40B4-BE49-F238E27FC236}">
                <a16:creationId xmlns:a16="http://schemas.microsoft.com/office/drawing/2014/main" id="{BC31E5AF-20A5-4050-B97D-8339BD9D0D7F}"/>
              </a:ext>
            </a:extLst>
          </p:cNvPr>
          <p:cNvGraphicFramePr>
            <a:graphicFrameLocks noGrp="1"/>
          </p:cNvGraphicFramePr>
          <p:nvPr>
            <p:extLst>
              <p:ext uri="{D42A27DB-BD31-4B8C-83A1-F6EECF244321}">
                <p14:modId xmlns:p14="http://schemas.microsoft.com/office/powerpoint/2010/main" val="2345398351"/>
              </p:ext>
            </p:extLst>
          </p:nvPr>
        </p:nvGraphicFramePr>
        <p:xfrm>
          <a:off x="634744" y="1639228"/>
          <a:ext cx="7785355" cy="4293220"/>
        </p:xfrm>
        <a:graphic>
          <a:graphicData uri="http://schemas.openxmlformats.org/drawingml/2006/table">
            <a:tbl>
              <a:tblPr firstRow="1" bandRow="1"/>
              <a:tblGrid>
                <a:gridCol w="1790335">
                  <a:extLst>
                    <a:ext uri="{9D8B030D-6E8A-4147-A177-3AD203B41FA5}">
                      <a16:colId xmlns:a16="http://schemas.microsoft.com/office/drawing/2014/main" val="2248629582"/>
                    </a:ext>
                  </a:extLst>
                </a:gridCol>
                <a:gridCol w="5995020">
                  <a:extLst>
                    <a:ext uri="{9D8B030D-6E8A-4147-A177-3AD203B41FA5}">
                      <a16:colId xmlns:a16="http://schemas.microsoft.com/office/drawing/2014/main" val="761776255"/>
                    </a:ext>
                  </a:extLst>
                </a:gridCol>
              </a:tblGrid>
              <a:tr h="65542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Virus: </a:t>
                      </a:r>
                      <a:r>
                        <a:rPr lang="en-GB" sz="1800" b="0" i="1" dirty="0">
                          <a:solidFill>
                            <a:schemeClr val="bg2">
                              <a:lumMod val="10000"/>
                            </a:schemeClr>
                          </a:solidFill>
                          <a:latin typeface="Arial" panose="020B0604020202020204" pitchFamily="34" charset="0"/>
                          <a:cs typeface="Arial" panose="020B0604020202020204" pitchFamily="34" charset="0"/>
                        </a:rPr>
                        <a:t>Influenza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65542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Headache, fever, chills, muscle aches; possibly sore throat, cough, chest pain.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41788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Blood sample and antibody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41788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Medium but higher in the very young and elderly.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65542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Highly contagious. Inhalation of viruses on airborne particles. Direct skin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41788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Vaccination against current strains.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41788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Bed rest and fluid intake. Antivirals in the elderly.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65542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Present for centuries, epidemics occur at regular intervals.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grpSp>
        <p:nvGrpSpPr>
          <p:cNvPr id="5" name="Group 4">
            <a:extLst>
              <a:ext uri="{FF2B5EF4-FFF2-40B4-BE49-F238E27FC236}">
                <a16:creationId xmlns:a16="http://schemas.microsoft.com/office/drawing/2014/main" id="{4351C2AA-589E-4386-B76F-C3A387A0E180}"/>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EFCFE9A8-027F-47E3-8E88-AC8148EBC663}"/>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BF8F73A2-61EA-46B5-A50E-8C140182F4D8}"/>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28F194E4-6F03-455D-9438-33E96E25090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985A2636-2314-42B6-B548-ED46983469E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463631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41BB-5D80-45CB-AEC5-88AAEC2260A3}"/>
              </a:ext>
            </a:extLst>
          </p:cNvPr>
          <p:cNvSpPr>
            <a:spLocks noGrp="1"/>
          </p:cNvSpPr>
          <p:nvPr>
            <p:ph type="title"/>
          </p:nvPr>
        </p:nvSpPr>
        <p:spPr>
          <a:xfrm>
            <a:off x="628650" y="-863598"/>
            <a:ext cx="7886700" cy="863598"/>
          </a:xfrm>
        </p:spPr>
        <p:txBody>
          <a:bodyPr vert="horz" lIns="91440" tIns="45720" rIns="91440" bIns="45720" rtlCol="0" anchor="b">
            <a:normAutofit/>
          </a:bodyPr>
          <a:lstStyle/>
          <a:p>
            <a:r>
              <a:rPr lang="en-GB" sz="3000" dirty="0"/>
              <a:t>Harmful Microbes and Their Disease: Thrush</a:t>
            </a:r>
          </a:p>
        </p:txBody>
      </p:sp>
      <p:sp>
        <p:nvSpPr>
          <p:cNvPr id="12" name="Title 1">
            <a:extLst>
              <a:ext uri="{FF2B5EF4-FFF2-40B4-BE49-F238E27FC236}">
                <a16:creationId xmlns:a16="http://schemas.microsoft.com/office/drawing/2014/main" id="{1C2F46B7-D9D5-4B5D-81B4-023D161512AC}"/>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and Their Disease</a:t>
            </a:r>
            <a:endParaRPr lang="en-GB" sz="3000" b="1" dirty="0"/>
          </a:p>
        </p:txBody>
      </p:sp>
      <p:sp>
        <p:nvSpPr>
          <p:cNvPr id="10" name="TextBox 9">
            <a:extLst>
              <a:ext uri="{FF2B5EF4-FFF2-40B4-BE49-F238E27FC236}">
                <a16:creationId xmlns:a16="http://schemas.microsoft.com/office/drawing/2014/main" id="{C12DF3C1-A944-47AA-846F-6EF40D3BBE60}"/>
              </a:ext>
            </a:extLst>
          </p:cNvPr>
          <p:cNvSpPr txBox="1"/>
          <p:nvPr/>
        </p:nvSpPr>
        <p:spPr>
          <a:xfrm>
            <a:off x="629883" y="1237786"/>
            <a:ext cx="7818790"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Thrush</a:t>
            </a:r>
          </a:p>
        </p:txBody>
      </p:sp>
      <p:graphicFrame>
        <p:nvGraphicFramePr>
          <p:cNvPr id="9" name="Table 8" descr="Thrush&#10;">
            <a:extLst>
              <a:ext uri="{FF2B5EF4-FFF2-40B4-BE49-F238E27FC236}">
                <a16:creationId xmlns:a16="http://schemas.microsoft.com/office/drawing/2014/main" id="{21E4501A-F116-41EB-BE53-F172DFB848BF}"/>
              </a:ext>
            </a:extLst>
          </p:cNvPr>
          <p:cNvGraphicFramePr>
            <a:graphicFrameLocks noGrp="1"/>
          </p:cNvGraphicFramePr>
          <p:nvPr>
            <p:extLst>
              <p:ext uri="{D42A27DB-BD31-4B8C-83A1-F6EECF244321}">
                <p14:modId xmlns:p14="http://schemas.microsoft.com/office/powerpoint/2010/main" val="4085027864"/>
              </p:ext>
            </p:extLst>
          </p:nvPr>
        </p:nvGraphicFramePr>
        <p:xfrm>
          <a:off x="637326" y="1597618"/>
          <a:ext cx="7809266" cy="4479289"/>
        </p:xfrm>
        <a:graphic>
          <a:graphicData uri="http://schemas.openxmlformats.org/drawingml/2006/table">
            <a:tbl>
              <a:tblPr firstRow="1" bandRow="1"/>
              <a:tblGrid>
                <a:gridCol w="1886674">
                  <a:extLst>
                    <a:ext uri="{9D8B030D-6E8A-4147-A177-3AD203B41FA5}">
                      <a16:colId xmlns:a16="http://schemas.microsoft.com/office/drawing/2014/main" val="2248629582"/>
                    </a:ext>
                  </a:extLst>
                </a:gridCol>
                <a:gridCol w="5922592">
                  <a:extLst>
                    <a:ext uri="{9D8B030D-6E8A-4147-A177-3AD203B41FA5}">
                      <a16:colId xmlns:a16="http://schemas.microsoft.com/office/drawing/2014/main" val="761776255"/>
                    </a:ext>
                  </a:extLst>
                </a:gridCol>
              </a:tblGrid>
              <a:tr h="42332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Fungus: </a:t>
                      </a:r>
                      <a:r>
                        <a:rPr lang="en-GB" sz="17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Candida albicans</a:t>
                      </a:r>
                      <a:endParaRPr lang="en-GB" sz="17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63318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Itching, burning, soreness and white coating of the mouth or irritation of the vagina with a whitish discharge.</a:t>
                      </a:r>
                      <a:endParaRPr lang="en-GB" sz="17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42332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Swab, microscopic examination and culturing.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42332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None.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63318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Person to person contact but is a normal part of the flora of the gut.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88645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Symptoms are caused by overgrowth of this fungus due to antibiotics killing off the normal protective bacteria. Therefore 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42332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63318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Almost 75% of all women have had this infection at least once.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grpSp>
        <p:nvGrpSpPr>
          <p:cNvPr id="5" name="Group 4">
            <a:extLst>
              <a:ext uri="{FF2B5EF4-FFF2-40B4-BE49-F238E27FC236}">
                <a16:creationId xmlns:a16="http://schemas.microsoft.com/office/drawing/2014/main" id="{2D866523-8A09-4244-BD7A-7441A784D76F}"/>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AD0ABE7A-911A-4CBB-AFF9-C361F0AAF68B}"/>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79EC42E1-3C14-4310-963F-155A9A0E3DFB}"/>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6FEE14C1-97AB-40AA-A951-A42FF622939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93AECE30-71DB-4CE0-8277-FBF1B6BEFA2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28214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5D1C5-9BDD-4C65-9B83-F621C3131AC1}"/>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2800" dirty="0"/>
              <a:t>Harmful Microbes and Their Disease: Chlamydia</a:t>
            </a:r>
          </a:p>
        </p:txBody>
      </p:sp>
      <p:sp>
        <p:nvSpPr>
          <p:cNvPr id="12" name="Title 1">
            <a:extLst>
              <a:ext uri="{FF2B5EF4-FFF2-40B4-BE49-F238E27FC236}">
                <a16:creationId xmlns:a16="http://schemas.microsoft.com/office/drawing/2014/main" id="{724B6B4C-F06C-4065-A08F-1C3B9F592C1E}"/>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and Their Disease</a:t>
            </a:r>
            <a:endParaRPr lang="en-GB" sz="3000" b="1" dirty="0"/>
          </a:p>
        </p:txBody>
      </p:sp>
      <p:sp>
        <p:nvSpPr>
          <p:cNvPr id="10" name="TextBox 9">
            <a:extLst>
              <a:ext uri="{FF2B5EF4-FFF2-40B4-BE49-F238E27FC236}">
                <a16:creationId xmlns:a16="http://schemas.microsoft.com/office/drawing/2014/main" id="{86D9B25B-DADA-4453-8F95-10B985EDA4C3}"/>
              </a:ext>
            </a:extLst>
          </p:cNvPr>
          <p:cNvSpPr txBox="1"/>
          <p:nvPr/>
        </p:nvSpPr>
        <p:spPr>
          <a:xfrm>
            <a:off x="629883" y="1226635"/>
            <a:ext cx="7818790"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Chlamydia</a:t>
            </a:r>
          </a:p>
        </p:txBody>
      </p:sp>
      <p:graphicFrame>
        <p:nvGraphicFramePr>
          <p:cNvPr id="9" name="Table 7">
            <a:extLst>
              <a:ext uri="{FF2B5EF4-FFF2-40B4-BE49-F238E27FC236}">
                <a16:creationId xmlns:a16="http://schemas.microsoft.com/office/drawing/2014/main" id="{863960AB-B147-47F7-ADD4-0594DC56E729}"/>
              </a:ext>
            </a:extLst>
          </p:cNvPr>
          <p:cNvGraphicFramePr>
            <a:graphicFrameLocks noGrp="1"/>
          </p:cNvGraphicFramePr>
          <p:nvPr>
            <p:extLst>
              <p:ext uri="{D42A27DB-BD31-4B8C-83A1-F6EECF244321}">
                <p14:modId xmlns:p14="http://schemas.microsoft.com/office/powerpoint/2010/main" val="1565709414"/>
              </p:ext>
            </p:extLst>
          </p:nvPr>
        </p:nvGraphicFramePr>
        <p:xfrm>
          <a:off x="628650" y="1600810"/>
          <a:ext cx="7818791" cy="4476097"/>
        </p:xfrm>
        <a:graphic>
          <a:graphicData uri="http://schemas.openxmlformats.org/drawingml/2006/table">
            <a:tbl>
              <a:tblPr firstRow="1" bandRow="1"/>
              <a:tblGrid>
                <a:gridCol w="1906818">
                  <a:extLst>
                    <a:ext uri="{9D8B030D-6E8A-4147-A177-3AD203B41FA5}">
                      <a16:colId xmlns:a16="http://schemas.microsoft.com/office/drawing/2014/main" val="2248629582"/>
                    </a:ext>
                  </a:extLst>
                </a:gridCol>
                <a:gridCol w="5911973">
                  <a:extLst>
                    <a:ext uri="{9D8B030D-6E8A-4147-A177-3AD203B41FA5}">
                      <a16:colId xmlns:a16="http://schemas.microsoft.com/office/drawing/2014/main" val="761776255"/>
                    </a:ext>
                  </a:extLst>
                </a:gridCol>
              </a:tblGrid>
              <a:tr h="46675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Bacterium: </a:t>
                      </a:r>
                      <a:r>
                        <a:rPr lang="en-GB" sz="18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Chlamydia trachomatis</a:t>
                      </a:r>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97741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In many cases there are no symptoms but sometimes there is a discharge from the vagina or penis. Swollen testicles and inability to have children can also occur.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46675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Swab or urine sample for molecular testing.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46675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Rare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46675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Contagious through 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46675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Use a condom during sexual intercourse.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46675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69815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First discovered in 1907. Global problem which is on the increase.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grpSp>
        <p:nvGrpSpPr>
          <p:cNvPr id="5" name="Group 4">
            <a:extLst>
              <a:ext uri="{FF2B5EF4-FFF2-40B4-BE49-F238E27FC236}">
                <a16:creationId xmlns:a16="http://schemas.microsoft.com/office/drawing/2014/main" id="{47008D89-585A-4D79-9C69-015E113CFF0D}"/>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A1DBB437-7A24-4F25-9777-EC5CF414176A}"/>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823765F5-25A0-4C9F-A24E-2D6E945AE0BE}"/>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223CA3BF-7A6A-4ACD-94E0-391227A4BDF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26F096A4-42DB-4604-AF8E-A4DCF7E8081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040408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598ED-81CA-4719-A8CC-1F5220A3B764}"/>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2800" dirty="0"/>
              <a:t>Harmful Microbes and Their Disease: Meningitis</a:t>
            </a:r>
          </a:p>
        </p:txBody>
      </p:sp>
      <p:sp>
        <p:nvSpPr>
          <p:cNvPr id="12" name="Title 1">
            <a:extLst>
              <a:ext uri="{FF2B5EF4-FFF2-40B4-BE49-F238E27FC236}">
                <a16:creationId xmlns:a16="http://schemas.microsoft.com/office/drawing/2014/main" id="{33A366D3-2AE1-44CA-875A-9FB362B9589E}"/>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and Their Disease</a:t>
            </a:r>
            <a:endParaRPr lang="en-GB" sz="3000" b="1" dirty="0"/>
          </a:p>
        </p:txBody>
      </p:sp>
      <p:sp>
        <p:nvSpPr>
          <p:cNvPr id="10" name="TextBox 9">
            <a:extLst>
              <a:ext uri="{FF2B5EF4-FFF2-40B4-BE49-F238E27FC236}">
                <a16:creationId xmlns:a16="http://schemas.microsoft.com/office/drawing/2014/main" id="{8FE4FABD-FDF3-48D1-B26D-62E7D102605F}"/>
              </a:ext>
            </a:extLst>
          </p:cNvPr>
          <p:cNvSpPr txBox="1"/>
          <p:nvPr/>
        </p:nvSpPr>
        <p:spPr>
          <a:xfrm>
            <a:off x="632564" y="1226852"/>
            <a:ext cx="7818790"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Bacterial Meningitis</a:t>
            </a:r>
          </a:p>
        </p:txBody>
      </p:sp>
      <p:graphicFrame>
        <p:nvGraphicFramePr>
          <p:cNvPr id="9" name="Table 7" descr="Bacterial Meningitis&#10;">
            <a:extLst>
              <a:ext uri="{FF2B5EF4-FFF2-40B4-BE49-F238E27FC236}">
                <a16:creationId xmlns:a16="http://schemas.microsoft.com/office/drawing/2014/main" id="{81C5BCC3-FCF4-4FE8-957F-E9F88D8F652E}"/>
              </a:ext>
            </a:extLst>
          </p:cNvPr>
          <p:cNvGraphicFramePr>
            <a:graphicFrameLocks noGrp="1"/>
          </p:cNvGraphicFramePr>
          <p:nvPr>
            <p:extLst>
              <p:ext uri="{D42A27DB-BD31-4B8C-83A1-F6EECF244321}">
                <p14:modId xmlns:p14="http://schemas.microsoft.com/office/powerpoint/2010/main" val="787167639"/>
              </p:ext>
            </p:extLst>
          </p:nvPr>
        </p:nvGraphicFramePr>
        <p:xfrm>
          <a:off x="628650" y="1609490"/>
          <a:ext cx="7886700" cy="4385928"/>
        </p:xfrm>
        <a:graphic>
          <a:graphicData uri="http://schemas.openxmlformats.org/drawingml/2006/table">
            <a:tbl>
              <a:tblPr firstRow="1" bandRow="1"/>
              <a:tblGrid>
                <a:gridCol w="1745031">
                  <a:extLst>
                    <a:ext uri="{9D8B030D-6E8A-4147-A177-3AD203B41FA5}">
                      <a16:colId xmlns:a16="http://schemas.microsoft.com/office/drawing/2014/main" val="2248629582"/>
                    </a:ext>
                  </a:extLst>
                </a:gridCol>
                <a:gridCol w="6141669">
                  <a:extLst>
                    <a:ext uri="{9D8B030D-6E8A-4147-A177-3AD203B41FA5}">
                      <a16:colId xmlns:a16="http://schemas.microsoft.com/office/drawing/2014/main" val="761776255"/>
                    </a:ext>
                  </a:extLst>
                </a:gridCol>
              </a:tblGrid>
              <a:tr h="69148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Bacterium: </a:t>
                      </a:r>
                      <a:r>
                        <a:rPr lang="en-GB" sz="17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Neisseria meningitidis</a:t>
                      </a:r>
                      <a:endParaRPr lang="en-GB" sz="17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46229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Headache, neck stiffness, high fever, irritability, delirium, rash.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46229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Spinal fluid sample and molecular testing.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46229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Medium – higher risk in the young and elderly.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46229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Contagious, through saliva and inhalation of droplets.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69148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Vaccination against many strains, avoid contact with infected patients.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46229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Penicillin, oxygen and fluids.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69148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First identified as a bacteria in 1887. Regular epidemics in under developed countries.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grpSp>
        <p:nvGrpSpPr>
          <p:cNvPr id="5" name="Group 4">
            <a:extLst>
              <a:ext uri="{FF2B5EF4-FFF2-40B4-BE49-F238E27FC236}">
                <a16:creationId xmlns:a16="http://schemas.microsoft.com/office/drawing/2014/main" id="{388A73C3-5865-42E9-A24A-D49C2D0632E6}"/>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30DC9336-7166-4858-AC05-D346FBFBC573}"/>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06E7656B-A2C1-4629-B85B-29B3F6FFFDF9}"/>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1ED29954-C4E4-43AD-A7AB-E4C9EEF77D5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FF26D8C0-E2C4-4BC2-A497-E013DB1D2B1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411734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614FB-F00B-49D3-A2E0-187D90B1AECA}"/>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2800" dirty="0"/>
              <a:t>Harmful Microbes and Their Disease: HIV/AIDS</a:t>
            </a:r>
          </a:p>
        </p:txBody>
      </p:sp>
      <p:sp>
        <p:nvSpPr>
          <p:cNvPr id="13" name="Title 1">
            <a:extLst>
              <a:ext uri="{FF2B5EF4-FFF2-40B4-BE49-F238E27FC236}">
                <a16:creationId xmlns:a16="http://schemas.microsoft.com/office/drawing/2014/main" id="{2B130F61-3F1B-4797-90DB-942C0FF1D4C7}"/>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and Their Disease</a:t>
            </a:r>
            <a:endParaRPr lang="en-GB" sz="3000" b="1" dirty="0"/>
          </a:p>
        </p:txBody>
      </p:sp>
      <p:sp>
        <p:nvSpPr>
          <p:cNvPr id="12" name="TextBox 11">
            <a:extLst>
              <a:ext uri="{FF2B5EF4-FFF2-40B4-BE49-F238E27FC236}">
                <a16:creationId xmlns:a16="http://schemas.microsoft.com/office/drawing/2014/main" id="{11BB58B0-2116-457E-B48F-B3AD23F6D987}"/>
              </a:ext>
            </a:extLst>
          </p:cNvPr>
          <p:cNvSpPr txBox="1"/>
          <p:nvPr/>
        </p:nvSpPr>
        <p:spPr>
          <a:xfrm>
            <a:off x="620432" y="1290526"/>
            <a:ext cx="7818790"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HIV/AIDS</a:t>
            </a:r>
          </a:p>
        </p:txBody>
      </p:sp>
      <p:graphicFrame>
        <p:nvGraphicFramePr>
          <p:cNvPr id="9" name="Table 8" descr="HIV/AIDS&#10;">
            <a:extLst>
              <a:ext uri="{FF2B5EF4-FFF2-40B4-BE49-F238E27FC236}">
                <a16:creationId xmlns:a16="http://schemas.microsoft.com/office/drawing/2014/main" id="{D1582D62-8797-42DF-BC35-0C6FD05D7CA6}"/>
              </a:ext>
            </a:extLst>
          </p:cNvPr>
          <p:cNvGraphicFramePr>
            <a:graphicFrameLocks noGrp="1"/>
          </p:cNvGraphicFramePr>
          <p:nvPr>
            <p:extLst>
              <p:ext uri="{D42A27DB-BD31-4B8C-83A1-F6EECF244321}">
                <p14:modId xmlns:p14="http://schemas.microsoft.com/office/powerpoint/2010/main" val="931386069"/>
              </p:ext>
            </p:extLst>
          </p:nvPr>
        </p:nvGraphicFramePr>
        <p:xfrm>
          <a:off x="620432" y="1694984"/>
          <a:ext cx="7843054" cy="4558470"/>
        </p:xfrm>
        <a:graphic>
          <a:graphicData uri="http://schemas.openxmlformats.org/drawingml/2006/table">
            <a:tbl>
              <a:tblPr firstRow="1" bandRow="1"/>
              <a:tblGrid>
                <a:gridCol w="1912735">
                  <a:extLst>
                    <a:ext uri="{9D8B030D-6E8A-4147-A177-3AD203B41FA5}">
                      <a16:colId xmlns:a16="http://schemas.microsoft.com/office/drawing/2014/main" val="2038789021"/>
                    </a:ext>
                  </a:extLst>
                </a:gridCol>
                <a:gridCol w="5930319">
                  <a:extLst>
                    <a:ext uri="{9D8B030D-6E8A-4147-A177-3AD203B41FA5}">
                      <a16:colId xmlns:a16="http://schemas.microsoft.com/office/drawing/2014/main" val="1487529450"/>
                    </a:ext>
                  </a:extLst>
                </a:gridCol>
              </a:tblGrid>
              <a:tr h="55654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Virus: </a:t>
                      </a:r>
                      <a:r>
                        <a:rPr lang="en-GB" sz="17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Human immunodeficiency virus </a:t>
                      </a:r>
                      <a:r>
                        <a:rPr lang="en-GB" sz="17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(HIV).</a:t>
                      </a:r>
                      <a:endParaRPr lang="en-GB" sz="17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40646650"/>
                  </a:ext>
                </a:extLst>
              </a:tr>
              <a:tr h="55654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Failing immune system, pneumonia, lesions.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6457979"/>
                  </a:ext>
                </a:extLst>
              </a:tr>
              <a:tr h="55654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Blood sample and antibody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5232052"/>
                  </a:ext>
                </a:extLst>
              </a:tr>
              <a:tr h="55654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Medium – high in countries with no anti-AIDS drugs.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1912765"/>
                  </a:ext>
                </a:extLst>
              </a:tr>
              <a:tr h="58615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Highly contagious. Sexual contact, blood to blood contact, sharing of needles, mother to new born 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1146404"/>
                  </a:ext>
                </a:extLst>
              </a:tr>
              <a:tr h="55654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Always wear a condom during sexual intercourse.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94681537"/>
                  </a:ext>
                </a:extLst>
              </a:tr>
              <a:tr h="58615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There is no cure although anti-HIV drugs can prolong life expectancy.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105898"/>
                  </a:ext>
                </a:extLst>
              </a:tr>
              <a:tr h="55654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First identified in 1983. Currently a global epidemic.</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53879276"/>
                  </a:ext>
                </a:extLst>
              </a:tr>
            </a:tbl>
          </a:graphicData>
        </a:graphic>
      </p:graphicFrame>
      <p:grpSp>
        <p:nvGrpSpPr>
          <p:cNvPr id="5" name="Group 4">
            <a:extLst>
              <a:ext uri="{FF2B5EF4-FFF2-40B4-BE49-F238E27FC236}">
                <a16:creationId xmlns:a16="http://schemas.microsoft.com/office/drawing/2014/main" id="{73FF8CE3-CEDB-46F3-A298-843CB38F2715}"/>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5F298AC8-DDB2-49F3-82D8-0A4619C41990}"/>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6871BEFB-8301-4E3A-8F92-08DCAA8E1E7F}"/>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C73A1B2-52C2-4640-9A1E-16397C13B30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DED949A1-B8C8-4DC6-8786-A8681A0C40A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727119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687B552D-0B62-46AB-BA9B-2F04C140F7E9}"/>
              </a:ext>
            </a:extLst>
          </p:cNvPr>
          <p:cNvSpPr>
            <a:spLocks noGrp="1"/>
          </p:cNvSpPr>
          <p:nvPr>
            <p:ph type="title"/>
          </p:nvPr>
        </p:nvSpPr>
        <p:spPr>
          <a:xfrm>
            <a:off x="629884" y="-935107"/>
            <a:ext cx="7886700" cy="863598"/>
          </a:xfrm>
        </p:spPr>
        <p:txBody>
          <a:bodyPr>
            <a:normAutofit fontScale="90000"/>
          </a:bodyPr>
          <a:lstStyle/>
          <a:p>
            <a:pPr algn="ctr"/>
            <a:r>
              <a:rPr lang="en-GB" sz="3000" b="1" dirty="0"/>
              <a:t>Harmful Microbes and Their Disease: Glandular fever</a:t>
            </a:r>
          </a:p>
        </p:txBody>
      </p:sp>
      <p:sp>
        <p:nvSpPr>
          <p:cNvPr id="10" name="Title 1">
            <a:extLst>
              <a:ext uri="{FF2B5EF4-FFF2-40B4-BE49-F238E27FC236}">
                <a16:creationId xmlns:a16="http://schemas.microsoft.com/office/drawing/2014/main" id="{E806E035-C7AF-4D34-8ED0-9CFB69EC2B4D}"/>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and Their Disease</a:t>
            </a:r>
            <a:endParaRPr lang="en-GB" sz="3000" b="1" dirty="0"/>
          </a:p>
        </p:txBody>
      </p:sp>
      <p:sp>
        <p:nvSpPr>
          <p:cNvPr id="11" name="TextBox 10">
            <a:extLst>
              <a:ext uri="{FF2B5EF4-FFF2-40B4-BE49-F238E27FC236}">
                <a16:creationId xmlns:a16="http://schemas.microsoft.com/office/drawing/2014/main" id="{9CED2685-2656-4BEC-8B93-F5D2DC4C9F52}"/>
              </a:ext>
            </a:extLst>
          </p:cNvPr>
          <p:cNvSpPr txBox="1"/>
          <p:nvPr/>
        </p:nvSpPr>
        <p:spPr>
          <a:xfrm>
            <a:off x="633137" y="1198146"/>
            <a:ext cx="7780691"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Glandular fever (Kissing Disease)</a:t>
            </a:r>
          </a:p>
        </p:txBody>
      </p:sp>
      <p:graphicFrame>
        <p:nvGraphicFramePr>
          <p:cNvPr id="9" name="Table 7" descr="Glandular fever (Kissing Disease)&#10;">
            <a:extLst>
              <a:ext uri="{FF2B5EF4-FFF2-40B4-BE49-F238E27FC236}">
                <a16:creationId xmlns:a16="http://schemas.microsoft.com/office/drawing/2014/main" id="{A972B69A-1CC7-4E18-BA7F-99E470F819C5}"/>
              </a:ext>
            </a:extLst>
          </p:cNvPr>
          <p:cNvGraphicFramePr>
            <a:graphicFrameLocks noGrp="1"/>
          </p:cNvGraphicFramePr>
          <p:nvPr>
            <p:extLst>
              <p:ext uri="{D42A27DB-BD31-4B8C-83A1-F6EECF244321}">
                <p14:modId xmlns:p14="http://schemas.microsoft.com/office/powerpoint/2010/main" val="237073675"/>
              </p:ext>
            </p:extLst>
          </p:nvPr>
        </p:nvGraphicFramePr>
        <p:xfrm>
          <a:off x="648934" y="1600188"/>
          <a:ext cx="7780691" cy="4429486"/>
        </p:xfrm>
        <a:graphic>
          <a:graphicData uri="http://schemas.openxmlformats.org/drawingml/2006/table">
            <a:tbl>
              <a:tblPr firstRow="1" bandRow="1"/>
              <a:tblGrid>
                <a:gridCol w="1926591">
                  <a:extLst>
                    <a:ext uri="{9D8B030D-6E8A-4147-A177-3AD203B41FA5}">
                      <a16:colId xmlns:a16="http://schemas.microsoft.com/office/drawing/2014/main" val="2248629582"/>
                    </a:ext>
                  </a:extLst>
                </a:gridCol>
                <a:gridCol w="5854100">
                  <a:extLst>
                    <a:ext uri="{9D8B030D-6E8A-4147-A177-3AD203B41FA5}">
                      <a16:colId xmlns:a16="http://schemas.microsoft.com/office/drawing/2014/main" val="761776255"/>
                    </a:ext>
                  </a:extLst>
                </a:gridCol>
              </a:tblGrid>
              <a:tr h="4391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Virus: </a:t>
                      </a:r>
                      <a:r>
                        <a:rPr lang="en-GB" sz="17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Epstein Barr</a:t>
                      </a:r>
                      <a:endParaRPr lang="en-GB" sz="1700" b="0" i="1"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4391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Sore throats, swollen lymph glands, extreme tiredness.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4391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Blood sample and antibody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4391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Low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65692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Not very contagious. Direct contact such as kissing and sharing drinks.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4391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Avoid direct contact with infected patients.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65692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Bed rest and fluid intake, paracetamol can be used to relieve the pain.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91968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First described in 1889, 95% population have had the infection, however, only 35% develop symptoms. Occasional isolated outbreaks.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grpSp>
        <p:nvGrpSpPr>
          <p:cNvPr id="5" name="Group 4">
            <a:extLst>
              <a:ext uri="{FF2B5EF4-FFF2-40B4-BE49-F238E27FC236}">
                <a16:creationId xmlns:a16="http://schemas.microsoft.com/office/drawing/2014/main" id="{61AE8ADF-E4A6-440C-94EF-437CCE477103}"/>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0F7D9583-B62B-46FB-958A-10355D1BDD7C}"/>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C4BCA40D-E8F6-4466-8742-59528FFB1E18}"/>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F2A0B357-E303-4C72-A414-1069044EC70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4A226BBF-9BBA-4A52-8ADF-DE37A9A4693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85267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20B80-CECF-4CBE-B76D-338C054A0C77}"/>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2400" dirty="0"/>
              <a:t>Harmful Microbes and Their Disease: Chickenpox</a:t>
            </a:r>
          </a:p>
        </p:txBody>
      </p:sp>
      <p:sp>
        <p:nvSpPr>
          <p:cNvPr id="12" name="Title 1">
            <a:extLst>
              <a:ext uri="{FF2B5EF4-FFF2-40B4-BE49-F238E27FC236}">
                <a16:creationId xmlns:a16="http://schemas.microsoft.com/office/drawing/2014/main" id="{7A1603AA-D081-4C07-BA29-4D0FF2BBFBE5}"/>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and Their Disease</a:t>
            </a:r>
            <a:endParaRPr lang="en-GB" sz="3000" b="1" dirty="0"/>
          </a:p>
        </p:txBody>
      </p:sp>
      <p:sp>
        <p:nvSpPr>
          <p:cNvPr id="10" name="TextBox 9">
            <a:extLst>
              <a:ext uri="{FF2B5EF4-FFF2-40B4-BE49-F238E27FC236}">
                <a16:creationId xmlns:a16="http://schemas.microsoft.com/office/drawing/2014/main" id="{8B79749A-590D-4CD4-8637-7BD3A7987902}"/>
              </a:ext>
            </a:extLst>
          </p:cNvPr>
          <p:cNvSpPr txBox="1"/>
          <p:nvPr/>
        </p:nvSpPr>
        <p:spPr>
          <a:xfrm>
            <a:off x="650952" y="1233263"/>
            <a:ext cx="7780691"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Chickenpox</a:t>
            </a:r>
          </a:p>
        </p:txBody>
      </p:sp>
      <p:graphicFrame>
        <p:nvGraphicFramePr>
          <p:cNvPr id="9" name="Table 8" descr="Chickenpox">
            <a:extLst>
              <a:ext uri="{FF2B5EF4-FFF2-40B4-BE49-F238E27FC236}">
                <a16:creationId xmlns:a16="http://schemas.microsoft.com/office/drawing/2014/main" id="{00BC9FA5-22DE-42FF-87FE-814C7CD73C14}"/>
              </a:ext>
            </a:extLst>
          </p:cNvPr>
          <p:cNvGraphicFramePr>
            <a:graphicFrameLocks noGrp="1"/>
          </p:cNvGraphicFramePr>
          <p:nvPr>
            <p:extLst>
              <p:ext uri="{D42A27DB-BD31-4B8C-83A1-F6EECF244321}">
                <p14:modId xmlns:p14="http://schemas.microsoft.com/office/powerpoint/2010/main" val="553435928"/>
              </p:ext>
            </p:extLst>
          </p:nvPr>
        </p:nvGraphicFramePr>
        <p:xfrm>
          <a:off x="648934" y="1668010"/>
          <a:ext cx="7790216" cy="4393319"/>
        </p:xfrm>
        <a:graphic>
          <a:graphicData uri="http://schemas.openxmlformats.org/drawingml/2006/table">
            <a:tbl>
              <a:tblPr firstRow="1" bandRow="1"/>
              <a:tblGrid>
                <a:gridCol w="1984381">
                  <a:extLst>
                    <a:ext uri="{9D8B030D-6E8A-4147-A177-3AD203B41FA5}">
                      <a16:colId xmlns:a16="http://schemas.microsoft.com/office/drawing/2014/main" val="2248629582"/>
                    </a:ext>
                  </a:extLst>
                </a:gridCol>
                <a:gridCol w="5805835">
                  <a:extLst>
                    <a:ext uri="{9D8B030D-6E8A-4147-A177-3AD203B41FA5}">
                      <a16:colId xmlns:a16="http://schemas.microsoft.com/office/drawing/2014/main" val="761776255"/>
                    </a:ext>
                  </a:extLst>
                </a:gridCol>
              </a:tblGrid>
              <a:tr h="43694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Virus: </a:t>
                      </a:r>
                      <a:r>
                        <a:rPr lang="en-GB" sz="18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Varicella-zoster</a:t>
                      </a:r>
                      <a:endParaRPr lang="en-GB" sz="1800" b="0" i="1"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43694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Blistering rash on the body and head.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43694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Blood sample and antibody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43694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Low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65355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Highly contagious. Direct skin contact or inhalation of droplets from sneezing and coughing.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43694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Prevention by vaccine.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60765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Bed rest and fluid intake, antivirals in some adult cases.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91497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First identified in 1865. Decreased in countries where vaccination programmes have been implemented. No change elsewhere.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grpSp>
        <p:nvGrpSpPr>
          <p:cNvPr id="5" name="Group 4">
            <a:extLst>
              <a:ext uri="{FF2B5EF4-FFF2-40B4-BE49-F238E27FC236}">
                <a16:creationId xmlns:a16="http://schemas.microsoft.com/office/drawing/2014/main" id="{D4E5194F-D0CC-46EB-A3E0-E461DE676CF2}"/>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A9E599E5-3E72-4FB0-9EDA-8001A884679D}"/>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21BF0016-1B41-4BDF-9DD9-C036C837800A}"/>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302B1663-6D0F-494F-970A-03126959461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DE85FA44-783B-425A-9A69-A1F3DC75DB0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828472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18FCBF13-902C-46B7-8259-DBF6094C0845}"/>
              </a:ext>
            </a:extLst>
          </p:cNvPr>
          <p:cNvSpPr>
            <a:spLocks noGrp="1"/>
          </p:cNvSpPr>
          <p:nvPr>
            <p:ph type="title"/>
          </p:nvPr>
        </p:nvSpPr>
        <p:spPr>
          <a:xfrm>
            <a:off x="629884" y="-1002019"/>
            <a:ext cx="7886700" cy="863598"/>
          </a:xfrm>
        </p:spPr>
        <p:txBody>
          <a:bodyPr>
            <a:normAutofit/>
          </a:bodyPr>
          <a:lstStyle/>
          <a:p>
            <a:pPr algn="ctr"/>
            <a:r>
              <a:rPr lang="en-GB" sz="2500" b="1" dirty="0"/>
              <a:t>Harmful Microbes and Their Disease Worksheet 1</a:t>
            </a:r>
          </a:p>
        </p:txBody>
      </p:sp>
      <p:sp>
        <p:nvSpPr>
          <p:cNvPr id="10" name="Title 1">
            <a:extLst>
              <a:ext uri="{FF2B5EF4-FFF2-40B4-BE49-F238E27FC236}">
                <a16:creationId xmlns:a16="http://schemas.microsoft.com/office/drawing/2014/main" id="{D61EDE20-801E-41F1-9FA1-37B2BDBBDF8A}"/>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500" b="1"/>
              <a:t>Harmful Microbes and Their Disease Worksheet</a:t>
            </a:r>
            <a:endParaRPr lang="en-GB" sz="2500" b="1" dirty="0"/>
          </a:p>
        </p:txBody>
      </p:sp>
      <p:graphicFrame>
        <p:nvGraphicFramePr>
          <p:cNvPr id="12" name="Table 4" descr="1.Infectious Microbe&#10;">
            <a:extLst>
              <a:ext uri="{FF2B5EF4-FFF2-40B4-BE49-F238E27FC236}">
                <a16:creationId xmlns:a16="http://schemas.microsoft.com/office/drawing/2014/main" id="{09723DD8-2B77-4B73-BC14-6BE8E417E8A8}"/>
              </a:ext>
            </a:extLst>
          </p:cNvPr>
          <p:cNvGraphicFramePr>
            <a:graphicFrameLocks noGrp="1"/>
          </p:cNvGraphicFramePr>
          <p:nvPr>
            <p:extLst>
              <p:ext uri="{D42A27DB-BD31-4B8C-83A1-F6EECF244321}">
                <p14:modId xmlns:p14="http://schemas.microsoft.com/office/powerpoint/2010/main" val="3687003355"/>
              </p:ext>
            </p:extLst>
          </p:nvPr>
        </p:nvGraphicFramePr>
        <p:xfrm>
          <a:off x="750363" y="1348996"/>
          <a:ext cx="4231211" cy="4408245"/>
        </p:xfrm>
        <a:graphic>
          <a:graphicData uri="http://schemas.openxmlformats.org/drawingml/2006/table">
            <a:tbl>
              <a:tblPr firstRow="1" bandRow="1"/>
              <a:tblGrid>
                <a:gridCol w="1867210">
                  <a:extLst>
                    <a:ext uri="{9D8B030D-6E8A-4147-A177-3AD203B41FA5}">
                      <a16:colId xmlns:a16="http://schemas.microsoft.com/office/drawing/2014/main" val="3940649451"/>
                    </a:ext>
                  </a:extLst>
                </a:gridCol>
                <a:gridCol w="2364001">
                  <a:extLst>
                    <a:ext uri="{9D8B030D-6E8A-4147-A177-3AD203B41FA5}">
                      <a16:colId xmlns:a16="http://schemas.microsoft.com/office/drawing/2014/main" val="2814284796"/>
                    </a:ext>
                  </a:extLst>
                </a:gridCol>
              </a:tblGrid>
              <a:tr h="1398255">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1.Infectious 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100333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Bacteria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00333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100333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Fungi</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bl>
          </a:graphicData>
        </a:graphic>
      </p:graphicFrame>
      <p:sp>
        <p:nvSpPr>
          <p:cNvPr id="13" name="Rectangle: Rounded Corners 12" descr="Procedure:&#10;1. Group your disease cards according to the heading in each box.&#10;2. Do you notice any similarities or differences between the diseases based on each of the headings?&#10;">
            <a:extLst>
              <a:ext uri="{FF2B5EF4-FFF2-40B4-BE49-F238E27FC236}">
                <a16:creationId xmlns:a16="http://schemas.microsoft.com/office/drawing/2014/main" id="{F31E4336-CF20-46F3-B232-22B49DE0E409}"/>
              </a:ext>
            </a:extLst>
          </p:cNvPr>
          <p:cNvSpPr/>
          <p:nvPr/>
        </p:nvSpPr>
        <p:spPr>
          <a:xfrm>
            <a:off x="5270850" y="1969849"/>
            <a:ext cx="3034229" cy="3166537"/>
          </a:xfrm>
          <a:prstGeom prst="roundRect">
            <a:avLst/>
          </a:prstGeom>
          <a:solidFill>
            <a:srgbClr val="732281">
              <a:alpha val="60000"/>
            </a:srgbClr>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Procedure: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 Group your disease cards according to the heading in each box.</a:t>
            </a: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 Do you notice any similarities or differences between the diseases based on each of the headings?</a:t>
            </a:r>
          </a:p>
        </p:txBody>
      </p:sp>
      <p:grpSp>
        <p:nvGrpSpPr>
          <p:cNvPr id="5" name="Group 4">
            <a:extLst>
              <a:ext uri="{FF2B5EF4-FFF2-40B4-BE49-F238E27FC236}">
                <a16:creationId xmlns:a16="http://schemas.microsoft.com/office/drawing/2014/main" id="{8DEA3993-B687-4D93-AED0-E39BDC10C5B9}"/>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058D9DFB-01ED-41DD-BD8E-27246193DD40}"/>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6D5C00C2-B4A2-4D4E-BDC4-F57D4A3F5873}"/>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6462AA3B-6937-4BFB-8335-A2AB28BF5CE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0216BAB3-2212-436F-AB85-C75B55F840F5}"/>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518217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6FCC2-7883-4C16-9932-D7790EA5DDA9}"/>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2400" dirty="0"/>
              <a:t>Harmful Microbes and Their Disease Worksheet 2</a:t>
            </a:r>
          </a:p>
        </p:txBody>
      </p:sp>
      <p:sp>
        <p:nvSpPr>
          <p:cNvPr id="11" name="Title 1">
            <a:extLst>
              <a:ext uri="{FF2B5EF4-FFF2-40B4-BE49-F238E27FC236}">
                <a16:creationId xmlns:a16="http://schemas.microsoft.com/office/drawing/2014/main" id="{8EADFD44-6578-42B0-9563-6A15A9971000}"/>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500" b="1"/>
              <a:t>Harmful Microbes and Their Disease Worksheet</a:t>
            </a:r>
            <a:endParaRPr lang="en-GB" sz="2500" b="1" dirty="0"/>
          </a:p>
        </p:txBody>
      </p:sp>
      <p:graphicFrame>
        <p:nvGraphicFramePr>
          <p:cNvPr id="13" name="Table 4" descr="2.Symptoms&#10;">
            <a:extLst>
              <a:ext uri="{FF2B5EF4-FFF2-40B4-BE49-F238E27FC236}">
                <a16:creationId xmlns:a16="http://schemas.microsoft.com/office/drawing/2014/main" id="{ECF9428F-34F8-460B-AFE2-CB2ED385A120}"/>
              </a:ext>
            </a:extLst>
          </p:cNvPr>
          <p:cNvGraphicFramePr>
            <a:graphicFrameLocks noGrp="1"/>
          </p:cNvGraphicFramePr>
          <p:nvPr>
            <p:extLst>
              <p:ext uri="{D42A27DB-BD31-4B8C-83A1-F6EECF244321}">
                <p14:modId xmlns:p14="http://schemas.microsoft.com/office/powerpoint/2010/main" val="1717031489"/>
              </p:ext>
            </p:extLst>
          </p:nvPr>
        </p:nvGraphicFramePr>
        <p:xfrm>
          <a:off x="676222" y="1263318"/>
          <a:ext cx="3800528" cy="4775533"/>
        </p:xfrm>
        <a:graphic>
          <a:graphicData uri="http://schemas.openxmlformats.org/drawingml/2006/table">
            <a:tbl>
              <a:tblPr firstRow="1" bandRow="1"/>
              <a:tblGrid>
                <a:gridCol w="1751999">
                  <a:extLst>
                    <a:ext uri="{9D8B030D-6E8A-4147-A177-3AD203B41FA5}">
                      <a16:colId xmlns:a16="http://schemas.microsoft.com/office/drawing/2014/main" val="3940649451"/>
                    </a:ext>
                  </a:extLst>
                </a:gridCol>
                <a:gridCol w="2048529">
                  <a:extLst>
                    <a:ext uri="{9D8B030D-6E8A-4147-A177-3AD203B41FA5}">
                      <a16:colId xmlns:a16="http://schemas.microsoft.com/office/drawing/2014/main" val="2814284796"/>
                    </a:ext>
                  </a:extLst>
                </a:gridCol>
              </a:tblGrid>
              <a:tr h="486350">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2.Symptoms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Asymptomatic</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Fever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Rash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Sore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Tiredness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Lesions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07659135"/>
                  </a:ext>
                </a:extLst>
              </a:tr>
              <a:tr h="7295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White discharge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2165934"/>
                  </a:ext>
                </a:extLst>
              </a:tr>
            </a:tbl>
          </a:graphicData>
        </a:graphic>
      </p:graphicFrame>
      <p:graphicFrame>
        <p:nvGraphicFramePr>
          <p:cNvPr id="12" name="Table 4" descr="3.Transm-ission&#10;">
            <a:extLst>
              <a:ext uri="{FF2B5EF4-FFF2-40B4-BE49-F238E27FC236}">
                <a16:creationId xmlns:a16="http://schemas.microsoft.com/office/drawing/2014/main" id="{717DFDA2-7FB1-498D-A115-C78A4A41460D}"/>
              </a:ext>
            </a:extLst>
          </p:cNvPr>
          <p:cNvGraphicFramePr>
            <a:graphicFrameLocks noGrp="1"/>
          </p:cNvGraphicFramePr>
          <p:nvPr>
            <p:extLst>
              <p:ext uri="{D42A27DB-BD31-4B8C-83A1-F6EECF244321}">
                <p14:modId xmlns:p14="http://schemas.microsoft.com/office/powerpoint/2010/main" val="3375432647"/>
              </p:ext>
            </p:extLst>
          </p:nvPr>
        </p:nvGraphicFramePr>
        <p:xfrm>
          <a:off x="4524375" y="1263318"/>
          <a:ext cx="3944584" cy="4775532"/>
        </p:xfrm>
        <a:graphic>
          <a:graphicData uri="http://schemas.openxmlformats.org/drawingml/2006/table">
            <a:tbl>
              <a:tblPr firstRow="1" bandRow="1"/>
              <a:tblGrid>
                <a:gridCol w="1482639">
                  <a:extLst>
                    <a:ext uri="{9D8B030D-6E8A-4147-A177-3AD203B41FA5}">
                      <a16:colId xmlns:a16="http://schemas.microsoft.com/office/drawing/2014/main" val="3940649451"/>
                    </a:ext>
                  </a:extLst>
                </a:gridCol>
                <a:gridCol w="2461945">
                  <a:extLst>
                    <a:ext uri="{9D8B030D-6E8A-4147-A177-3AD203B41FA5}">
                      <a16:colId xmlns:a16="http://schemas.microsoft.com/office/drawing/2014/main" val="2814284796"/>
                    </a:ext>
                  </a:extLst>
                </a:gridCol>
              </a:tblGrid>
              <a:tr h="728299">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3.Transm-ission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88097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7164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Blood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7164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Touch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7164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Inhalation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101694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Mouth to mouth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grpSp>
        <p:nvGrpSpPr>
          <p:cNvPr id="5" name="Group 4">
            <a:extLst>
              <a:ext uri="{FF2B5EF4-FFF2-40B4-BE49-F238E27FC236}">
                <a16:creationId xmlns:a16="http://schemas.microsoft.com/office/drawing/2014/main" id="{F900F987-0E3E-4CA9-8CB0-3EEE74074ED6}"/>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D46174A3-81F8-4391-826A-A86BA774F2AC}"/>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6248829D-A1FB-4701-9A0C-0042033508FF}"/>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85A73DF4-3D96-412E-B4ED-38A8DDC6547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F765C8A2-88F6-4314-85F3-FE405CE2AC0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77623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628648" y="0"/>
            <a:ext cx="7886700" cy="1021161"/>
          </a:xfrm>
        </p:spPr>
        <p:txBody>
          <a:bodyPr>
            <a:normAutofit/>
          </a:bodyPr>
          <a:lstStyle/>
          <a:p>
            <a:pPr algn="ctr"/>
            <a:r>
              <a:rPr lang="en-GB" sz="3500" b="1" dirty="0"/>
              <a:t>Learning Intention</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a:xfrm>
            <a:off x="253489" y="979487"/>
            <a:ext cx="8637019" cy="4899026"/>
          </a:xfrm>
        </p:spPr>
        <p:txBody>
          <a:bodyPr>
            <a:noAutofit/>
          </a:bodyPr>
          <a:lstStyle/>
          <a:p>
            <a:pPr marL="0" lvl="0" indent="0" algn="just">
              <a:lnSpc>
                <a:spcPct val="120000"/>
              </a:lnSpc>
              <a:buNone/>
            </a:pPr>
            <a:r>
              <a:rPr lang="en-GB" sz="2200" b="1" dirty="0"/>
              <a:t>All pupils will: </a:t>
            </a:r>
          </a:p>
          <a:p>
            <a:pPr marL="0" lvl="0" indent="0" algn="just">
              <a:lnSpc>
                <a:spcPct val="120000"/>
              </a:lnSpc>
              <a:buNone/>
            </a:pPr>
            <a:r>
              <a:rPr lang="en-GB" sz="2200" dirty="0"/>
              <a:t>• Understand that sometimes microbes can make us ill and cause infection.</a:t>
            </a:r>
          </a:p>
          <a:p>
            <a:pPr marL="0" lvl="0" indent="0" algn="just">
              <a:lnSpc>
                <a:spcPct val="120000"/>
              </a:lnSpc>
              <a:buNone/>
            </a:pPr>
            <a:r>
              <a:rPr lang="en-GB" sz="2200" dirty="0"/>
              <a:t>• Understand how harmful microbes (pathogens) can pass from person to person. </a:t>
            </a:r>
          </a:p>
          <a:p>
            <a:pPr lvl="0" algn="just">
              <a:lnSpc>
                <a:spcPct val="120000"/>
              </a:lnSpc>
            </a:pPr>
            <a:r>
              <a:rPr lang="en-GB" sz="2200" dirty="0"/>
              <a:t>Understand that different infections can have different associated symptoms. </a:t>
            </a:r>
          </a:p>
          <a:p>
            <a:pPr marL="0" lvl="0" indent="0" algn="just">
              <a:lnSpc>
                <a:spcPct val="120000"/>
              </a:lnSpc>
              <a:buNone/>
            </a:pPr>
            <a:r>
              <a:rPr lang="en-GB" sz="2200" dirty="0"/>
              <a:t>• Understand how global travel has influenced the spread of disease.</a:t>
            </a:r>
          </a:p>
          <a:p>
            <a:pPr marL="0" lvl="0" indent="0" algn="just">
              <a:lnSpc>
                <a:spcPct val="120000"/>
              </a:lnSpc>
              <a:buNone/>
            </a:pPr>
            <a:r>
              <a:rPr lang="en-GB" sz="2200" b="1" dirty="0"/>
              <a:t>Most pupils will: </a:t>
            </a:r>
          </a:p>
          <a:p>
            <a:pPr lvl="0" algn="just">
              <a:lnSpc>
                <a:spcPct val="120000"/>
              </a:lnSpc>
            </a:pPr>
            <a:r>
              <a:rPr lang="en-GB" sz="2200" dirty="0"/>
              <a:t>Understand how infectious diseases impact the local community.</a:t>
            </a:r>
          </a:p>
          <a:p>
            <a:pPr marL="0" lvl="0" indent="0" algn="just">
              <a:lnSpc>
                <a:spcPct val="120000"/>
              </a:lnSpc>
              <a:buNone/>
            </a:pPr>
            <a:endParaRPr lang="en-GB" sz="2200"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41811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792D5B1-6BEC-47DF-9560-4EABAE422464}"/>
              </a:ext>
            </a:extLst>
          </p:cNvPr>
          <p:cNvSpPr>
            <a:spLocks noGrp="1"/>
          </p:cNvSpPr>
          <p:nvPr>
            <p:ph type="title"/>
          </p:nvPr>
        </p:nvSpPr>
        <p:spPr>
          <a:xfrm>
            <a:off x="629884" y="-901648"/>
            <a:ext cx="7886700" cy="863598"/>
          </a:xfrm>
        </p:spPr>
        <p:txBody>
          <a:bodyPr>
            <a:normAutofit/>
          </a:bodyPr>
          <a:lstStyle/>
          <a:p>
            <a:pPr algn="ctr"/>
            <a:r>
              <a:rPr lang="en-GB" sz="2500" b="1" dirty="0"/>
              <a:t>Harmful Microbes and Their Disease Worksheet 3</a:t>
            </a:r>
          </a:p>
        </p:txBody>
      </p:sp>
      <p:sp>
        <p:nvSpPr>
          <p:cNvPr id="11" name="Title 1">
            <a:extLst>
              <a:ext uri="{FF2B5EF4-FFF2-40B4-BE49-F238E27FC236}">
                <a16:creationId xmlns:a16="http://schemas.microsoft.com/office/drawing/2014/main" id="{45DA7C7C-9B0F-4F7A-A5FB-3F93380095B5}"/>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500" b="1"/>
              <a:t>Harmful Microbes and Their Disease Worksheet</a:t>
            </a:r>
            <a:endParaRPr lang="en-GB" sz="2500" b="1" dirty="0"/>
          </a:p>
        </p:txBody>
      </p:sp>
      <p:graphicFrame>
        <p:nvGraphicFramePr>
          <p:cNvPr id="9" name="Table 4" descr="4. Prevention&#10;">
            <a:extLst>
              <a:ext uri="{FF2B5EF4-FFF2-40B4-BE49-F238E27FC236}">
                <a16:creationId xmlns:a16="http://schemas.microsoft.com/office/drawing/2014/main" id="{514500F4-00EA-4E1D-B37A-C4CBF8107553}"/>
              </a:ext>
            </a:extLst>
          </p:cNvPr>
          <p:cNvGraphicFramePr>
            <a:graphicFrameLocks noGrp="1"/>
          </p:cNvGraphicFramePr>
          <p:nvPr>
            <p:extLst>
              <p:ext uri="{D42A27DB-BD31-4B8C-83A1-F6EECF244321}">
                <p14:modId xmlns:p14="http://schemas.microsoft.com/office/powerpoint/2010/main" val="70637427"/>
              </p:ext>
            </p:extLst>
          </p:nvPr>
        </p:nvGraphicFramePr>
        <p:xfrm>
          <a:off x="629884" y="1193389"/>
          <a:ext cx="3942116" cy="4874034"/>
        </p:xfrm>
        <a:graphic>
          <a:graphicData uri="http://schemas.openxmlformats.org/drawingml/2006/table">
            <a:tbl>
              <a:tblPr firstRow="1" bandRow="1"/>
              <a:tblGrid>
                <a:gridCol w="1638022">
                  <a:extLst>
                    <a:ext uri="{9D8B030D-6E8A-4147-A177-3AD203B41FA5}">
                      <a16:colId xmlns:a16="http://schemas.microsoft.com/office/drawing/2014/main" val="3940649451"/>
                    </a:ext>
                  </a:extLst>
                </a:gridCol>
                <a:gridCol w="2304094">
                  <a:extLst>
                    <a:ext uri="{9D8B030D-6E8A-4147-A177-3AD203B41FA5}">
                      <a16:colId xmlns:a16="http://schemas.microsoft.com/office/drawing/2014/main" val="2814284796"/>
                    </a:ext>
                  </a:extLst>
                </a:gridCol>
              </a:tblGrid>
              <a:tr h="58714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4. 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72034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Wash hands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88577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Cover coughs and sneezes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72034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Use a condom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24008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72034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Vaccination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graphicFrame>
        <p:nvGraphicFramePr>
          <p:cNvPr id="10" name="Table 4" descr="5. Treatment&#10;">
            <a:extLst>
              <a:ext uri="{FF2B5EF4-FFF2-40B4-BE49-F238E27FC236}">
                <a16:creationId xmlns:a16="http://schemas.microsoft.com/office/drawing/2014/main" id="{A5446F60-AED4-48DD-8959-3C0497334354}"/>
              </a:ext>
            </a:extLst>
          </p:cNvPr>
          <p:cNvGraphicFramePr>
            <a:graphicFrameLocks noGrp="1"/>
          </p:cNvGraphicFramePr>
          <p:nvPr>
            <p:extLst>
              <p:ext uri="{D42A27DB-BD31-4B8C-83A1-F6EECF244321}">
                <p14:modId xmlns:p14="http://schemas.microsoft.com/office/powerpoint/2010/main" val="6451653"/>
              </p:ext>
            </p:extLst>
          </p:nvPr>
        </p:nvGraphicFramePr>
        <p:xfrm>
          <a:off x="4657726" y="1193389"/>
          <a:ext cx="3790950" cy="4874034"/>
        </p:xfrm>
        <a:graphic>
          <a:graphicData uri="http://schemas.openxmlformats.org/drawingml/2006/table">
            <a:tbl>
              <a:tblPr firstRow="1" bandRow="1"/>
              <a:tblGrid>
                <a:gridCol w="1505351">
                  <a:extLst>
                    <a:ext uri="{9D8B030D-6E8A-4147-A177-3AD203B41FA5}">
                      <a16:colId xmlns:a16="http://schemas.microsoft.com/office/drawing/2014/main" val="3940649451"/>
                    </a:ext>
                  </a:extLst>
                </a:gridCol>
                <a:gridCol w="2285599">
                  <a:extLst>
                    <a:ext uri="{9D8B030D-6E8A-4147-A177-3AD203B41FA5}">
                      <a16:colId xmlns:a16="http://schemas.microsoft.com/office/drawing/2014/main" val="2814284796"/>
                    </a:ext>
                  </a:extLst>
                </a:gridCol>
              </a:tblGrid>
              <a:tr h="86319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5. 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100270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00270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Bed rest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100270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00270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0922397"/>
                  </a:ext>
                </a:extLst>
              </a:tr>
            </a:tbl>
          </a:graphicData>
        </a:graphic>
      </p:graphicFrame>
      <p:grpSp>
        <p:nvGrpSpPr>
          <p:cNvPr id="5" name="Group 4">
            <a:extLst>
              <a:ext uri="{FF2B5EF4-FFF2-40B4-BE49-F238E27FC236}">
                <a16:creationId xmlns:a16="http://schemas.microsoft.com/office/drawing/2014/main" id="{9A3A97B0-295F-4EC8-94DE-7D50F61DCA06}"/>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1E516A93-A0CA-4427-93E8-AB80E3AB63A5}"/>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0E7B0A0F-8AAB-43B0-88D2-82CB6295EE20}"/>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537BBF0E-43E8-4C37-A0A1-4AE62A8E3D0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34430A48-BC97-48F7-9AE0-E1C90819E9F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243241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66E75E3-0A07-428E-A826-1DE2F76B8D93}"/>
              </a:ext>
            </a:extLst>
          </p:cNvPr>
          <p:cNvSpPr>
            <a:spLocks noGrp="1"/>
          </p:cNvSpPr>
          <p:nvPr>
            <p:ph type="title"/>
          </p:nvPr>
        </p:nvSpPr>
        <p:spPr>
          <a:xfrm>
            <a:off x="629884" y="-912806"/>
            <a:ext cx="7886700" cy="863598"/>
          </a:xfrm>
        </p:spPr>
        <p:txBody>
          <a:bodyPr>
            <a:normAutofit/>
          </a:bodyPr>
          <a:lstStyle/>
          <a:p>
            <a:pPr algn="ctr"/>
            <a:r>
              <a:rPr lang="en-GB" sz="2500" b="1" dirty="0"/>
              <a:t>Harmful Microbes and Their Disease Worksheet 1 - Answers</a:t>
            </a:r>
          </a:p>
        </p:txBody>
      </p:sp>
      <p:sp>
        <p:nvSpPr>
          <p:cNvPr id="14" name="Title 1">
            <a:extLst>
              <a:ext uri="{FF2B5EF4-FFF2-40B4-BE49-F238E27FC236}">
                <a16:creationId xmlns:a16="http://schemas.microsoft.com/office/drawing/2014/main" id="{C760DA52-2A09-4C90-AEAE-D8D88DC21581}"/>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500" b="1"/>
              <a:t>Harmful Microbes and Their Disease Worksheet - Answers</a:t>
            </a:r>
            <a:endParaRPr lang="en-GB" sz="2500" b="1" dirty="0"/>
          </a:p>
        </p:txBody>
      </p:sp>
      <p:graphicFrame>
        <p:nvGraphicFramePr>
          <p:cNvPr id="9" name="Table 4" descr="1.Infectious Microbe&#10;">
            <a:extLst>
              <a:ext uri="{FF2B5EF4-FFF2-40B4-BE49-F238E27FC236}">
                <a16:creationId xmlns:a16="http://schemas.microsoft.com/office/drawing/2014/main" id="{509B5F8C-C317-4ABB-86BB-09C7C928D2C8}"/>
              </a:ext>
            </a:extLst>
          </p:cNvPr>
          <p:cNvGraphicFramePr>
            <a:graphicFrameLocks noGrp="1"/>
          </p:cNvGraphicFramePr>
          <p:nvPr>
            <p:extLst>
              <p:ext uri="{D42A27DB-BD31-4B8C-83A1-F6EECF244321}">
                <p14:modId xmlns:p14="http://schemas.microsoft.com/office/powerpoint/2010/main" val="3555679153"/>
              </p:ext>
            </p:extLst>
          </p:nvPr>
        </p:nvGraphicFramePr>
        <p:xfrm>
          <a:off x="750363" y="1348996"/>
          <a:ext cx="4231211" cy="4408245"/>
        </p:xfrm>
        <a:graphic>
          <a:graphicData uri="http://schemas.openxmlformats.org/drawingml/2006/table">
            <a:tbl>
              <a:tblPr firstRow="1" bandRow="1"/>
              <a:tblGrid>
                <a:gridCol w="1867210">
                  <a:extLst>
                    <a:ext uri="{9D8B030D-6E8A-4147-A177-3AD203B41FA5}">
                      <a16:colId xmlns:a16="http://schemas.microsoft.com/office/drawing/2014/main" val="3940649451"/>
                    </a:ext>
                  </a:extLst>
                </a:gridCol>
                <a:gridCol w="2364001">
                  <a:extLst>
                    <a:ext uri="{9D8B030D-6E8A-4147-A177-3AD203B41FA5}">
                      <a16:colId xmlns:a16="http://schemas.microsoft.com/office/drawing/2014/main" val="2814284796"/>
                    </a:ext>
                  </a:extLst>
                </a:gridCol>
              </a:tblGrid>
              <a:tr h="1398255">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1.Infectious 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100333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Bacteria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00333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100333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Fungi</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bl>
          </a:graphicData>
        </a:graphic>
      </p:graphicFrame>
      <p:sp>
        <p:nvSpPr>
          <p:cNvPr id="11" name="TextBox 10">
            <a:extLst>
              <a:ext uri="{FF2B5EF4-FFF2-40B4-BE49-F238E27FC236}">
                <a16:creationId xmlns:a16="http://schemas.microsoft.com/office/drawing/2014/main" id="{3C776708-02B4-4412-BB07-DCEBF789AB8C}"/>
              </a:ext>
            </a:extLst>
          </p:cNvPr>
          <p:cNvSpPr txBox="1"/>
          <p:nvPr/>
        </p:nvSpPr>
        <p:spPr>
          <a:xfrm>
            <a:off x="2575980" y="2839819"/>
            <a:ext cx="2534615" cy="646331"/>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Bacterial meningitis,</a:t>
            </a:r>
          </a:p>
          <a:p>
            <a:r>
              <a:rPr lang="en-GB" b="1" dirty="0">
                <a:solidFill>
                  <a:schemeClr val="accent6">
                    <a:lumMod val="75000"/>
                  </a:schemeClr>
                </a:solidFill>
                <a:latin typeface="Arial" panose="020B0604020202020204" pitchFamily="34" charset="0"/>
                <a:cs typeface="Arial" panose="020B0604020202020204" pitchFamily="34" charset="0"/>
              </a:rPr>
              <a:t>Chlamydia, MRSA</a:t>
            </a:r>
          </a:p>
        </p:txBody>
      </p:sp>
      <p:sp>
        <p:nvSpPr>
          <p:cNvPr id="12" name="TextBox 11">
            <a:extLst>
              <a:ext uri="{FF2B5EF4-FFF2-40B4-BE49-F238E27FC236}">
                <a16:creationId xmlns:a16="http://schemas.microsoft.com/office/drawing/2014/main" id="{8C9F48FF-181F-4C71-943A-0186201D2110}"/>
              </a:ext>
            </a:extLst>
          </p:cNvPr>
          <p:cNvSpPr txBox="1"/>
          <p:nvPr/>
        </p:nvSpPr>
        <p:spPr>
          <a:xfrm>
            <a:off x="2553497" y="3778994"/>
            <a:ext cx="2534615" cy="923330"/>
          </a:xfrm>
          <a:prstGeom prst="rect">
            <a:avLst/>
          </a:prstGeom>
          <a:noFill/>
        </p:spPr>
        <p:txBody>
          <a:bodyPr wrap="square" rtlCol="0">
            <a:spAutoFit/>
          </a:bodyPr>
          <a:lstStyle/>
          <a:p>
            <a:r>
              <a:rPr lang="en-GB" b="1">
                <a:solidFill>
                  <a:schemeClr val="accent6">
                    <a:lumMod val="75000"/>
                  </a:schemeClr>
                </a:solidFill>
                <a:latin typeface="Arial" panose="020B0604020202020204" pitchFamily="34" charset="0"/>
                <a:cs typeface="Arial" panose="020B0604020202020204" pitchFamily="34" charset="0"/>
              </a:rPr>
              <a:t>HIV, Chickenpox, Flu, Measles, Glandular fever</a:t>
            </a:r>
            <a:endParaRPr lang="en-GB" b="1" dirty="0">
              <a:solidFill>
                <a:schemeClr val="accent6">
                  <a:lumMod val="75000"/>
                </a:schemeClr>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D2CA6D93-A846-44D6-B301-4D17D4799B22}"/>
              </a:ext>
            </a:extLst>
          </p:cNvPr>
          <p:cNvSpPr txBox="1"/>
          <p:nvPr/>
        </p:nvSpPr>
        <p:spPr>
          <a:xfrm>
            <a:off x="2591597" y="4995168"/>
            <a:ext cx="2534615" cy="369332"/>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Thrush</a:t>
            </a:r>
          </a:p>
        </p:txBody>
      </p:sp>
      <p:sp>
        <p:nvSpPr>
          <p:cNvPr id="10" name="Rectangle: Rounded Corners 9" descr="Procedure:&#10;1. Group your disease cards according to the heading in each box.&#10;2. Do you notice any similarities or differences between the diseases based on each of the headings?&#10;">
            <a:extLst>
              <a:ext uri="{FF2B5EF4-FFF2-40B4-BE49-F238E27FC236}">
                <a16:creationId xmlns:a16="http://schemas.microsoft.com/office/drawing/2014/main" id="{FFE18391-3F4C-4A33-9BE3-51A5404009A0}"/>
              </a:ext>
            </a:extLst>
          </p:cNvPr>
          <p:cNvSpPr/>
          <p:nvPr/>
        </p:nvSpPr>
        <p:spPr>
          <a:xfrm>
            <a:off x="5270850" y="1969849"/>
            <a:ext cx="3034229" cy="3166537"/>
          </a:xfrm>
          <a:prstGeom prst="roundRect">
            <a:avLst/>
          </a:prstGeom>
          <a:solidFill>
            <a:srgbClr val="732281">
              <a:alpha val="60000"/>
            </a:srgbClr>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Procedure: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 Group your disease cards according to the heading in each box.</a:t>
            </a: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 Do you notice any similarities or differences between the diseases based on each of the headings?</a:t>
            </a:r>
          </a:p>
        </p:txBody>
      </p:sp>
      <p:grpSp>
        <p:nvGrpSpPr>
          <p:cNvPr id="5" name="Group 4">
            <a:extLst>
              <a:ext uri="{FF2B5EF4-FFF2-40B4-BE49-F238E27FC236}">
                <a16:creationId xmlns:a16="http://schemas.microsoft.com/office/drawing/2014/main" id="{694EA43C-F496-495C-90C2-2E2BA58B605B}"/>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1CA600EB-2704-4E31-9C98-F3F0A0B0472A}"/>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96F7F7B3-A3D5-4464-BB07-CA56ECE95520}"/>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7F1A950-43DC-4DA0-9406-3C15FEE2EF3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6253F1B4-70BF-4F2E-BB6C-956DBCF062B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59926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D0EA70C-325F-496C-930B-BD0F02285A23}"/>
              </a:ext>
            </a:extLst>
          </p:cNvPr>
          <p:cNvSpPr>
            <a:spLocks noGrp="1"/>
          </p:cNvSpPr>
          <p:nvPr>
            <p:ph type="title"/>
          </p:nvPr>
        </p:nvSpPr>
        <p:spPr>
          <a:xfrm>
            <a:off x="629884" y="-968561"/>
            <a:ext cx="7886700" cy="863598"/>
          </a:xfrm>
        </p:spPr>
        <p:txBody>
          <a:bodyPr>
            <a:normAutofit/>
          </a:bodyPr>
          <a:lstStyle/>
          <a:p>
            <a:pPr algn="ctr"/>
            <a:r>
              <a:rPr lang="en-GB" sz="2500" b="1" dirty="0"/>
              <a:t>Harmful Microbes and Their Disease Worksheet 2 - Answers</a:t>
            </a:r>
          </a:p>
        </p:txBody>
      </p:sp>
      <p:sp>
        <p:nvSpPr>
          <p:cNvPr id="23" name="Title 1">
            <a:extLst>
              <a:ext uri="{FF2B5EF4-FFF2-40B4-BE49-F238E27FC236}">
                <a16:creationId xmlns:a16="http://schemas.microsoft.com/office/drawing/2014/main" id="{35A52BBA-D2FF-414C-8198-EF0E04D0BB61}"/>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500" b="1"/>
              <a:t>Harmful Microbes and Their Disease Worksheet - Answers</a:t>
            </a:r>
            <a:endParaRPr lang="en-GB" sz="2500" b="1" dirty="0"/>
          </a:p>
        </p:txBody>
      </p:sp>
      <p:graphicFrame>
        <p:nvGraphicFramePr>
          <p:cNvPr id="10" name="Table 4" descr="2.Symptoms&#10;">
            <a:extLst>
              <a:ext uri="{FF2B5EF4-FFF2-40B4-BE49-F238E27FC236}">
                <a16:creationId xmlns:a16="http://schemas.microsoft.com/office/drawing/2014/main" id="{E8FF4D4E-AA45-4CC4-8923-7776E3A48281}"/>
              </a:ext>
            </a:extLst>
          </p:cNvPr>
          <p:cNvGraphicFramePr>
            <a:graphicFrameLocks noGrp="1"/>
          </p:cNvGraphicFramePr>
          <p:nvPr>
            <p:extLst>
              <p:ext uri="{D42A27DB-BD31-4B8C-83A1-F6EECF244321}">
                <p14:modId xmlns:p14="http://schemas.microsoft.com/office/powerpoint/2010/main" val="2786197323"/>
              </p:ext>
            </p:extLst>
          </p:nvPr>
        </p:nvGraphicFramePr>
        <p:xfrm>
          <a:off x="676222" y="1263318"/>
          <a:ext cx="3800528" cy="4775533"/>
        </p:xfrm>
        <a:graphic>
          <a:graphicData uri="http://schemas.openxmlformats.org/drawingml/2006/table">
            <a:tbl>
              <a:tblPr firstRow="1" bandRow="1"/>
              <a:tblGrid>
                <a:gridCol w="1751999">
                  <a:extLst>
                    <a:ext uri="{9D8B030D-6E8A-4147-A177-3AD203B41FA5}">
                      <a16:colId xmlns:a16="http://schemas.microsoft.com/office/drawing/2014/main" val="3940649451"/>
                    </a:ext>
                  </a:extLst>
                </a:gridCol>
                <a:gridCol w="2048529">
                  <a:extLst>
                    <a:ext uri="{9D8B030D-6E8A-4147-A177-3AD203B41FA5}">
                      <a16:colId xmlns:a16="http://schemas.microsoft.com/office/drawing/2014/main" val="2814284796"/>
                    </a:ext>
                  </a:extLst>
                </a:gridCol>
              </a:tblGrid>
              <a:tr h="486350">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2.Symptoms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Asymptomatic</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Fever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Rash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Sore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Tiredness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r h="5932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Lesions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07659135"/>
                  </a:ext>
                </a:extLst>
              </a:tr>
              <a:tr h="7295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White discharge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2165934"/>
                  </a:ext>
                </a:extLst>
              </a:tr>
            </a:tbl>
          </a:graphicData>
        </a:graphic>
      </p:graphicFrame>
      <p:sp>
        <p:nvSpPr>
          <p:cNvPr id="11" name="TextBox 10">
            <a:extLst>
              <a:ext uri="{FF2B5EF4-FFF2-40B4-BE49-F238E27FC236}">
                <a16:creationId xmlns:a16="http://schemas.microsoft.com/office/drawing/2014/main" id="{54017E2A-E409-4288-AFD4-DF2D24E1E20B}"/>
              </a:ext>
            </a:extLst>
          </p:cNvPr>
          <p:cNvSpPr txBox="1"/>
          <p:nvPr/>
        </p:nvSpPr>
        <p:spPr>
          <a:xfrm>
            <a:off x="2373881" y="1844519"/>
            <a:ext cx="2534615" cy="369332"/>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Chlamydia, MRSA</a:t>
            </a:r>
          </a:p>
        </p:txBody>
      </p:sp>
      <p:sp>
        <p:nvSpPr>
          <p:cNvPr id="12" name="TextBox 11">
            <a:extLst>
              <a:ext uri="{FF2B5EF4-FFF2-40B4-BE49-F238E27FC236}">
                <a16:creationId xmlns:a16="http://schemas.microsoft.com/office/drawing/2014/main" id="{02BFEBC2-72E0-44B2-8990-DC0A48C5EB73}"/>
              </a:ext>
            </a:extLst>
          </p:cNvPr>
          <p:cNvSpPr txBox="1"/>
          <p:nvPr/>
        </p:nvSpPr>
        <p:spPr>
          <a:xfrm>
            <a:off x="2393302" y="2266086"/>
            <a:ext cx="2238873" cy="738664"/>
          </a:xfrm>
          <a:prstGeom prst="rect">
            <a:avLst/>
          </a:prstGeom>
          <a:noFill/>
        </p:spPr>
        <p:txBody>
          <a:bodyPr wrap="square" rtlCol="0">
            <a:spAutoFit/>
          </a:bodyPr>
          <a:lstStyle/>
          <a:p>
            <a:r>
              <a:rPr lang="en-GB" sz="1400" b="1" dirty="0">
                <a:solidFill>
                  <a:schemeClr val="accent6">
                    <a:lumMod val="75000"/>
                  </a:schemeClr>
                </a:solidFill>
                <a:latin typeface="Arial" panose="020B0604020202020204" pitchFamily="34" charset="0"/>
                <a:cs typeface="Arial" panose="020B0604020202020204" pitchFamily="34" charset="0"/>
              </a:rPr>
              <a:t>Flu, Measles, Chickenpox, Bacterial meningitis</a:t>
            </a:r>
          </a:p>
        </p:txBody>
      </p:sp>
      <p:sp>
        <p:nvSpPr>
          <p:cNvPr id="13" name="TextBox 12">
            <a:extLst>
              <a:ext uri="{FF2B5EF4-FFF2-40B4-BE49-F238E27FC236}">
                <a16:creationId xmlns:a16="http://schemas.microsoft.com/office/drawing/2014/main" id="{9BDF9731-C844-4028-9FDB-5D4C6FE3872A}"/>
              </a:ext>
            </a:extLst>
          </p:cNvPr>
          <p:cNvSpPr txBox="1"/>
          <p:nvPr/>
        </p:nvSpPr>
        <p:spPr>
          <a:xfrm>
            <a:off x="2345306" y="2913006"/>
            <a:ext cx="2238874" cy="584775"/>
          </a:xfrm>
          <a:prstGeom prst="rect">
            <a:avLst/>
          </a:prstGeom>
          <a:noFill/>
        </p:spPr>
        <p:txBody>
          <a:bodyPr wrap="square" rtlCol="0">
            <a:spAutoFit/>
          </a:bodyPr>
          <a:lstStyle/>
          <a:p>
            <a:r>
              <a:rPr lang="en-GB" sz="1600" b="1">
                <a:solidFill>
                  <a:schemeClr val="accent6">
                    <a:lumMod val="75000"/>
                  </a:schemeClr>
                </a:solidFill>
                <a:latin typeface="Arial" panose="020B0604020202020204" pitchFamily="34" charset="0"/>
                <a:cs typeface="Arial" panose="020B0604020202020204" pitchFamily="34" charset="0"/>
              </a:rPr>
              <a:t>Bacterial meningitis,</a:t>
            </a:r>
          </a:p>
          <a:p>
            <a:r>
              <a:rPr lang="en-GB" sz="1600" b="1">
                <a:solidFill>
                  <a:schemeClr val="accent6">
                    <a:lumMod val="75000"/>
                  </a:schemeClr>
                </a:solidFill>
                <a:latin typeface="Arial" panose="020B0604020202020204" pitchFamily="34" charset="0"/>
                <a:cs typeface="Arial" panose="020B0604020202020204" pitchFamily="34" charset="0"/>
              </a:rPr>
              <a:t>Chickenpox, Measles</a:t>
            </a:r>
            <a:endParaRPr lang="en-GB" sz="1600" b="1" dirty="0">
              <a:solidFill>
                <a:schemeClr val="accent6">
                  <a:lumMod val="75000"/>
                </a:schemeClr>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3A0C8121-AF22-43F9-9DFD-4143F784DC9B}"/>
              </a:ext>
            </a:extLst>
          </p:cNvPr>
          <p:cNvSpPr txBox="1"/>
          <p:nvPr/>
        </p:nvSpPr>
        <p:spPr>
          <a:xfrm>
            <a:off x="2373881" y="3479257"/>
            <a:ext cx="2238873" cy="646331"/>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Flu, Glandular fever</a:t>
            </a:r>
          </a:p>
        </p:txBody>
      </p:sp>
      <p:sp>
        <p:nvSpPr>
          <p:cNvPr id="15" name="TextBox 14">
            <a:extLst>
              <a:ext uri="{FF2B5EF4-FFF2-40B4-BE49-F238E27FC236}">
                <a16:creationId xmlns:a16="http://schemas.microsoft.com/office/drawing/2014/main" id="{1B4B7A16-CA76-46A0-B635-8627EAF8EC26}"/>
              </a:ext>
            </a:extLst>
          </p:cNvPr>
          <p:cNvSpPr txBox="1"/>
          <p:nvPr/>
        </p:nvSpPr>
        <p:spPr>
          <a:xfrm>
            <a:off x="2393302" y="4180960"/>
            <a:ext cx="2534615" cy="369332"/>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Glandular fever</a:t>
            </a:r>
          </a:p>
        </p:txBody>
      </p:sp>
      <p:sp>
        <p:nvSpPr>
          <p:cNvPr id="16" name="TextBox 15">
            <a:extLst>
              <a:ext uri="{FF2B5EF4-FFF2-40B4-BE49-F238E27FC236}">
                <a16:creationId xmlns:a16="http://schemas.microsoft.com/office/drawing/2014/main" id="{7269E6F5-30ED-4833-A097-2FF4B424C491}"/>
              </a:ext>
            </a:extLst>
          </p:cNvPr>
          <p:cNvSpPr txBox="1"/>
          <p:nvPr/>
        </p:nvSpPr>
        <p:spPr>
          <a:xfrm>
            <a:off x="2434040" y="4798153"/>
            <a:ext cx="1778963" cy="369332"/>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HIV</a:t>
            </a:r>
          </a:p>
        </p:txBody>
      </p:sp>
      <p:sp>
        <p:nvSpPr>
          <p:cNvPr id="17" name="TextBox 16">
            <a:extLst>
              <a:ext uri="{FF2B5EF4-FFF2-40B4-BE49-F238E27FC236}">
                <a16:creationId xmlns:a16="http://schemas.microsoft.com/office/drawing/2014/main" id="{36C187F4-1A96-4472-AB92-BC2B352F5950}"/>
              </a:ext>
            </a:extLst>
          </p:cNvPr>
          <p:cNvSpPr txBox="1"/>
          <p:nvPr/>
        </p:nvSpPr>
        <p:spPr>
          <a:xfrm>
            <a:off x="2467770" y="5380726"/>
            <a:ext cx="1449161" cy="646331"/>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Chlamydia, Thrush</a:t>
            </a:r>
          </a:p>
        </p:txBody>
      </p:sp>
      <p:graphicFrame>
        <p:nvGraphicFramePr>
          <p:cNvPr id="5" name="Table 4" descr="3.Transm-ission&#10;">
            <a:extLst>
              <a:ext uri="{FF2B5EF4-FFF2-40B4-BE49-F238E27FC236}">
                <a16:creationId xmlns:a16="http://schemas.microsoft.com/office/drawing/2014/main" id="{441DE64D-983A-41FC-A9BC-CC45AE249C7B}"/>
              </a:ext>
            </a:extLst>
          </p:cNvPr>
          <p:cNvGraphicFramePr>
            <a:graphicFrameLocks noGrp="1"/>
          </p:cNvGraphicFramePr>
          <p:nvPr>
            <p:extLst>
              <p:ext uri="{D42A27DB-BD31-4B8C-83A1-F6EECF244321}">
                <p14:modId xmlns:p14="http://schemas.microsoft.com/office/powerpoint/2010/main" val="178233676"/>
              </p:ext>
            </p:extLst>
          </p:nvPr>
        </p:nvGraphicFramePr>
        <p:xfrm>
          <a:off x="4524375" y="1263318"/>
          <a:ext cx="3944584" cy="4775532"/>
        </p:xfrm>
        <a:graphic>
          <a:graphicData uri="http://schemas.openxmlformats.org/drawingml/2006/table">
            <a:tbl>
              <a:tblPr firstRow="1" bandRow="1"/>
              <a:tblGrid>
                <a:gridCol w="1482639">
                  <a:extLst>
                    <a:ext uri="{9D8B030D-6E8A-4147-A177-3AD203B41FA5}">
                      <a16:colId xmlns:a16="http://schemas.microsoft.com/office/drawing/2014/main" val="3940649451"/>
                    </a:ext>
                  </a:extLst>
                </a:gridCol>
                <a:gridCol w="2461945">
                  <a:extLst>
                    <a:ext uri="{9D8B030D-6E8A-4147-A177-3AD203B41FA5}">
                      <a16:colId xmlns:a16="http://schemas.microsoft.com/office/drawing/2014/main" val="2814284796"/>
                    </a:ext>
                  </a:extLst>
                </a:gridCol>
              </a:tblGrid>
              <a:tr h="728299">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3.Transm-ission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88097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7164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Blood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7164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Touch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7164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Inhalation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101694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Mouth to mouth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sp>
        <p:nvSpPr>
          <p:cNvPr id="18" name="TextBox 17">
            <a:extLst>
              <a:ext uri="{FF2B5EF4-FFF2-40B4-BE49-F238E27FC236}">
                <a16:creationId xmlns:a16="http://schemas.microsoft.com/office/drawing/2014/main" id="{0FD79CB4-DC38-4F3B-8572-0AE639FCE358}"/>
              </a:ext>
            </a:extLst>
          </p:cNvPr>
          <p:cNvSpPr txBox="1"/>
          <p:nvPr/>
        </p:nvSpPr>
        <p:spPr>
          <a:xfrm>
            <a:off x="6028506" y="2034914"/>
            <a:ext cx="2534615" cy="646331"/>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Chlamydia, HIV, Thrush</a:t>
            </a:r>
          </a:p>
        </p:txBody>
      </p:sp>
      <p:sp>
        <p:nvSpPr>
          <p:cNvPr id="19" name="TextBox 18">
            <a:extLst>
              <a:ext uri="{FF2B5EF4-FFF2-40B4-BE49-F238E27FC236}">
                <a16:creationId xmlns:a16="http://schemas.microsoft.com/office/drawing/2014/main" id="{51AAC0E2-3267-4D95-A8E5-3BC94AF28E29}"/>
              </a:ext>
            </a:extLst>
          </p:cNvPr>
          <p:cNvSpPr txBox="1"/>
          <p:nvPr/>
        </p:nvSpPr>
        <p:spPr>
          <a:xfrm>
            <a:off x="6002542" y="2903602"/>
            <a:ext cx="2534615" cy="646331"/>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HIV, Bacterial meningitis</a:t>
            </a:r>
          </a:p>
        </p:txBody>
      </p:sp>
      <p:sp>
        <p:nvSpPr>
          <p:cNvPr id="20" name="TextBox 19">
            <a:extLst>
              <a:ext uri="{FF2B5EF4-FFF2-40B4-BE49-F238E27FC236}">
                <a16:creationId xmlns:a16="http://schemas.microsoft.com/office/drawing/2014/main" id="{186D90DF-202C-4741-A4AD-B8C296C87D5B}"/>
              </a:ext>
            </a:extLst>
          </p:cNvPr>
          <p:cNvSpPr txBox="1"/>
          <p:nvPr/>
        </p:nvSpPr>
        <p:spPr>
          <a:xfrm>
            <a:off x="6002542" y="3606265"/>
            <a:ext cx="2534615" cy="646331"/>
          </a:xfrm>
          <a:prstGeom prst="rect">
            <a:avLst/>
          </a:prstGeom>
          <a:noFill/>
        </p:spPr>
        <p:txBody>
          <a:bodyPr wrap="square" rtlCol="0">
            <a:spAutoFit/>
          </a:bodyPr>
          <a:lstStyle/>
          <a:p>
            <a:r>
              <a:rPr lang="en-GB" b="1">
                <a:solidFill>
                  <a:schemeClr val="accent6">
                    <a:lumMod val="75000"/>
                  </a:schemeClr>
                </a:solidFill>
                <a:latin typeface="Arial" panose="020B0604020202020204" pitchFamily="34" charset="0"/>
                <a:cs typeface="Arial" panose="020B0604020202020204" pitchFamily="34" charset="0"/>
              </a:rPr>
              <a:t>Flu, Measles,</a:t>
            </a:r>
          </a:p>
          <a:p>
            <a:r>
              <a:rPr lang="en-GB" b="1">
                <a:solidFill>
                  <a:schemeClr val="accent6">
                    <a:lumMod val="75000"/>
                  </a:schemeClr>
                </a:solidFill>
                <a:latin typeface="Arial" panose="020B0604020202020204" pitchFamily="34" charset="0"/>
                <a:cs typeface="Arial" panose="020B0604020202020204" pitchFamily="34" charset="0"/>
              </a:rPr>
              <a:t>Chickenpox, MRSA</a:t>
            </a:r>
            <a:endParaRPr lang="en-GB" b="1" dirty="0">
              <a:solidFill>
                <a:schemeClr val="accent6">
                  <a:lumMod val="75000"/>
                </a:schemeClr>
              </a:solidFill>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4F564944-3443-419B-9C4B-BC0D2DFDE540}"/>
              </a:ext>
            </a:extLst>
          </p:cNvPr>
          <p:cNvSpPr txBox="1"/>
          <p:nvPr/>
        </p:nvSpPr>
        <p:spPr>
          <a:xfrm>
            <a:off x="6002542" y="4218888"/>
            <a:ext cx="2871951" cy="830997"/>
          </a:xfrm>
          <a:prstGeom prst="rect">
            <a:avLst/>
          </a:prstGeom>
          <a:noFill/>
        </p:spPr>
        <p:txBody>
          <a:bodyPr wrap="square" rtlCol="0">
            <a:spAutoFit/>
          </a:bodyPr>
          <a:lstStyle/>
          <a:p>
            <a:r>
              <a:rPr lang="en-GB" sz="1600" b="1">
                <a:solidFill>
                  <a:schemeClr val="accent6">
                    <a:lumMod val="75000"/>
                  </a:schemeClr>
                </a:solidFill>
                <a:latin typeface="Arial" panose="020B0604020202020204" pitchFamily="34" charset="0"/>
                <a:cs typeface="Arial" panose="020B0604020202020204" pitchFamily="34" charset="0"/>
              </a:rPr>
              <a:t>Flu, Measles,</a:t>
            </a:r>
          </a:p>
          <a:p>
            <a:r>
              <a:rPr lang="en-GB" sz="1600" b="1">
                <a:solidFill>
                  <a:schemeClr val="accent6">
                    <a:lumMod val="75000"/>
                  </a:schemeClr>
                </a:solidFill>
                <a:latin typeface="Arial" panose="020B0604020202020204" pitchFamily="34" charset="0"/>
                <a:cs typeface="Arial" panose="020B0604020202020204" pitchFamily="34" charset="0"/>
              </a:rPr>
              <a:t>Chickenpox, Bacterial meningitis</a:t>
            </a:r>
            <a:endParaRPr lang="en-GB" sz="1600" b="1" dirty="0">
              <a:solidFill>
                <a:schemeClr val="accent6">
                  <a:lumMod val="75000"/>
                </a:schemeClr>
              </a:solidFill>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21776A63-3B0A-4CF2-8334-8FF6B8377691}"/>
              </a:ext>
            </a:extLst>
          </p:cNvPr>
          <p:cNvSpPr txBox="1"/>
          <p:nvPr/>
        </p:nvSpPr>
        <p:spPr>
          <a:xfrm>
            <a:off x="5968443" y="5268272"/>
            <a:ext cx="2534615" cy="369332"/>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Flu, Glandular fever</a:t>
            </a:r>
          </a:p>
        </p:txBody>
      </p:sp>
      <p:grpSp>
        <p:nvGrpSpPr>
          <p:cNvPr id="6" name="Group 5">
            <a:extLst>
              <a:ext uri="{FF2B5EF4-FFF2-40B4-BE49-F238E27FC236}">
                <a16:creationId xmlns:a16="http://schemas.microsoft.com/office/drawing/2014/main" id="{8142F252-52C1-48C8-A024-084E48B4EC2E}"/>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53A268BC-58B7-4A7E-8E7E-DC59A84D0EFF}"/>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A0DE9E5B-58D6-4605-BA23-451FFD824BFD}"/>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AC3ABEB6-B4D6-4491-8D80-DA5DAEC279E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F1A9D3B8-2EC4-4FCA-ACED-D9E245C083E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042699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P spid="18" grpId="0"/>
      <p:bldP spid="19" grpId="0"/>
      <p:bldP spid="20" grpId="0"/>
      <p:bldP spid="21" grpId="0"/>
      <p:bldP spid="2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032E4C8-C526-4579-8131-F3D8EC67BBA4}"/>
              </a:ext>
            </a:extLst>
          </p:cNvPr>
          <p:cNvSpPr>
            <a:spLocks noGrp="1"/>
          </p:cNvSpPr>
          <p:nvPr>
            <p:ph type="title"/>
          </p:nvPr>
        </p:nvSpPr>
        <p:spPr>
          <a:xfrm>
            <a:off x="629884" y="-946262"/>
            <a:ext cx="7886700" cy="863598"/>
          </a:xfrm>
        </p:spPr>
        <p:txBody>
          <a:bodyPr>
            <a:normAutofit/>
          </a:bodyPr>
          <a:lstStyle/>
          <a:p>
            <a:pPr algn="ctr"/>
            <a:r>
              <a:rPr lang="en-GB" sz="2500" b="1" dirty="0"/>
              <a:t>Harmful Microbes and Their Disease Worksheet 3 - Answers</a:t>
            </a:r>
          </a:p>
        </p:txBody>
      </p:sp>
      <p:sp>
        <p:nvSpPr>
          <p:cNvPr id="20" name="Title 1">
            <a:extLst>
              <a:ext uri="{FF2B5EF4-FFF2-40B4-BE49-F238E27FC236}">
                <a16:creationId xmlns:a16="http://schemas.microsoft.com/office/drawing/2014/main" id="{CBFCE53D-26E3-420A-B0D0-0ED022B71990}"/>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500" b="1"/>
              <a:t>Harmful Microbes and Their Disease Worksheet - Answers</a:t>
            </a:r>
            <a:endParaRPr lang="en-GB" sz="2500" b="1" dirty="0"/>
          </a:p>
        </p:txBody>
      </p:sp>
      <p:graphicFrame>
        <p:nvGraphicFramePr>
          <p:cNvPr id="10" name="Table 4" descr="4. Prevention&#10;">
            <a:extLst>
              <a:ext uri="{FF2B5EF4-FFF2-40B4-BE49-F238E27FC236}">
                <a16:creationId xmlns:a16="http://schemas.microsoft.com/office/drawing/2014/main" id="{2622FB33-F29E-4C37-BB3E-A504ED19A8BA}"/>
              </a:ext>
            </a:extLst>
          </p:cNvPr>
          <p:cNvGraphicFramePr>
            <a:graphicFrameLocks noGrp="1"/>
          </p:cNvGraphicFramePr>
          <p:nvPr>
            <p:extLst>
              <p:ext uri="{D42A27DB-BD31-4B8C-83A1-F6EECF244321}">
                <p14:modId xmlns:p14="http://schemas.microsoft.com/office/powerpoint/2010/main" val="1893506725"/>
              </p:ext>
            </p:extLst>
          </p:nvPr>
        </p:nvGraphicFramePr>
        <p:xfrm>
          <a:off x="629884" y="1193389"/>
          <a:ext cx="3942116" cy="4874034"/>
        </p:xfrm>
        <a:graphic>
          <a:graphicData uri="http://schemas.openxmlformats.org/drawingml/2006/table">
            <a:tbl>
              <a:tblPr firstRow="1" bandRow="1"/>
              <a:tblGrid>
                <a:gridCol w="1638022">
                  <a:extLst>
                    <a:ext uri="{9D8B030D-6E8A-4147-A177-3AD203B41FA5}">
                      <a16:colId xmlns:a16="http://schemas.microsoft.com/office/drawing/2014/main" val="3940649451"/>
                    </a:ext>
                  </a:extLst>
                </a:gridCol>
                <a:gridCol w="2304094">
                  <a:extLst>
                    <a:ext uri="{9D8B030D-6E8A-4147-A177-3AD203B41FA5}">
                      <a16:colId xmlns:a16="http://schemas.microsoft.com/office/drawing/2014/main" val="2814284796"/>
                    </a:ext>
                  </a:extLst>
                </a:gridCol>
              </a:tblGrid>
              <a:tr h="58714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4. 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72034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Wash hands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88577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Cover coughs and sneezes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72034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Use a condom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24008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72034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Vaccination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sp>
        <p:nvSpPr>
          <p:cNvPr id="11" name="TextBox 10">
            <a:extLst>
              <a:ext uri="{FF2B5EF4-FFF2-40B4-BE49-F238E27FC236}">
                <a16:creationId xmlns:a16="http://schemas.microsoft.com/office/drawing/2014/main" id="{35AA2291-0097-49FD-A1AD-3617EF9E3A00}"/>
              </a:ext>
            </a:extLst>
          </p:cNvPr>
          <p:cNvSpPr txBox="1"/>
          <p:nvPr/>
        </p:nvSpPr>
        <p:spPr>
          <a:xfrm>
            <a:off x="2274578" y="1725313"/>
            <a:ext cx="2534615" cy="830997"/>
          </a:xfrm>
          <a:prstGeom prst="rect">
            <a:avLst/>
          </a:prstGeom>
          <a:noFill/>
        </p:spPr>
        <p:txBody>
          <a:bodyPr wrap="square" rtlCol="0">
            <a:spAutoFit/>
          </a:bodyPr>
          <a:lstStyle/>
          <a:p>
            <a:r>
              <a:rPr lang="en-GB" sz="1600" b="1" dirty="0">
                <a:solidFill>
                  <a:schemeClr val="accent6">
                    <a:lumMod val="75000"/>
                  </a:schemeClr>
                </a:solidFill>
                <a:latin typeface="Arial" panose="020B0604020202020204" pitchFamily="34" charset="0"/>
                <a:cs typeface="Arial" panose="020B0604020202020204" pitchFamily="34" charset="0"/>
              </a:rPr>
              <a:t>Flu, Measles,</a:t>
            </a:r>
          </a:p>
          <a:p>
            <a:r>
              <a:rPr lang="en-GB" sz="1600" b="1" dirty="0">
                <a:solidFill>
                  <a:schemeClr val="accent6">
                    <a:lumMod val="75000"/>
                  </a:schemeClr>
                </a:solidFill>
                <a:latin typeface="Arial" panose="020B0604020202020204" pitchFamily="34" charset="0"/>
                <a:cs typeface="Arial" panose="020B0604020202020204" pitchFamily="34" charset="0"/>
              </a:rPr>
              <a:t>Chickenpox, MRSA,</a:t>
            </a:r>
          </a:p>
          <a:p>
            <a:r>
              <a:rPr lang="en-GB" sz="1600" b="1" dirty="0">
                <a:solidFill>
                  <a:schemeClr val="accent6">
                    <a:lumMod val="75000"/>
                  </a:schemeClr>
                </a:solidFill>
                <a:latin typeface="Arial" panose="020B0604020202020204" pitchFamily="34" charset="0"/>
                <a:cs typeface="Arial" panose="020B0604020202020204" pitchFamily="34" charset="0"/>
              </a:rPr>
              <a:t>Bacterial meningitis</a:t>
            </a:r>
          </a:p>
        </p:txBody>
      </p:sp>
      <p:sp>
        <p:nvSpPr>
          <p:cNvPr id="12" name="TextBox 11">
            <a:extLst>
              <a:ext uri="{FF2B5EF4-FFF2-40B4-BE49-F238E27FC236}">
                <a16:creationId xmlns:a16="http://schemas.microsoft.com/office/drawing/2014/main" id="{DCFDBF5F-EDFF-451B-A460-165B5894545D}"/>
              </a:ext>
            </a:extLst>
          </p:cNvPr>
          <p:cNvSpPr txBox="1"/>
          <p:nvPr/>
        </p:nvSpPr>
        <p:spPr>
          <a:xfrm>
            <a:off x="2265053" y="2486547"/>
            <a:ext cx="2534615" cy="923330"/>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Flu, Measles,</a:t>
            </a:r>
          </a:p>
          <a:p>
            <a:r>
              <a:rPr lang="en-GB" b="1" dirty="0">
                <a:solidFill>
                  <a:schemeClr val="accent6">
                    <a:lumMod val="75000"/>
                  </a:schemeClr>
                </a:solidFill>
                <a:latin typeface="Arial" panose="020B0604020202020204" pitchFamily="34" charset="0"/>
                <a:cs typeface="Arial" panose="020B0604020202020204" pitchFamily="34" charset="0"/>
              </a:rPr>
              <a:t>Chickenpox, Bacterial meningitis</a:t>
            </a:r>
          </a:p>
        </p:txBody>
      </p:sp>
      <p:sp>
        <p:nvSpPr>
          <p:cNvPr id="13" name="TextBox 12">
            <a:extLst>
              <a:ext uri="{FF2B5EF4-FFF2-40B4-BE49-F238E27FC236}">
                <a16:creationId xmlns:a16="http://schemas.microsoft.com/office/drawing/2014/main" id="{2B3E95ED-6ECF-4C3F-A715-8137BBD8828E}"/>
              </a:ext>
            </a:extLst>
          </p:cNvPr>
          <p:cNvSpPr txBox="1"/>
          <p:nvPr/>
        </p:nvSpPr>
        <p:spPr>
          <a:xfrm>
            <a:off x="2246003" y="3429000"/>
            <a:ext cx="2534615" cy="646331"/>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Chlamydia, HIV,</a:t>
            </a:r>
          </a:p>
          <a:p>
            <a:r>
              <a:rPr lang="en-GB" b="1" dirty="0">
                <a:solidFill>
                  <a:schemeClr val="accent6">
                    <a:lumMod val="75000"/>
                  </a:schemeClr>
                </a:solidFill>
                <a:latin typeface="Arial" panose="020B0604020202020204" pitchFamily="34" charset="0"/>
                <a:cs typeface="Arial" panose="020B0604020202020204" pitchFamily="34" charset="0"/>
              </a:rPr>
              <a:t>Thrush</a:t>
            </a:r>
          </a:p>
        </p:txBody>
      </p:sp>
      <p:sp>
        <p:nvSpPr>
          <p:cNvPr id="14" name="TextBox 13">
            <a:extLst>
              <a:ext uri="{FF2B5EF4-FFF2-40B4-BE49-F238E27FC236}">
                <a16:creationId xmlns:a16="http://schemas.microsoft.com/office/drawing/2014/main" id="{DE3CC091-AA81-410D-8B36-939A646C4FCD}"/>
              </a:ext>
            </a:extLst>
          </p:cNvPr>
          <p:cNvSpPr txBox="1"/>
          <p:nvPr/>
        </p:nvSpPr>
        <p:spPr>
          <a:xfrm>
            <a:off x="2282909" y="4479582"/>
            <a:ext cx="2534615" cy="369332"/>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MRSA, Thrush</a:t>
            </a:r>
          </a:p>
        </p:txBody>
      </p:sp>
      <p:sp>
        <p:nvSpPr>
          <p:cNvPr id="15" name="TextBox 14">
            <a:extLst>
              <a:ext uri="{FF2B5EF4-FFF2-40B4-BE49-F238E27FC236}">
                <a16:creationId xmlns:a16="http://schemas.microsoft.com/office/drawing/2014/main" id="{365A6D68-3F7C-4CC3-A622-8134F133B6E8}"/>
              </a:ext>
            </a:extLst>
          </p:cNvPr>
          <p:cNvSpPr txBox="1"/>
          <p:nvPr/>
        </p:nvSpPr>
        <p:spPr>
          <a:xfrm>
            <a:off x="2274015" y="5360431"/>
            <a:ext cx="2534615" cy="646331"/>
          </a:xfrm>
          <a:prstGeom prst="rect">
            <a:avLst/>
          </a:prstGeom>
          <a:noFill/>
        </p:spPr>
        <p:txBody>
          <a:bodyPr wrap="square" rtlCol="0">
            <a:spAutoFit/>
          </a:bodyPr>
          <a:lstStyle/>
          <a:p>
            <a:r>
              <a:rPr lang="en-GB" b="1">
                <a:solidFill>
                  <a:schemeClr val="accent6">
                    <a:lumMod val="75000"/>
                  </a:schemeClr>
                </a:solidFill>
                <a:latin typeface="Arial" panose="020B0604020202020204" pitchFamily="34" charset="0"/>
                <a:cs typeface="Arial" panose="020B0604020202020204" pitchFamily="34" charset="0"/>
              </a:rPr>
              <a:t>Chickenpox, Measles, Flu</a:t>
            </a:r>
            <a:endParaRPr lang="en-GB" b="1" dirty="0">
              <a:solidFill>
                <a:schemeClr val="accent6">
                  <a:lumMod val="75000"/>
                </a:schemeClr>
              </a:solidFill>
              <a:latin typeface="Arial" panose="020B0604020202020204" pitchFamily="34" charset="0"/>
              <a:cs typeface="Arial" panose="020B0604020202020204" pitchFamily="34" charset="0"/>
            </a:endParaRPr>
          </a:p>
        </p:txBody>
      </p:sp>
      <p:graphicFrame>
        <p:nvGraphicFramePr>
          <p:cNvPr id="5" name="Table 4" descr="5. Treatment&#10;">
            <a:extLst>
              <a:ext uri="{FF2B5EF4-FFF2-40B4-BE49-F238E27FC236}">
                <a16:creationId xmlns:a16="http://schemas.microsoft.com/office/drawing/2014/main" id="{EC137A38-4AB7-4110-8F50-E7B92DBEBB08}"/>
              </a:ext>
            </a:extLst>
          </p:cNvPr>
          <p:cNvGraphicFramePr>
            <a:graphicFrameLocks noGrp="1"/>
          </p:cNvGraphicFramePr>
          <p:nvPr>
            <p:extLst>
              <p:ext uri="{D42A27DB-BD31-4B8C-83A1-F6EECF244321}">
                <p14:modId xmlns:p14="http://schemas.microsoft.com/office/powerpoint/2010/main" val="4192981810"/>
              </p:ext>
            </p:extLst>
          </p:nvPr>
        </p:nvGraphicFramePr>
        <p:xfrm>
          <a:off x="4657726" y="1193389"/>
          <a:ext cx="3790950" cy="4874034"/>
        </p:xfrm>
        <a:graphic>
          <a:graphicData uri="http://schemas.openxmlformats.org/drawingml/2006/table">
            <a:tbl>
              <a:tblPr firstRow="1" bandRow="1"/>
              <a:tblGrid>
                <a:gridCol w="1505351">
                  <a:extLst>
                    <a:ext uri="{9D8B030D-6E8A-4147-A177-3AD203B41FA5}">
                      <a16:colId xmlns:a16="http://schemas.microsoft.com/office/drawing/2014/main" val="3940649451"/>
                    </a:ext>
                  </a:extLst>
                </a:gridCol>
                <a:gridCol w="2285599">
                  <a:extLst>
                    <a:ext uri="{9D8B030D-6E8A-4147-A177-3AD203B41FA5}">
                      <a16:colId xmlns:a16="http://schemas.microsoft.com/office/drawing/2014/main" val="2814284796"/>
                    </a:ext>
                  </a:extLst>
                </a:gridCol>
              </a:tblGrid>
              <a:tr h="86319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5. 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100270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00270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Bed rest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100270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00270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0922397"/>
                  </a:ext>
                </a:extLst>
              </a:tr>
            </a:tbl>
          </a:graphicData>
        </a:graphic>
      </p:graphicFrame>
      <p:sp>
        <p:nvSpPr>
          <p:cNvPr id="16" name="TextBox 15">
            <a:extLst>
              <a:ext uri="{FF2B5EF4-FFF2-40B4-BE49-F238E27FC236}">
                <a16:creationId xmlns:a16="http://schemas.microsoft.com/office/drawing/2014/main" id="{4F56B7A8-0355-4B54-9B30-E100A8D08BAF}"/>
              </a:ext>
            </a:extLst>
          </p:cNvPr>
          <p:cNvSpPr txBox="1"/>
          <p:nvPr/>
        </p:nvSpPr>
        <p:spPr>
          <a:xfrm>
            <a:off x="6193474" y="2094645"/>
            <a:ext cx="2255202" cy="923330"/>
          </a:xfrm>
          <a:prstGeom prst="rect">
            <a:avLst/>
          </a:prstGeom>
          <a:noFill/>
        </p:spPr>
        <p:txBody>
          <a:bodyPr wrap="square" rtlCol="0">
            <a:spAutoFit/>
          </a:bodyPr>
          <a:lstStyle/>
          <a:p>
            <a:r>
              <a:rPr lang="en-GB" b="1">
                <a:solidFill>
                  <a:schemeClr val="accent6">
                    <a:lumMod val="75000"/>
                  </a:schemeClr>
                </a:solidFill>
                <a:latin typeface="Arial" panose="020B0604020202020204" pitchFamily="34" charset="0"/>
                <a:cs typeface="Arial" panose="020B0604020202020204" pitchFamily="34" charset="0"/>
              </a:rPr>
              <a:t>Chlamydia, Bacterial meningitis, MRSA</a:t>
            </a:r>
            <a:endParaRPr lang="en-GB" b="1" dirty="0">
              <a:solidFill>
                <a:schemeClr val="accent6">
                  <a:lumMod val="75000"/>
                </a:schemeClr>
              </a:solidFill>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7A6E93CA-8D45-4188-B0E3-BEEB221579B5}"/>
              </a:ext>
            </a:extLst>
          </p:cNvPr>
          <p:cNvSpPr txBox="1"/>
          <p:nvPr/>
        </p:nvSpPr>
        <p:spPr>
          <a:xfrm>
            <a:off x="6193475" y="3110605"/>
            <a:ext cx="2534615" cy="923330"/>
          </a:xfrm>
          <a:prstGeom prst="rect">
            <a:avLst/>
          </a:prstGeom>
          <a:noFill/>
        </p:spPr>
        <p:txBody>
          <a:bodyPr wrap="square" rtlCol="0">
            <a:spAutoFit/>
          </a:bodyPr>
          <a:lstStyle/>
          <a:p>
            <a:r>
              <a:rPr lang="de-DE" b="1">
                <a:solidFill>
                  <a:schemeClr val="accent6">
                    <a:lumMod val="75000"/>
                  </a:schemeClr>
                </a:solidFill>
                <a:latin typeface="Arial" panose="020B0604020202020204" pitchFamily="34" charset="0"/>
                <a:cs typeface="Arial" panose="020B0604020202020204" pitchFamily="34" charset="0"/>
              </a:rPr>
              <a:t>Chickenpox, Glandular fever, Measles, Flu</a:t>
            </a:r>
            <a:endParaRPr lang="de-DE" b="1" dirty="0">
              <a:solidFill>
                <a:schemeClr val="accent6">
                  <a:lumMod val="75000"/>
                </a:schemeClr>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478F0B14-CADE-4337-B0BA-74B994E88B72}"/>
              </a:ext>
            </a:extLst>
          </p:cNvPr>
          <p:cNvSpPr txBox="1"/>
          <p:nvPr/>
        </p:nvSpPr>
        <p:spPr>
          <a:xfrm>
            <a:off x="6193475" y="4294916"/>
            <a:ext cx="2534615" cy="369332"/>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Thrush</a:t>
            </a:r>
          </a:p>
        </p:txBody>
      </p:sp>
      <p:sp>
        <p:nvSpPr>
          <p:cNvPr id="19" name="TextBox 18">
            <a:extLst>
              <a:ext uri="{FF2B5EF4-FFF2-40B4-BE49-F238E27FC236}">
                <a16:creationId xmlns:a16="http://schemas.microsoft.com/office/drawing/2014/main" id="{173D6024-DC8A-48C6-AF07-E5A3B10C594B}"/>
              </a:ext>
            </a:extLst>
          </p:cNvPr>
          <p:cNvSpPr txBox="1"/>
          <p:nvPr/>
        </p:nvSpPr>
        <p:spPr>
          <a:xfrm>
            <a:off x="6175196" y="5082827"/>
            <a:ext cx="2534615" cy="923330"/>
          </a:xfrm>
          <a:prstGeom prst="rect">
            <a:avLst/>
          </a:prstGeom>
          <a:noFill/>
        </p:spPr>
        <p:txBody>
          <a:bodyPr wrap="square" rtlCol="0">
            <a:spAutoFit/>
          </a:bodyPr>
          <a:lstStyle/>
          <a:p>
            <a:r>
              <a:rPr lang="de-DE" b="1">
                <a:solidFill>
                  <a:schemeClr val="accent6">
                    <a:lumMod val="75000"/>
                  </a:schemeClr>
                </a:solidFill>
                <a:latin typeface="Arial" panose="020B0604020202020204" pitchFamily="34" charset="0"/>
                <a:cs typeface="Arial" panose="020B0604020202020204" pitchFamily="34" charset="0"/>
              </a:rPr>
              <a:t>Chickenpox, Glandular fever, Measles, Flu</a:t>
            </a:r>
            <a:endParaRPr lang="de-DE" b="1" dirty="0">
              <a:solidFill>
                <a:schemeClr val="accent6">
                  <a:lumMod val="75000"/>
                </a:schemeClr>
              </a:solidFill>
              <a:latin typeface="Arial" panose="020B0604020202020204" pitchFamily="34" charset="0"/>
              <a:cs typeface="Arial" panose="020B0604020202020204" pitchFamily="34" charset="0"/>
            </a:endParaRPr>
          </a:p>
        </p:txBody>
      </p:sp>
      <p:grpSp>
        <p:nvGrpSpPr>
          <p:cNvPr id="6" name="Group 5">
            <a:extLst>
              <a:ext uri="{FF2B5EF4-FFF2-40B4-BE49-F238E27FC236}">
                <a16:creationId xmlns:a16="http://schemas.microsoft.com/office/drawing/2014/main" id="{67595752-2790-442C-9CE7-6358F62791C1}"/>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8A6D7C14-0DC3-4BE6-B46F-368230319EA3}"/>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3F73A706-1A0C-4BE5-85C8-9992F3698781}"/>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ECB5E227-163B-4D1C-9A18-1F0C7F5DE89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76E539CC-8DE7-4734-BDA1-F8D2DFDF385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88811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P spid="18" grpId="0"/>
      <p:bldP spid="1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C84C1C8-EA9C-45D8-B31A-516DD1DD6DD4}"/>
              </a:ext>
            </a:extLst>
          </p:cNvPr>
          <p:cNvSpPr>
            <a:spLocks noGrp="1"/>
          </p:cNvSpPr>
          <p:nvPr>
            <p:ph type="title"/>
          </p:nvPr>
        </p:nvSpPr>
        <p:spPr>
          <a:xfrm>
            <a:off x="629884" y="-957413"/>
            <a:ext cx="7886700" cy="863598"/>
          </a:xfrm>
        </p:spPr>
        <p:txBody>
          <a:bodyPr>
            <a:normAutofit fontScale="90000"/>
          </a:bodyPr>
          <a:lstStyle/>
          <a:p>
            <a:pPr algn="ctr"/>
            <a:r>
              <a:rPr lang="en-GB" sz="3000" b="1" dirty="0"/>
              <a:t>Differentiated Harmful Microbes and Their Diseases: Measles</a:t>
            </a:r>
          </a:p>
        </p:txBody>
      </p:sp>
      <p:sp>
        <p:nvSpPr>
          <p:cNvPr id="10" name="Title 1">
            <a:extLst>
              <a:ext uri="{FF2B5EF4-FFF2-40B4-BE49-F238E27FC236}">
                <a16:creationId xmlns:a16="http://schemas.microsoft.com/office/drawing/2014/main" id="{6B55E48D-3E6D-4D3A-9CCD-8862417E4B95}"/>
              </a:ext>
            </a:extLst>
          </p:cNvPr>
          <p:cNvSpPr txBox="1">
            <a:spLocks/>
          </p:cNvSpPr>
          <p:nvPr/>
        </p:nvSpPr>
        <p:spPr>
          <a:xfrm>
            <a:off x="629884" y="180011"/>
            <a:ext cx="7886700" cy="863598"/>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Differentiated Harmful Microbes and Their Diseases</a:t>
            </a:r>
            <a:endParaRPr lang="en-GB" sz="3000" b="1" dirty="0"/>
          </a:p>
        </p:txBody>
      </p:sp>
      <p:sp>
        <p:nvSpPr>
          <p:cNvPr id="11" name="TextBox 10">
            <a:extLst>
              <a:ext uri="{FF2B5EF4-FFF2-40B4-BE49-F238E27FC236}">
                <a16:creationId xmlns:a16="http://schemas.microsoft.com/office/drawing/2014/main" id="{2C050953-3D47-4FC9-BB1B-53546149D955}"/>
              </a:ext>
            </a:extLst>
          </p:cNvPr>
          <p:cNvSpPr txBox="1"/>
          <p:nvPr/>
        </p:nvSpPr>
        <p:spPr>
          <a:xfrm>
            <a:off x="633137" y="1287354"/>
            <a:ext cx="7780691"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Measles</a:t>
            </a:r>
          </a:p>
        </p:txBody>
      </p:sp>
      <p:graphicFrame>
        <p:nvGraphicFramePr>
          <p:cNvPr id="4" name="Table 7" descr="Measles">
            <a:extLst>
              <a:ext uri="{FF2B5EF4-FFF2-40B4-BE49-F238E27FC236}">
                <a16:creationId xmlns:a16="http://schemas.microsoft.com/office/drawing/2014/main" id="{758C7D91-1E49-44B3-9DE8-DC9307BB005F}"/>
              </a:ext>
            </a:extLst>
          </p:cNvPr>
          <p:cNvGraphicFramePr>
            <a:graphicFrameLocks noGrp="1"/>
          </p:cNvGraphicFramePr>
          <p:nvPr>
            <p:extLst>
              <p:ext uri="{D42A27DB-BD31-4B8C-83A1-F6EECF244321}">
                <p14:modId xmlns:p14="http://schemas.microsoft.com/office/powerpoint/2010/main" val="2612787156"/>
              </p:ext>
            </p:extLst>
          </p:nvPr>
        </p:nvGraphicFramePr>
        <p:xfrm>
          <a:off x="615694" y="1712304"/>
          <a:ext cx="7813931" cy="4264035"/>
        </p:xfrm>
        <a:graphic>
          <a:graphicData uri="http://schemas.openxmlformats.org/drawingml/2006/table">
            <a:tbl>
              <a:tblPr firstRow="1" bandRow="1"/>
              <a:tblGrid>
                <a:gridCol w="1905632">
                  <a:extLst>
                    <a:ext uri="{9D8B030D-6E8A-4147-A177-3AD203B41FA5}">
                      <a16:colId xmlns:a16="http://schemas.microsoft.com/office/drawing/2014/main" val="2248629582"/>
                    </a:ext>
                  </a:extLst>
                </a:gridCol>
                <a:gridCol w="5908299">
                  <a:extLst>
                    <a:ext uri="{9D8B030D-6E8A-4147-A177-3AD203B41FA5}">
                      <a16:colId xmlns:a16="http://schemas.microsoft.com/office/drawing/2014/main" val="761776255"/>
                    </a:ext>
                  </a:extLst>
                </a:gridCol>
              </a:tblGrid>
              <a:tr h="60179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Virus: </a:t>
                      </a:r>
                      <a:r>
                        <a:rPr lang="en-GB" sz="1800" b="0" i="1" dirty="0">
                          <a:solidFill>
                            <a:schemeClr val="bg2">
                              <a:lumMod val="10000"/>
                            </a:schemeClr>
                          </a:solidFill>
                          <a:latin typeface="Arial" panose="020B0604020202020204" pitchFamily="34" charset="0"/>
                          <a:cs typeface="Arial" panose="020B0604020202020204" pitchFamily="34" charset="0"/>
                        </a:rPr>
                        <a:t>Paramyxovirus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90013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Fever, runny nose, red and runny eyes, a cough, a red rash and a sore, swollen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126018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Spread in coughs and sneezes.</a:t>
                      </a:r>
                    </a:p>
                    <a:p>
                      <a:r>
                        <a:rPr lang="en-GB" sz="1800" b="0" dirty="0">
                          <a:solidFill>
                            <a:schemeClr val="bg2">
                              <a:lumMod val="10000"/>
                            </a:schemeClr>
                          </a:solidFill>
                          <a:latin typeface="Arial" panose="020B0604020202020204" pitchFamily="34" charset="0"/>
                          <a:cs typeface="Arial" panose="020B0604020202020204" pitchFamily="34" charset="0"/>
                        </a:rPr>
                        <a:t>Skin contact.</a:t>
                      </a:r>
                    </a:p>
                    <a:p>
                      <a:r>
                        <a:rPr lang="en-GB" sz="1800" b="0" dirty="0">
                          <a:solidFill>
                            <a:schemeClr val="bg2">
                              <a:lumMod val="10000"/>
                            </a:schemeClr>
                          </a:solidFill>
                          <a:latin typeface="Arial" panose="020B0604020202020204" pitchFamily="34" charset="0"/>
                          <a:cs typeface="Arial" panose="020B0604020202020204" pitchFamily="34" charset="0"/>
                        </a:rPr>
                        <a:t>Touching objects that have the live virus on them.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90013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Vaccination.</a:t>
                      </a:r>
                    </a:p>
                    <a:p>
                      <a:r>
                        <a:rPr lang="en-GB" sz="1800" b="0" dirty="0">
                          <a:solidFill>
                            <a:schemeClr val="bg2">
                              <a:lumMod val="10000"/>
                            </a:schemeClr>
                          </a:solidFill>
                          <a:latin typeface="Arial" panose="020B0604020202020204" pitchFamily="34" charset="0"/>
                          <a:cs typeface="Arial" panose="020B0604020202020204" pitchFamily="34" charset="0"/>
                        </a:rPr>
                        <a:t>Handwashing.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60179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Bed rest and 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bl>
          </a:graphicData>
        </a:graphic>
      </p:graphicFrame>
      <p:grpSp>
        <p:nvGrpSpPr>
          <p:cNvPr id="6" name="Group 5">
            <a:extLst>
              <a:ext uri="{FF2B5EF4-FFF2-40B4-BE49-F238E27FC236}">
                <a16:creationId xmlns:a16="http://schemas.microsoft.com/office/drawing/2014/main" id="{C5B5F927-2AC6-40C1-BA84-AE217E693A2A}"/>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626504FA-AC80-4EFE-9C6B-70D3850D0A2A}"/>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823A5B18-F5B2-4E32-A678-44A15A3281F9}"/>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E55E1BF6-B041-43D0-8A94-6DAA04E04EE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C8A112A2-530F-434E-B473-1B8AF46B591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1916548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75A3D-3C50-41E5-A0B1-63520CD1EB5C}"/>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2400" dirty="0"/>
              <a:t>Differentiated Harmful Microbes and Their Diseases: Flu</a:t>
            </a:r>
          </a:p>
        </p:txBody>
      </p:sp>
      <p:sp>
        <p:nvSpPr>
          <p:cNvPr id="12" name="Title 1">
            <a:extLst>
              <a:ext uri="{FF2B5EF4-FFF2-40B4-BE49-F238E27FC236}">
                <a16:creationId xmlns:a16="http://schemas.microsoft.com/office/drawing/2014/main" id="{C2032FB5-53EE-4D4E-B896-C4533D00A2D3}"/>
              </a:ext>
            </a:extLst>
          </p:cNvPr>
          <p:cNvSpPr txBox="1">
            <a:spLocks/>
          </p:cNvSpPr>
          <p:nvPr/>
        </p:nvSpPr>
        <p:spPr>
          <a:xfrm>
            <a:off x="629884" y="180011"/>
            <a:ext cx="7886700" cy="863598"/>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Differentiated Harmful Microbes and Their Diseases </a:t>
            </a:r>
            <a:endParaRPr lang="en-GB" sz="3000" b="1" dirty="0"/>
          </a:p>
        </p:txBody>
      </p:sp>
      <p:sp>
        <p:nvSpPr>
          <p:cNvPr id="11" name="TextBox 10">
            <a:extLst>
              <a:ext uri="{FF2B5EF4-FFF2-40B4-BE49-F238E27FC236}">
                <a16:creationId xmlns:a16="http://schemas.microsoft.com/office/drawing/2014/main" id="{1E6AEA19-47E3-46F3-B0AF-306AC9C41B31}"/>
              </a:ext>
            </a:extLst>
          </p:cNvPr>
          <p:cNvSpPr txBox="1"/>
          <p:nvPr/>
        </p:nvSpPr>
        <p:spPr>
          <a:xfrm>
            <a:off x="633137" y="1220448"/>
            <a:ext cx="7780691"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Flu</a:t>
            </a:r>
          </a:p>
        </p:txBody>
      </p:sp>
      <p:graphicFrame>
        <p:nvGraphicFramePr>
          <p:cNvPr id="9" name="Table 7" descr="Flu&#10;">
            <a:extLst>
              <a:ext uri="{FF2B5EF4-FFF2-40B4-BE49-F238E27FC236}">
                <a16:creationId xmlns:a16="http://schemas.microsoft.com/office/drawing/2014/main" id="{EC4FE680-EA5D-4FFC-9841-63E0F62A09F7}"/>
              </a:ext>
            </a:extLst>
          </p:cNvPr>
          <p:cNvGraphicFramePr>
            <a:graphicFrameLocks noGrp="1"/>
          </p:cNvGraphicFramePr>
          <p:nvPr>
            <p:extLst>
              <p:ext uri="{D42A27DB-BD31-4B8C-83A1-F6EECF244321}">
                <p14:modId xmlns:p14="http://schemas.microsoft.com/office/powerpoint/2010/main" val="4020795519"/>
              </p:ext>
            </p:extLst>
          </p:nvPr>
        </p:nvGraphicFramePr>
        <p:xfrm>
          <a:off x="628650" y="1626990"/>
          <a:ext cx="7790216" cy="4316058"/>
        </p:xfrm>
        <a:graphic>
          <a:graphicData uri="http://schemas.openxmlformats.org/drawingml/2006/table">
            <a:tbl>
              <a:tblPr firstRow="1" bandRow="1"/>
              <a:tblGrid>
                <a:gridCol w="1899849">
                  <a:extLst>
                    <a:ext uri="{9D8B030D-6E8A-4147-A177-3AD203B41FA5}">
                      <a16:colId xmlns:a16="http://schemas.microsoft.com/office/drawing/2014/main" val="2248629582"/>
                    </a:ext>
                  </a:extLst>
                </a:gridCol>
                <a:gridCol w="5890367">
                  <a:extLst>
                    <a:ext uri="{9D8B030D-6E8A-4147-A177-3AD203B41FA5}">
                      <a16:colId xmlns:a16="http://schemas.microsoft.com/office/drawing/2014/main" val="761776255"/>
                    </a:ext>
                  </a:extLst>
                </a:gridCol>
              </a:tblGrid>
              <a:tr h="60913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Virus: </a:t>
                      </a:r>
                      <a:r>
                        <a:rPr lang="en-GB" sz="1800" b="0" i="1" dirty="0">
                          <a:solidFill>
                            <a:schemeClr val="bg2">
                              <a:lumMod val="10000"/>
                            </a:schemeClr>
                          </a:solidFill>
                          <a:latin typeface="Arial" panose="020B0604020202020204" pitchFamily="34" charset="0"/>
                          <a:cs typeface="Arial" panose="020B0604020202020204" pitchFamily="34" charset="0"/>
                        </a:rPr>
                        <a:t>Influenza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9111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Headache, fever, chills, muscle aches; possibly sore throat, cough, chest pain.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127556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Spread in coughs and sneezes.</a:t>
                      </a:r>
                    </a:p>
                    <a:p>
                      <a:r>
                        <a:rPr lang="en-GB" sz="1800" b="0" dirty="0">
                          <a:solidFill>
                            <a:schemeClr val="bg2">
                              <a:lumMod val="10000"/>
                            </a:schemeClr>
                          </a:solidFill>
                          <a:latin typeface="Arial" panose="020B0604020202020204" pitchFamily="34" charset="0"/>
                          <a:cs typeface="Arial" panose="020B0604020202020204" pitchFamily="34" charset="0"/>
                        </a:rPr>
                        <a:t>Breathing in virus in the air.</a:t>
                      </a:r>
                    </a:p>
                    <a:p>
                      <a:r>
                        <a:rPr lang="en-GB" sz="1800" b="0" dirty="0">
                          <a:solidFill>
                            <a:schemeClr val="bg2">
                              <a:lumMod val="10000"/>
                            </a:schemeClr>
                          </a:solidFill>
                          <a:latin typeface="Arial" panose="020B0604020202020204" pitchFamily="34" charset="0"/>
                          <a:cs typeface="Arial" panose="020B0604020202020204" pitchFamily="34" charset="0"/>
                        </a:rPr>
                        <a:t>Touching objects that have the live virus on them.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60913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Vaccination against current strains.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9111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Bed rest and fluid intake.</a:t>
                      </a:r>
                    </a:p>
                    <a:p>
                      <a:r>
                        <a:rPr lang="en-GB" sz="1800" b="0" dirty="0">
                          <a:solidFill>
                            <a:schemeClr val="bg2">
                              <a:lumMod val="10000"/>
                            </a:schemeClr>
                          </a:solidFill>
                          <a:latin typeface="Arial" panose="020B0604020202020204" pitchFamily="34" charset="0"/>
                          <a:cs typeface="Arial" panose="020B0604020202020204" pitchFamily="34" charset="0"/>
                        </a:rPr>
                        <a:t>Antivirals in the elderly.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bl>
          </a:graphicData>
        </a:graphic>
      </p:graphicFrame>
      <p:grpSp>
        <p:nvGrpSpPr>
          <p:cNvPr id="5" name="Group 4">
            <a:extLst>
              <a:ext uri="{FF2B5EF4-FFF2-40B4-BE49-F238E27FC236}">
                <a16:creationId xmlns:a16="http://schemas.microsoft.com/office/drawing/2014/main" id="{AC0CE7B6-162C-44A0-8514-29608AED72CE}"/>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2D3403AD-0C99-4580-A621-43B8FAB59173}"/>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021E326D-8B60-43BB-900B-EAC4A516CA21}"/>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AFBEFFB4-20D2-403F-8D3C-B68C6FCF510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364A36B6-047D-443E-8505-936813F97D9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089643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79482-7EF2-4942-AD19-D0B8775A7445}"/>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2000" dirty="0"/>
              <a:t>Differentiated Harmful Microbes and Their Diseases: Thrush</a:t>
            </a:r>
          </a:p>
        </p:txBody>
      </p:sp>
      <p:sp>
        <p:nvSpPr>
          <p:cNvPr id="11" name="Title 1">
            <a:extLst>
              <a:ext uri="{FF2B5EF4-FFF2-40B4-BE49-F238E27FC236}">
                <a16:creationId xmlns:a16="http://schemas.microsoft.com/office/drawing/2014/main" id="{69FDA747-9F6F-4302-8201-503ACD5F0F03}"/>
              </a:ext>
            </a:extLst>
          </p:cNvPr>
          <p:cNvSpPr txBox="1">
            <a:spLocks/>
          </p:cNvSpPr>
          <p:nvPr/>
        </p:nvSpPr>
        <p:spPr>
          <a:xfrm>
            <a:off x="629884" y="180011"/>
            <a:ext cx="7886700" cy="863598"/>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Differentiated Harmful Microbes and Their Diseases </a:t>
            </a:r>
            <a:endParaRPr lang="en-GB" sz="3000" b="1" dirty="0"/>
          </a:p>
        </p:txBody>
      </p:sp>
      <p:sp>
        <p:nvSpPr>
          <p:cNvPr id="10" name="TextBox 9">
            <a:extLst>
              <a:ext uri="{FF2B5EF4-FFF2-40B4-BE49-F238E27FC236}">
                <a16:creationId xmlns:a16="http://schemas.microsoft.com/office/drawing/2014/main" id="{311FBE6D-9F01-46BC-B8B0-2B1B90823FC6}"/>
              </a:ext>
            </a:extLst>
          </p:cNvPr>
          <p:cNvSpPr txBox="1"/>
          <p:nvPr/>
        </p:nvSpPr>
        <p:spPr>
          <a:xfrm>
            <a:off x="648934" y="1182239"/>
            <a:ext cx="7780691"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Thrush</a:t>
            </a:r>
          </a:p>
        </p:txBody>
      </p:sp>
      <p:graphicFrame>
        <p:nvGraphicFramePr>
          <p:cNvPr id="12" name="Table 7" descr="Thrush&#10;">
            <a:extLst>
              <a:ext uri="{FF2B5EF4-FFF2-40B4-BE49-F238E27FC236}">
                <a16:creationId xmlns:a16="http://schemas.microsoft.com/office/drawing/2014/main" id="{B747C9B6-5A66-4F90-8871-A48545215166}"/>
              </a:ext>
            </a:extLst>
          </p:cNvPr>
          <p:cNvGraphicFramePr>
            <a:graphicFrameLocks noGrp="1"/>
          </p:cNvGraphicFramePr>
          <p:nvPr>
            <p:extLst>
              <p:ext uri="{D42A27DB-BD31-4B8C-83A1-F6EECF244321}">
                <p14:modId xmlns:p14="http://schemas.microsoft.com/office/powerpoint/2010/main" val="1410796636"/>
              </p:ext>
            </p:extLst>
          </p:nvPr>
        </p:nvGraphicFramePr>
        <p:xfrm>
          <a:off x="629884" y="1594833"/>
          <a:ext cx="7799741" cy="4386464"/>
        </p:xfrm>
        <a:graphic>
          <a:graphicData uri="http://schemas.openxmlformats.org/drawingml/2006/table">
            <a:tbl>
              <a:tblPr firstRow="1" bandRow="1"/>
              <a:tblGrid>
                <a:gridCol w="1902172">
                  <a:extLst>
                    <a:ext uri="{9D8B030D-6E8A-4147-A177-3AD203B41FA5}">
                      <a16:colId xmlns:a16="http://schemas.microsoft.com/office/drawing/2014/main" val="2248629582"/>
                    </a:ext>
                  </a:extLst>
                </a:gridCol>
                <a:gridCol w="5897569">
                  <a:extLst>
                    <a:ext uri="{9D8B030D-6E8A-4147-A177-3AD203B41FA5}">
                      <a16:colId xmlns:a16="http://schemas.microsoft.com/office/drawing/2014/main" val="761776255"/>
                    </a:ext>
                  </a:extLst>
                </a:gridCol>
              </a:tblGrid>
              <a:tr h="52315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Fungus: </a:t>
                      </a:r>
                      <a:r>
                        <a:rPr lang="en-GB" sz="18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Candida albicans</a:t>
                      </a:r>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172150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Itching.</a:t>
                      </a:r>
                    </a:p>
                    <a:p>
                      <a:r>
                        <a:rPr lang="en-GB" sz="18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Burning.</a:t>
                      </a:r>
                    </a:p>
                    <a:p>
                      <a:r>
                        <a:rPr lang="en-GB" sz="18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Soreness.</a:t>
                      </a:r>
                    </a:p>
                    <a:p>
                      <a:r>
                        <a:rPr lang="en-GB" sz="18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White coating of the mouth or irritation of the vagina with a whitish discharge.</a:t>
                      </a:r>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52315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Person to person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109550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The fungus that causes symptoms can grow better when our natural bacteria are killed off. Therefore 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52315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bl>
          </a:graphicData>
        </a:graphic>
      </p:graphicFrame>
      <p:grpSp>
        <p:nvGrpSpPr>
          <p:cNvPr id="5" name="Group 4">
            <a:extLst>
              <a:ext uri="{FF2B5EF4-FFF2-40B4-BE49-F238E27FC236}">
                <a16:creationId xmlns:a16="http://schemas.microsoft.com/office/drawing/2014/main" id="{C158FBFB-F469-46FC-BC1B-6E7DF44E0DEC}"/>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976E85A3-3D8B-4346-8438-C6008F036D3E}"/>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3591039E-2007-487A-97EF-8E6F4880A26C}"/>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20F12385-9A99-4160-8870-B0DA9D41F42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E7D6FC3D-FAE8-4E92-8776-CAF6AF4889C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5260082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2311C995-C793-4D48-8DC9-0E808813B245}"/>
              </a:ext>
            </a:extLst>
          </p:cNvPr>
          <p:cNvSpPr>
            <a:spLocks noGrp="1"/>
          </p:cNvSpPr>
          <p:nvPr>
            <p:ph type="title"/>
          </p:nvPr>
        </p:nvSpPr>
        <p:spPr>
          <a:xfrm>
            <a:off x="629884" y="-1035472"/>
            <a:ext cx="7886700" cy="863598"/>
          </a:xfrm>
        </p:spPr>
        <p:txBody>
          <a:bodyPr>
            <a:normAutofit fontScale="90000"/>
          </a:bodyPr>
          <a:lstStyle/>
          <a:p>
            <a:pPr algn="ctr"/>
            <a:r>
              <a:rPr lang="en-GB" sz="3000" b="1" dirty="0"/>
              <a:t>Differentiated Harmful Microbes and Their Diseases: Chlamydia</a:t>
            </a:r>
          </a:p>
        </p:txBody>
      </p:sp>
      <p:sp>
        <p:nvSpPr>
          <p:cNvPr id="11" name="Title 1">
            <a:extLst>
              <a:ext uri="{FF2B5EF4-FFF2-40B4-BE49-F238E27FC236}">
                <a16:creationId xmlns:a16="http://schemas.microsoft.com/office/drawing/2014/main" id="{42A4D64E-13AD-4FF7-AC4C-C637161FCA4B}"/>
              </a:ext>
            </a:extLst>
          </p:cNvPr>
          <p:cNvSpPr txBox="1">
            <a:spLocks/>
          </p:cNvSpPr>
          <p:nvPr/>
        </p:nvSpPr>
        <p:spPr>
          <a:xfrm>
            <a:off x="629884" y="180011"/>
            <a:ext cx="7886700" cy="863598"/>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Differentiated Harmful Microbes and Their Diseases </a:t>
            </a:r>
            <a:endParaRPr lang="en-GB" sz="3000" b="1" dirty="0"/>
          </a:p>
        </p:txBody>
      </p:sp>
      <p:sp>
        <p:nvSpPr>
          <p:cNvPr id="12" name="TextBox 11">
            <a:extLst>
              <a:ext uri="{FF2B5EF4-FFF2-40B4-BE49-F238E27FC236}">
                <a16:creationId xmlns:a16="http://schemas.microsoft.com/office/drawing/2014/main" id="{35A89262-71A4-40CD-95E7-5AA849A36D2F}"/>
              </a:ext>
            </a:extLst>
          </p:cNvPr>
          <p:cNvSpPr txBox="1"/>
          <p:nvPr/>
        </p:nvSpPr>
        <p:spPr>
          <a:xfrm>
            <a:off x="633137" y="1231599"/>
            <a:ext cx="7780691"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Chlamydia</a:t>
            </a:r>
          </a:p>
        </p:txBody>
      </p:sp>
      <p:graphicFrame>
        <p:nvGraphicFramePr>
          <p:cNvPr id="10" name="Table 7" descr="Chlamydia&#10;">
            <a:extLst>
              <a:ext uri="{FF2B5EF4-FFF2-40B4-BE49-F238E27FC236}">
                <a16:creationId xmlns:a16="http://schemas.microsoft.com/office/drawing/2014/main" id="{86117548-487C-4F42-9B00-0CB09917830A}"/>
              </a:ext>
            </a:extLst>
          </p:cNvPr>
          <p:cNvGraphicFramePr>
            <a:graphicFrameLocks noGrp="1"/>
          </p:cNvGraphicFramePr>
          <p:nvPr>
            <p:extLst>
              <p:ext uri="{D42A27DB-BD31-4B8C-83A1-F6EECF244321}">
                <p14:modId xmlns:p14="http://schemas.microsoft.com/office/powerpoint/2010/main" val="1769669133"/>
              </p:ext>
            </p:extLst>
          </p:nvPr>
        </p:nvGraphicFramePr>
        <p:xfrm>
          <a:off x="649281" y="1667702"/>
          <a:ext cx="7785356" cy="4338238"/>
        </p:xfrm>
        <a:graphic>
          <a:graphicData uri="http://schemas.openxmlformats.org/drawingml/2006/table">
            <a:tbl>
              <a:tblPr firstRow="1" bandRow="1"/>
              <a:tblGrid>
                <a:gridCol w="1898664">
                  <a:extLst>
                    <a:ext uri="{9D8B030D-6E8A-4147-A177-3AD203B41FA5}">
                      <a16:colId xmlns:a16="http://schemas.microsoft.com/office/drawing/2014/main" val="2248629582"/>
                    </a:ext>
                  </a:extLst>
                </a:gridCol>
                <a:gridCol w="5886692">
                  <a:extLst>
                    <a:ext uri="{9D8B030D-6E8A-4147-A177-3AD203B41FA5}">
                      <a16:colId xmlns:a16="http://schemas.microsoft.com/office/drawing/2014/main" val="761776255"/>
                    </a:ext>
                  </a:extLst>
                </a:gridCol>
              </a:tblGrid>
              <a:tr h="45665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Bacterium: </a:t>
                      </a:r>
                      <a:r>
                        <a:rPr lang="en-GB" sz="18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Chlamydia trachomatis</a:t>
                      </a:r>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18266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In many cases there are no symptoms but sometimes there is a discharge from the vagina or penis. </a:t>
                      </a:r>
                    </a:p>
                    <a:p>
                      <a:r>
                        <a:rPr lang="en-GB" sz="1800" b="0" dirty="0">
                          <a:solidFill>
                            <a:schemeClr val="bg2">
                              <a:lumMod val="10000"/>
                            </a:schemeClr>
                          </a:solidFill>
                          <a:latin typeface="Arial" panose="020B0604020202020204" pitchFamily="34" charset="0"/>
                          <a:cs typeface="Arial" panose="020B0604020202020204" pitchFamily="34" charset="0"/>
                        </a:rPr>
                        <a:t>Swollen testicles. </a:t>
                      </a:r>
                    </a:p>
                    <a:p>
                      <a:r>
                        <a:rPr lang="en-GB" sz="1800" b="0" dirty="0">
                          <a:solidFill>
                            <a:schemeClr val="bg2">
                              <a:lumMod val="10000"/>
                            </a:schemeClr>
                          </a:solidFill>
                          <a:latin typeface="Arial" panose="020B0604020202020204" pitchFamily="34" charset="0"/>
                          <a:cs typeface="Arial" panose="020B0604020202020204" pitchFamily="34" charset="0"/>
                        </a:rPr>
                        <a:t>Inability to have children can also occur.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79914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79914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Use a condom during sexual intercourse.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45665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bl>
          </a:graphicData>
        </a:graphic>
      </p:graphicFrame>
      <p:grpSp>
        <p:nvGrpSpPr>
          <p:cNvPr id="5" name="Group 4">
            <a:extLst>
              <a:ext uri="{FF2B5EF4-FFF2-40B4-BE49-F238E27FC236}">
                <a16:creationId xmlns:a16="http://schemas.microsoft.com/office/drawing/2014/main" id="{3552AD88-D8E4-4083-B3C9-9E6B11D02271}"/>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40E3E6AC-660F-4F79-851A-B2D2D039CADB}"/>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B46265AB-A824-4483-AD40-03AA0CCF6D69}"/>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0719F915-4694-4C0F-9863-C3540902E14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2895EF8F-4722-413E-881C-26CAE7AFA29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7635924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92952-410B-4E06-BED6-CFFF61DFEF7E}"/>
              </a:ext>
            </a:extLst>
          </p:cNvPr>
          <p:cNvSpPr>
            <a:spLocks noGrp="1"/>
          </p:cNvSpPr>
          <p:nvPr>
            <p:ph type="title"/>
          </p:nvPr>
        </p:nvSpPr>
        <p:spPr>
          <a:xfrm>
            <a:off x="628650" y="-1325563"/>
            <a:ext cx="7886700" cy="1325563"/>
          </a:xfrm>
        </p:spPr>
        <p:txBody>
          <a:bodyPr vert="horz" lIns="91440" tIns="45720" rIns="91440" bIns="45720" rtlCol="0" anchor="b">
            <a:noAutofit/>
          </a:bodyPr>
          <a:lstStyle/>
          <a:p>
            <a:r>
              <a:rPr lang="en-GB" sz="2800" b="1" dirty="0"/>
              <a:t>Differentiated Harmful Microbes and Their Diseases Worksheet 1</a:t>
            </a:r>
            <a:endParaRPr lang="en-GB" sz="2800" dirty="0"/>
          </a:p>
        </p:txBody>
      </p:sp>
      <p:sp>
        <p:nvSpPr>
          <p:cNvPr id="11" name="Title 1">
            <a:extLst>
              <a:ext uri="{FF2B5EF4-FFF2-40B4-BE49-F238E27FC236}">
                <a16:creationId xmlns:a16="http://schemas.microsoft.com/office/drawing/2014/main" id="{6DBBFF2A-FE3C-4DE3-9BC2-8026CDE44BC1}"/>
              </a:ext>
            </a:extLst>
          </p:cNvPr>
          <p:cNvSpPr txBox="1">
            <a:spLocks/>
          </p:cNvSpPr>
          <p:nvPr/>
        </p:nvSpPr>
        <p:spPr>
          <a:xfrm>
            <a:off x="629884" y="180011"/>
            <a:ext cx="7886700" cy="863598"/>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dirty="0"/>
              <a:t>Differentiated Harmful Microbes and Their Diseases Worksheet</a:t>
            </a:r>
          </a:p>
        </p:txBody>
      </p:sp>
      <p:graphicFrame>
        <p:nvGraphicFramePr>
          <p:cNvPr id="12" name="Table 4" descr="1.Infectious Microbe&#10;">
            <a:extLst>
              <a:ext uri="{FF2B5EF4-FFF2-40B4-BE49-F238E27FC236}">
                <a16:creationId xmlns:a16="http://schemas.microsoft.com/office/drawing/2014/main" id="{877617F8-74CC-4E89-8BA8-DC4C3E2E5EB9}"/>
              </a:ext>
            </a:extLst>
          </p:cNvPr>
          <p:cNvGraphicFramePr>
            <a:graphicFrameLocks noGrp="1"/>
          </p:cNvGraphicFramePr>
          <p:nvPr>
            <p:extLst>
              <p:ext uri="{D42A27DB-BD31-4B8C-83A1-F6EECF244321}">
                <p14:modId xmlns:p14="http://schemas.microsoft.com/office/powerpoint/2010/main" val="3212084445"/>
              </p:ext>
            </p:extLst>
          </p:nvPr>
        </p:nvGraphicFramePr>
        <p:xfrm>
          <a:off x="664638" y="1304925"/>
          <a:ext cx="4218642" cy="4733924"/>
        </p:xfrm>
        <a:graphic>
          <a:graphicData uri="http://schemas.openxmlformats.org/drawingml/2006/table">
            <a:tbl>
              <a:tblPr firstRow="1" bandRow="1"/>
              <a:tblGrid>
                <a:gridCol w="1861663">
                  <a:extLst>
                    <a:ext uri="{9D8B030D-6E8A-4147-A177-3AD203B41FA5}">
                      <a16:colId xmlns:a16="http://schemas.microsoft.com/office/drawing/2014/main" val="3940649451"/>
                    </a:ext>
                  </a:extLst>
                </a:gridCol>
                <a:gridCol w="2356979">
                  <a:extLst>
                    <a:ext uri="{9D8B030D-6E8A-4147-A177-3AD203B41FA5}">
                      <a16:colId xmlns:a16="http://schemas.microsoft.com/office/drawing/2014/main" val="2814284796"/>
                    </a:ext>
                  </a:extLst>
                </a:gridCol>
              </a:tblGrid>
              <a:tr h="1367342">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1.Infectious 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98114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Bacteria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Chlamydia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40428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98114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Fungi</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bl>
          </a:graphicData>
        </a:graphic>
      </p:graphicFrame>
      <p:sp>
        <p:nvSpPr>
          <p:cNvPr id="13" name="Rectangle: Rounded Corners 12" descr="Procedure:&#10;&#10;1. Use the information sheets to find out with diseases should go in each empty box. This has been started for you.&#10;2. Do you notice any similarities or differences between the disease?&#10;">
            <a:extLst>
              <a:ext uri="{FF2B5EF4-FFF2-40B4-BE49-F238E27FC236}">
                <a16:creationId xmlns:a16="http://schemas.microsoft.com/office/drawing/2014/main" id="{755BF6DD-95AB-4596-A2A6-8D4E3C402B13}"/>
              </a:ext>
            </a:extLst>
          </p:cNvPr>
          <p:cNvSpPr/>
          <p:nvPr/>
        </p:nvSpPr>
        <p:spPr>
          <a:xfrm>
            <a:off x="5010150" y="1897014"/>
            <a:ext cx="3394091" cy="3289796"/>
          </a:xfrm>
          <a:prstGeom prst="roundRect">
            <a:avLst/>
          </a:prstGeom>
          <a:solidFill>
            <a:srgbClr val="732281">
              <a:alpha val="60000"/>
            </a:srgbClr>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Procedure:</a:t>
            </a:r>
            <a:br>
              <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 Use the information sheets to find out with diseases should go in each empty box. This has been started for you.</a:t>
            </a: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 Do you notice any similarities or differences between the disease?</a:t>
            </a:r>
          </a:p>
        </p:txBody>
      </p:sp>
      <p:grpSp>
        <p:nvGrpSpPr>
          <p:cNvPr id="5" name="Group 4">
            <a:extLst>
              <a:ext uri="{FF2B5EF4-FFF2-40B4-BE49-F238E27FC236}">
                <a16:creationId xmlns:a16="http://schemas.microsoft.com/office/drawing/2014/main" id="{B914F1E6-BB9E-42E9-A1C0-25C3A5A66E8C}"/>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8454B7EA-06FA-4B60-A898-E1B966F8408F}"/>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91BDE0BC-1748-43F1-A5C3-96C07AE80013}"/>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5F0B3FF0-9130-4D89-AB14-F5F741458B5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D9B52BB3-4800-4159-B326-81F37B8A0C7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341119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9FC77-092F-4C7C-93B1-6DE6CE1BBB96}"/>
              </a:ext>
            </a:extLst>
          </p:cNvPr>
          <p:cNvSpPr>
            <a:spLocks noGrp="1"/>
          </p:cNvSpPr>
          <p:nvPr>
            <p:ph type="title"/>
          </p:nvPr>
        </p:nvSpPr>
        <p:spPr>
          <a:xfrm>
            <a:off x="628650" y="-1325563"/>
            <a:ext cx="7886700" cy="1325563"/>
          </a:xfrm>
        </p:spPr>
        <p:txBody>
          <a:bodyPr vert="horz" lIns="91440" tIns="45720" rIns="91440" bIns="45720" rtlCol="0" anchor="b">
            <a:normAutofit fontScale="90000"/>
          </a:bodyPr>
          <a:lstStyle/>
          <a:p>
            <a:r>
              <a:rPr lang="en-GB" b="1" dirty="0"/>
              <a:t>Differentiated Harmful Microbes and Their Diseases Worksheet 2</a:t>
            </a:r>
          </a:p>
        </p:txBody>
      </p:sp>
      <p:sp>
        <p:nvSpPr>
          <p:cNvPr id="4" name="Title 1">
            <a:extLst>
              <a:ext uri="{FF2B5EF4-FFF2-40B4-BE49-F238E27FC236}">
                <a16:creationId xmlns:a16="http://schemas.microsoft.com/office/drawing/2014/main" id="{BA0E4F15-AEBD-46D2-8AD1-05F457A68EB1}"/>
              </a:ext>
            </a:extLst>
          </p:cNvPr>
          <p:cNvSpPr txBox="1">
            <a:spLocks/>
          </p:cNvSpPr>
          <p:nvPr/>
        </p:nvSpPr>
        <p:spPr>
          <a:xfrm>
            <a:off x="629884" y="180011"/>
            <a:ext cx="7886700" cy="863598"/>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dirty="0"/>
              <a:t>Differentiated Harmful Microbes and Their Diseases - Worksheet</a:t>
            </a:r>
          </a:p>
        </p:txBody>
      </p:sp>
      <p:graphicFrame>
        <p:nvGraphicFramePr>
          <p:cNvPr id="9" name="Table 4" descr="2.Symptoms&#10;">
            <a:extLst>
              <a:ext uri="{FF2B5EF4-FFF2-40B4-BE49-F238E27FC236}">
                <a16:creationId xmlns:a16="http://schemas.microsoft.com/office/drawing/2014/main" id="{7A86118A-B463-47A9-8A43-2CB35AA95974}"/>
              </a:ext>
            </a:extLst>
          </p:cNvPr>
          <p:cNvGraphicFramePr>
            <a:graphicFrameLocks noGrp="1"/>
          </p:cNvGraphicFramePr>
          <p:nvPr>
            <p:extLst>
              <p:ext uri="{D42A27DB-BD31-4B8C-83A1-F6EECF244321}">
                <p14:modId xmlns:p14="http://schemas.microsoft.com/office/powerpoint/2010/main" val="2242046954"/>
              </p:ext>
            </p:extLst>
          </p:nvPr>
        </p:nvGraphicFramePr>
        <p:xfrm>
          <a:off x="629884" y="1193390"/>
          <a:ext cx="3856391" cy="4864510"/>
        </p:xfrm>
        <a:graphic>
          <a:graphicData uri="http://schemas.openxmlformats.org/drawingml/2006/table">
            <a:tbl>
              <a:tblPr firstRow="1" bandRow="1"/>
              <a:tblGrid>
                <a:gridCol w="1777751">
                  <a:extLst>
                    <a:ext uri="{9D8B030D-6E8A-4147-A177-3AD203B41FA5}">
                      <a16:colId xmlns:a16="http://schemas.microsoft.com/office/drawing/2014/main" val="3940649451"/>
                    </a:ext>
                  </a:extLst>
                </a:gridCol>
                <a:gridCol w="2078640">
                  <a:extLst>
                    <a:ext uri="{9D8B030D-6E8A-4147-A177-3AD203B41FA5}">
                      <a16:colId xmlns:a16="http://schemas.microsoft.com/office/drawing/2014/main" val="2814284796"/>
                    </a:ext>
                  </a:extLst>
                </a:gridCol>
              </a:tblGrid>
              <a:tr h="594862">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2.Symptoms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7256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Asymptomatic</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12353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Fever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8025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Rash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7256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Sore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9229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White discharge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2165934"/>
                  </a:ext>
                </a:extLst>
              </a:tr>
            </a:tbl>
          </a:graphicData>
        </a:graphic>
      </p:graphicFrame>
      <p:graphicFrame>
        <p:nvGraphicFramePr>
          <p:cNvPr id="10" name="Table 4" descr="3.Transmission&#10;">
            <a:extLst>
              <a:ext uri="{FF2B5EF4-FFF2-40B4-BE49-F238E27FC236}">
                <a16:creationId xmlns:a16="http://schemas.microsoft.com/office/drawing/2014/main" id="{BBED7E81-B3A6-46A2-8ACB-A394CB110464}"/>
              </a:ext>
            </a:extLst>
          </p:cNvPr>
          <p:cNvGraphicFramePr>
            <a:graphicFrameLocks noGrp="1"/>
          </p:cNvGraphicFramePr>
          <p:nvPr>
            <p:extLst>
              <p:ext uri="{D42A27DB-BD31-4B8C-83A1-F6EECF244321}">
                <p14:modId xmlns:p14="http://schemas.microsoft.com/office/powerpoint/2010/main" val="922115702"/>
              </p:ext>
            </p:extLst>
          </p:nvPr>
        </p:nvGraphicFramePr>
        <p:xfrm>
          <a:off x="4572000" y="1193390"/>
          <a:ext cx="3856390" cy="4864510"/>
        </p:xfrm>
        <a:graphic>
          <a:graphicData uri="http://schemas.openxmlformats.org/drawingml/2006/table">
            <a:tbl>
              <a:tblPr firstRow="1" bandRow="1"/>
              <a:tblGrid>
                <a:gridCol w="2033766">
                  <a:extLst>
                    <a:ext uri="{9D8B030D-6E8A-4147-A177-3AD203B41FA5}">
                      <a16:colId xmlns:a16="http://schemas.microsoft.com/office/drawing/2014/main" val="3940649451"/>
                    </a:ext>
                  </a:extLst>
                </a:gridCol>
                <a:gridCol w="1822624">
                  <a:extLst>
                    <a:ext uri="{9D8B030D-6E8A-4147-A177-3AD203B41FA5}">
                      <a16:colId xmlns:a16="http://schemas.microsoft.com/office/drawing/2014/main" val="2814284796"/>
                    </a:ext>
                  </a:extLst>
                </a:gridCol>
              </a:tblGrid>
              <a:tr h="70578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3.Transmission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86880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21055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Touch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21055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Inhalation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6880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Mouth to mouth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grpSp>
        <p:nvGrpSpPr>
          <p:cNvPr id="5" name="Group 4">
            <a:extLst>
              <a:ext uri="{FF2B5EF4-FFF2-40B4-BE49-F238E27FC236}">
                <a16:creationId xmlns:a16="http://schemas.microsoft.com/office/drawing/2014/main" id="{1983C3EF-04FB-4E16-87C6-2E6A007413E4}"/>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77354F2A-7B35-4B0F-989E-A69FE8B5098C}"/>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FC92E6B1-BE09-4D3C-87B6-E9A1CBE53D91}"/>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AC2D4739-FC3F-4F7C-84AB-A6E6C89B88A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FF3A5CD9-99F7-4E16-9DD5-E6D43FD3A6F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224377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a:xfrm>
            <a:off x="628650" y="136524"/>
            <a:ext cx="7886700" cy="963590"/>
          </a:xfrm>
        </p:spPr>
        <p:txBody>
          <a:bodyPr>
            <a:normAutofit/>
          </a:bodyPr>
          <a:lstStyle/>
          <a:p>
            <a:pPr algn="ctr"/>
            <a:r>
              <a:rPr lang="en-GB" sz="3500" b="1" dirty="0"/>
              <a:t>Northern Ireland Curriculum Links</a:t>
            </a:r>
          </a:p>
        </p:txBody>
      </p:sp>
      <p:sp>
        <p:nvSpPr>
          <p:cNvPr id="5" name="Rectangle 4">
            <a:extLst>
              <a:ext uri="{FF2B5EF4-FFF2-40B4-BE49-F238E27FC236}">
                <a16:creationId xmlns:a16="http://schemas.microsoft.com/office/drawing/2014/main" id="{5CC4748C-1711-4CB0-9CA9-0CB48AAB9B02}"/>
              </a:ext>
            </a:extLst>
          </p:cNvPr>
          <p:cNvSpPr/>
          <p:nvPr/>
        </p:nvSpPr>
        <p:spPr>
          <a:xfrm>
            <a:off x="482413" y="1510866"/>
            <a:ext cx="8179174" cy="4258602"/>
          </a:xfrm>
          <a:prstGeom prst="rect">
            <a:avLst/>
          </a:prstGeom>
        </p:spPr>
        <p:txBody>
          <a:bodyPr wrap="square">
            <a:spAutoFit/>
          </a:bodyPr>
          <a:lstStyle/>
          <a:p>
            <a:pPr>
              <a:spcBef>
                <a:spcPts val="800"/>
              </a:spcBef>
              <a:spcAft>
                <a:spcPts val="1200"/>
              </a:spcAft>
            </a:pPr>
            <a:r>
              <a:rPr lang="en-GB" sz="1800" b="1" dirty="0">
                <a:effectLst/>
                <a:latin typeface="Arial Bold" panose="020B0704020202020204" pitchFamily="34" charset="0"/>
                <a:ea typeface="Times New Roman" panose="02020603050405020304" pitchFamily="18" charset="0"/>
                <a:cs typeface="Times New Roman" panose="02020603050405020304" pitchFamily="18" charset="0"/>
              </a:rPr>
              <a:t>Curriculum Skills </a:t>
            </a:r>
            <a:endParaRPr lang="en-US" sz="1800" b="1" dirty="0">
              <a:effectLst/>
              <a:latin typeface="Arial Bold" panose="020B07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1800" dirty="0">
                <a:effectLst/>
                <a:latin typeface="Arial" panose="020B0604020202020204" pitchFamily="34" charset="0"/>
                <a:ea typeface="Calibri" panose="020F0502020204030204" pitchFamily="34" charset="0"/>
                <a:cs typeface="Arial" panose="020B0604020202020204" pitchFamily="34" charset="0"/>
              </a:rPr>
              <a:t>Communication</a:t>
            </a:r>
            <a:r>
              <a:rPr lang="en-US" dirty="0">
                <a:latin typeface="Arial" panose="020B0604020202020204" pitchFamily="34" charset="0"/>
                <a:ea typeface="Calibri" panose="020F0502020204030204" pitchFamily="34" charset="0"/>
                <a:cs typeface="Times New Roman" panose="02020603050405020304" pitchFamily="18" charset="0"/>
              </a:rPr>
              <a:t>, </a:t>
            </a:r>
            <a:r>
              <a:rPr lang="en-GB" sz="1800" dirty="0">
                <a:effectLst/>
                <a:latin typeface="Arial" panose="020B0604020202020204" pitchFamily="34" charset="0"/>
                <a:ea typeface="Calibri" panose="020F0502020204030204" pitchFamily="34" charset="0"/>
                <a:cs typeface="Arial" panose="020B0604020202020204" pitchFamily="34" charset="0"/>
              </a:rPr>
              <a:t>Problem Solving</a:t>
            </a:r>
            <a:r>
              <a:rPr lang="en-US" dirty="0">
                <a:latin typeface="Arial" panose="020B0604020202020204" pitchFamily="34" charset="0"/>
                <a:ea typeface="Calibri" panose="020F0502020204030204" pitchFamily="34" charset="0"/>
                <a:cs typeface="Times New Roman" panose="02020603050405020304" pitchFamily="18" charset="0"/>
              </a:rPr>
              <a:t>, </a:t>
            </a:r>
            <a:r>
              <a:rPr lang="en-GB" sz="1800" dirty="0">
                <a:effectLst/>
                <a:latin typeface="Arial" panose="020B0604020202020204" pitchFamily="34" charset="0"/>
                <a:ea typeface="Calibri" panose="020F0502020204030204" pitchFamily="34" charset="0"/>
                <a:cs typeface="Arial" panose="020B0604020202020204" pitchFamily="34" charset="0"/>
              </a:rPr>
              <a:t>Working with Others</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a:spcBef>
                <a:spcPts val="800"/>
              </a:spcBef>
              <a:spcAft>
                <a:spcPts val="1200"/>
              </a:spcAft>
            </a:pPr>
            <a:r>
              <a:rPr lang="en-GB" sz="1800" b="1" dirty="0">
                <a:effectLst/>
                <a:latin typeface="Arial Bold" panose="020B0704020202020204" pitchFamily="34" charset="0"/>
                <a:ea typeface="Times New Roman" panose="02020603050405020304" pitchFamily="18" charset="0"/>
                <a:cs typeface="Times New Roman" panose="02020603050405020304" pitchFamily="18" charset="0"/>
              </a:rPr>
              <a:t>Areas of Learning </a:t>
            </a:r>
            <a:endParaRPr lang="en-US" sz="1800" b="1" dirty="0">
              <a:effectLst/>
              <a:latin typeface="Arial Bold" panose="020B0704020202020204" pitchFamily="34" charset="0"/>
              <a:ea typeface="Times New Roman" panose="02020603050405020304" pitchFamily="18" charset="0"/>
              <a:cs typeface="Times New Roman" panose="02020603050405020304" pitchFamily="18" charset="0"/>
            </a:endParaRPr>
          </a:p>
          <a:p>
            <a:pPr>
              <a:lnSpc>
                <a:spcPct val="107000"/>
              </a:lnSpc>
              <a:spcAft>
                <a:spcPts val="6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Learning for Life and Work (Personal Development statutory content)</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1800" dirty="0">
                <a:effectLst/>
                <a:latin typeface="Arial" panose="020B0604020202020204" pitchFamily="34" charset="0"/>
                <a:ea typeface="Calibri" panose="020F0502020204030204" pitchFamily="34" charset="0"/>
                <a:cs typeface="Times New Roman" panose="02020603050405020304" pitchFamily="18" charset="0"/>
              </a:rPr>
              <a:t>Develop an understanding of how to maximise and sustain their own health and well-being, Recognise, assess, and manage risk in a range of real-life contexts.</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457200">
              <a:lnSpc>
                <a:spcPct val="107000"/>
              </a:lnSpc>
              <a:spcAft>
                <a:spcPts val="600"/>
              </a:spcAft>
            </a:pPr>
            <a:r>
              <a:rPr lang="en-GB" sz="1800" b="1" dirty="0">
                <a:effectLst/>
                <a:latin typeface="Arial" panose="020B0604020202020204" pitchFamily="34" charset="0"/>
                <a:ea typeface="Calibri" panose="020F0502020204030204" pitchFamily="34" charset="0"/>
                <a:cs typeface="Arial" panose="020B0604020202020204" pitchFamily="34" charset="0"/>
              </a:rPr>
              <a:t>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n-GB" sz="1800" dirty="0">
                <a:effectLst/>
                <a:latin typeface="Arial" panose="020B0604020202020204" pitchFamily="34" charset="0"/>
                <a:ea typeface="Calibri" panose="020F0502020204030204" pitchFamily="34" charset="0"/>
                <a:cs typeface="Arial" panose="020B0604020202020204" pitchFamily="34" charset="0"/>
              </a:rPr>
              <a:t>Science and Technology (including relevant CCEA qualifications)</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1800" dirty="0">
                <a:effectLst/>
                <a:latin typeface="Arial" panose="020B0604020202020204" pitchFamily="34" charset="0"/>
                <a:ea typeface="Calibri" panose="020F0502020204030204" pitchFamily="34" charset="0"/>
                <a:cs typeface="Times New Roman" panose="02020603050405020304" pitchFamily="18" charset="0"/>
              </a:rPr>
              <a:t>GCSE Biology</a:t>
            </a:r>
            <a:r>
              <a:rPr lang="en-US" dirty="0">
                <a:latin typeface="Arial" panose="020B0604020202020204" pitchFamily="34" charset="0"/>
                <a:ea typeface="Calibri" panose="020F0502020204030204" pitchFamily="34" charset="0"/>
                <a:cs typeface="Times New Roman" panose="02020603050405020304" pitchFamily="18" charset="0"/>
              </a:rPr>
              <a:t>, </a:t>
            </a:r>
            <a:r>
              <a:rPr lang="en-GB" sz="1800" dirty="0">
                <a:effectLst/>
                <a:latin typeface="Arial" panose="020B0604020202020204" pitchFamily="34" charset="0"/>
                <a:ea typeface="Calibri" panose="020F0502020204030204" pitchFamily="34" charset="0"/>
                <a:cs typeface="Times New Roman" panose="02020603050405020304" pitchFamily="18" charset="0"/>
              </a:rPr>
              <a:t>GCSE Science Double Award, GSCE Science Single Award</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endParaRPr lang="en-GB" sz="24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7384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2F262-60BC-4FB9-BD09-2B2ACFCDCDF2}"/>
              </a:ext>
            </a:extLst>
          </p:cNvPr>
          <p:cNvSpPr>
            <a:spLocks noGrp="1"/>
          </p:cNvSpPr>
          <p:nvPr>
            <p:ph type="title"/>
          </p:nvPr>
        </p:nvSpPr>
        <p:spPr>
          <a:xfrm>
            <a:off x="628650" y="-1325563"/>
            <a:ext cx="7886700" cy="1325563"/>
          </a:xfrm>
        </p:spPr>
        <p:txBody>
          <a:bodyPr vert="horz" lIns="91440" tIns="45720" rIns="91440" bIns="45720" rtlCol="0" anchor="b">
            <a:normAutofit fontScale="90000"/>
          </a:bodyPr>
          <a:lstStyle/>
          <a:p>
            <a:r>
              <a:rPr lang="en-GB" b="1" dirty="0"/>
              <a:t>Differentiated Harmful Microbes and Their Diseases Worksheet 3</a:t>
            </a:r>
          </a:p>
        </p:txBody>
      </p:sp>
      <p:sp>
        <p:nvSpPr>
          <p:cNvPr id="4" name="Title 1">
            <a:extLst>
              <a:ext uri="{FF2B5EF4-FFF2-40B4-BE49-F238E27FC236}">
                <a16:creationId xmlns:a16="http://schemas.microsoft.com/office/drawing/2014/main" id="{C7A1BFD9-1598-4632-92A5-CBB6CF9A0042}"/>
              </a:ext>
            </a:extLst>
          </p:cNvPr>
          <p:cNvSpPr txBox="1">
            <a:spLocks/>
          </p:cNvSpPr>
          <p:nvPr/>
        </p:nvSpPr>
        <p:spPr>
          <a:xfrm>
            <a:off x="629884" y="180011"/>
            <a:ext cx="7886700" cy="863598"/>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dirty="0"/>
              <a:t>Differentiated Harmful Microbes and Their Diseases Worksheet</a:t>
            </a:r>
          </a:p>
        </p:txBody>
      </p:sp>
      <p:graphicFrame>
        <p:nvGraphicFramePr>
          <p:cNvPr id="9" name="Table 4" descr="4. Prevention&#10;">
            <a:extLst>
              <a:ext uri="{FF2B5EF4-FFF2-40B4-BE49-F238E27FC236}">
                <a16:creationId xmlns:a16="http://schemas.microsoft.com/office/drawing/2014/main" id="{686580E2-301C-4F32-9248-372781BA2112}"/>
              </a:ext>
            </a:extLst>
          </p:cNvPr>
          <p:cNvGraphicFramePr>
            <a:graphicFrameLocks noGrp="1"/>
          </p:cNvGraphicFramePr>
          <p:nvPr>
            <p:extLst>
              <p:ext uri="{D42A27DB-BD31-4B8C-83A1-F6EECF244321}">
                <p14:modId xmlns:p14="http://schemas.microsoft.com/office/powerpoint/2010/main" val="2692223609"/>
              </p:ext>
            </p:extLst>
          </p:nvPr>
        </p:nvGraphicFramePr>
        <p:xfrm>
          <a:off x="629884" y="1204175"/>
          <a:ext cx="3875441" cy="4918899"/>
        </p:xfrm>
        <a:graphic>
          <a:graphicData uri="http://schemas.openxmlformats.org/drawingml/2006/table">
            <a:tbl>
              <a:tblPr firstRow="1" bandRow="1"/>
              <a:tblGrid>
                <a:gridCol w="1743281">
                  <a:extLst>
                    <a:ext uri="{9D8B030D-6E8A-4147-A177-3AD203B41FA5}">
                      <a16:colId xmlns:a16="http://schemas.microsoft.com/office/drawing/2014/main" val="3940649451"/>
                    </a:ext>
                  </a:extLst>
                </a:gridCol>
                <a:gridCol w="2132160">
                  <a:extLst>
                    <a:ext uri="{9D8B030D-6E8A-4147-A177-3AD203B41FA5}">
                      <a16:colId xmlns:a16="http://schemas.microsoft.com/office/drawing/2014/main" val="2814284796"/>
                    </a:ext>
                  </a:extLst>
                </a:gridCol>
              </a:tblGrid>
              <a:tr h="49536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4. 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91223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Wash hands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91223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Cover coughs and sneezes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63856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Use a condom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04025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91223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Vaccination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graphicFrame>
        <p:nvGraphicFramePr>
          <p:cNvPr id="10" name="Table 4" descr="5. Treatment&#10;">
            <a:extLst>
              <a:ext uri="{FF2B5EF4-FFF2-40B4-BE49-F238E27FC236}">
                <a16:creationId xmlns:a16="http://schemas.microsoft.com/office/drawing/2014/main" id="{4AAF1600-2FD6-4028-B949-B72DD1DF9721}"/>
              </a:ext>
            </a:extLst>
          </p:cNvPr>
          <p:cNvGraphicFramePr>
            <a:graphicFrameLocks noGrp="1"/>
          </p:cNvGraphicFramePr>
          <p:nvPr>
            <p:extLst>
              <p:ext uri="{D42A27DB-BD31-4B8C-83A1-F6EECF244321}">
                <p14:modId xmlns:p14="http://schemas.microsoft.com/office/powerpoint/2010/main" val="1692151394"/>
              </p:ext>
            </p:extLst>
          </p:nvPr>
        </p:nvGraphicFramePr>
        <p:xfrm>
          <a:off x="4572000" y="1204174"/>
          <a:ext cx="3875441" cy="4910874"/>
        </p:xfrm>
        <a:graphic>
          <a:graphicData uri="http://schemas.openxmlformats.org/drawingml/2006/table">
            <a:tbl>
              <a:tblPr firstRow="1" bandRow="1"/>
              <a:tblGrid>
                <a:gridCol w="1709981">
                  <a:extLst>
                    <a:ext uri="{9D8B030D-6E8A-4147-A177-3AD203B41FA5}">
                      <a16:colId xmlns:a16="http://schemas.microsoft.com/office/drawing/2014/main" val="3940649451"/>
                    </a:ext>
                  </a:extLst>
                </a:gridCol>
                <a:gridCol w="2165460">
                  <a:extLst>
                    <a:ext uri="{9D8B030D-6E8A-4147-A177-3AD203B41FA5}">
                      <a16:colId xmlns:a16="http://schemas.microsoft.com/office/drawing/2014/main" val="2814284796"/>
                    </a:ext>
                  </a:extLst>
                </a:gridCol>
              </a:tblGrid>
              <a:tr h="70317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5. 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85777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24607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Bed rest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85777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24607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0922397"/>
                  </a:ext>
                </a:extLst>
              </a:tr>
            </a:tbl>
          </a:graphicData>
        </a:graphic>
      </p:graphicFrame>
      <p:grpSp>
        <p:nvGrpSpPr>
          <p:cNvPr id="5" name="Group 4">
            <a:extLst>
              <a:ext uri="{FF2B5EF4-FFF2-40B4-BE49-F238E27FC236}">
                <a16:creationId xmlns:a16="http://schemas.microsoft.com/office/drawing/2014/main" id="{F795B16F-0CE8-4E68-849D-2B1140AB7062}"/>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180710EB-481E-4DBF-94F1-164AAFDD7B87}"/>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C3EC1284-0A05-4678-96C5-AA7E71E3AB02}"/>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491BBF5F-D1D3-475C-B500-AA4937F0CD51}"/>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ACA0B6E1-6CB6-43FA-BCE9-6C6724DADCA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5255257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ABADD-585D-4943-9F94-D76884EE7691}"/>
              </a:ext>
            </a:extLst>
          </p:cNvPr>
          <p:cNvSpPr>
            <a:spLocks noGrp="1"/>
          </p:cNvSpPr>
          <p:nvPr>
            <p:ph type="title"/>
          </p:nvPr>
        </p:nvSpPr>
        <p:spPr>
          <a:xfrm>
            <a:off x="628650" y="-1325563"/>
            <a:ext cx="7886700" cy="1325563"/>
          </a:xfrm>
        </p:spPr>
        <p:txBody>
          <a:bodyPr vert="horz" lIns="91440" tIns="45720" rIns="91440" bIns="45720" rtlCol="0" anchor="b">
            <a:normAutofit fontScale="90000"/>
          </a:bodyPr>
          <a:lstStyle/>
          <a:p>
            <a:r>
              <a:rPr lang="en-GB" b="1" dirty="0"/>
              <a:t>Differentiated Harmful Microbes and Their Diseases – Answers 1</a:t>
            </a:r>
            <a:br>
              <a:rPr lang="en-GB" b="1" dirty="0"/>
            </a:br>
            <a:endParaRPr lang="en-GB" dirty="0"/>
          </a:p>
        </p:txBody>
      </p:sp>
      <p:sp>
        <p:nvSpPr>
          <p:cNvPr id="4" name="Title 1">
            <a:extLst>
              <a:ext uri="{FF2B5EF4-FFF2-40B4-BE49-F238E27FC236}">
                <a16:creationId xmlns:a16="http://schemas.microsoft.com/office/drawing/2014/main" id="{6A01FD07-CF1A-42E2-B0DF-FA30BF4FB2C0}"/>
              </a:ext>
            </a:extLst>
          </p:cNvPr>
          <p:cNvSpPr txBox="1">
            <a:spLocks/>
          </p:cNvSpPr>
          <p:nvPr/>
        </p:nvSpPr>
        <p:spPr>
          <a:xfrm>
            <a:off x="629884" y="180011"/>
            <a:ext cx="7886700" cy="863598"/>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dirty="0"/>
              <a:t>Differentiated Harmful Microbes and Their Diseases - Answers</a:t>
            </a:r>
          </a:p>
        </p:txBody>
      </p:sp>
      <p:graphicFrame>
        <p:nvGraphicFramePr>
          <p:cNvPr id="9" name="Table 4" descr="1.Infectious Microbe&#10;">
            <a:extLst>
              <a:ext uri="{FF2B5EF4-FFF2-40B4-BE49-F238E27FC236}">
                <a16:creationId xmlns:a16="http://schemas.microsoft.com/office/drawing/2014/main" id="{6A8C59BA-DB10-499B-BB20-AED0612AC2AC}"/>
              </a:ext>
            </a:extLst>
          </p:cNvPr>
          <p:cNvGraphicFramePr>
            <a:graphicFrameLocks noGrp="1"/>
          </p:cNvGraphicFramePr>
          <p:nvPr>
            <p:extLst>
              <p:ext uri="{D42A27DB-BD31-4B8C-83A1-F6EECF244321}">
                <p14:modId xmlns:p14="http://schemas.microsoft.com/office/powerpoint/2010/main" val="111433416"/>
              </p:ext>
            </p:extLst>
          </p:nvPr>
        </p:nvGraphicFramePr>
        <p:xfrm>
          <a:off x="664638" y="1304925"/>
          <a:ext cx="4218642" cy="4733924"/>
        </p:xfrm>
        <a:graphic>
          <a:graphicData uri="http://schemas.openxmlformats.org/drawingml/2006/table">
            <a:tbl>
              <a:tblPr firstRow="1" bandRow="1"/>
              <a:tblGrid>
                <a:gridCol w="1861663">
                  <a:extLst>
                    <a:ext uri="{9D8B030D-6E8A-4147-A177-3AD203B41FA5}">
                      <a16:colId xmlns:a16="http://schemas.microsoft.com/office/drawing/2014/main" val="3940649451"/>
                    </a:ext>
                  </a:extLst>
                </a:gridCol>
                <a:gridCol w="2356979">
                  <a:extLst>
                    <a:ext uri="{9D8B030D-6E8A-4147-A177-3AD203B41FA5}">
                      <a16:colId xmlns:a16="http://schemas.microsoft.com/office/drawing/2014/main" val="2814284796"/>
                    </a:ext>
                  </a:extLst>
                </a:gridCol>
              </a:tblGrid>
              <a:tr h="1367342">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1.Infectious 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98114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Bacteria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Chlamydia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40428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98114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Fungi</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bl>
          </a:graphicData>
        </a:graphic>
      </p:graphicFrame>
      <p:sp>
        <p:nvSpPr>
          <p:cNvPr id="11" name="TextBox 10">
            <a:extLst>
              <a:ext uri="{FF2B5EF4-FFF2-40B4-BE49-F238E27FC236}">
                <a16:creationId xmlns:a16="http://schemas.microsoft.com/office/drawing/2014/main" id="{59EF5999-605B-4163-A775-9FBE4A16FC61}"/>
              </a:ext>
            </a:extLst>
          </p:cNvPr>
          <p:cNvSpPr txBox="1"/>
          <p:nvPr/>
        </p:nvSpPr>
        <p:spPr>
          <a:xfrm>
            <a:off x="2609850" y="3743324"/>
            <a:ext cx="2095500" cy="1015663"/>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Chickenpox, Flu, </a:t>
            </a:r>
          </a:p>
          <a:p>
            <a:r>
              <a:rPr lang="en-GB" sz="2000" b="1" dirty="0">
                <a:solidFill>
                  <a:schemeClr val="accent6">
                    <a:lumMod val="75000"/>
                  </a:schemeClr>
                </a:solidFill>
                <a:latin typeface="Arial" panose="020B0604020202020204" pitchFamily="34" charset="0"/>
                <a:cs typeface="Arial" panose="020B0604020202020204" pitchFamily="34" charset="0"/>
              </a:rPr>
              <a:t>Measles</a:t>
            </a:r>
          </a:p>
        </p:txBody>
      </p:sp>
      <p:sp>
        <p:nvSpPr>
          <p:cNvPr id="12" name="TextBox 11">
            <a:extLst>
              <a:ext uri="{FF2B5EF4-FFF2-40B4-BE49-F238E27FC236}">
                <a16:creationId xmlns:a16="http://schemas.microsoft.com/office/drawing/2014/main" id="{A417FE73-5424-4727-BBE5-601022C3F5E2}"/>
              </a:ext>
            </a:extLst>
          </p:cNvPr>
          <p:cNvSpPr txBox="1"/>
          <p:nvPr/>
        </p:nvSpPr>
        <p:spPr>
          <a:xfrm>
            <a:off x="2609850" y="5152965"/>
            <a:ext cx="2095500" cy="400110"/>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Thrush</a:t>
            </a:r>
          </a:p>
        </p:txBody>
      </p:sp>
      <p:sp>
        <p:nvSpPr>
          <p:cNvPr id="10" name="Rectangle: Rounded Corners 9" descr="Procedure:&#10;&#10;1. Use the information sheets to find out with diseases should go in each empty box. This has been started for you.&#10;2. Do you notice any similarities or differences between the disease?&#10;">
            <a:extLst>
              <a:ext uri="{FF2B5EF4-FFF2-40B4-BE49-F238E27FC236}">
                <a16:creationId xmlns:a16="http://schemas.microsoft.com/office/drawing/2014/main" id="{9BF314EB-1841-4445-94B8-7822338BA644}"/>
              </a:ext>
            </a:extLst>
          </p:cNvPr>
          <p:cNvSpPr/>
          <p:nvPr/>
        </p:nvSpPr>
        <p:spPr>
          <a:xfrm>
            <a:off x="5010150" y="1897014"/>
            <a:ext cx="3394091" cy="3289796"/>
          </a:xfrm>
          <a:prstGeom prst="roundRect">
            <a:avLst/>
          </a:prstGeom>
          <a:solidFill>
            <a:srgbClr val="AB7AB3"/>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Procedure:</a:t>
            </a:r>
            <a:br>
              <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 Use the information sheets to find out with diseases should go in each empty box. This has been started for you.</a:t>
            </a: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 Do you notice any similarities or differences between the disease?</a:t>
            </a:r>
          </a:p>
        </p:txBody>
      </p:sp>
      <p:grpSp>
        <p:nvGrpSpPr>
          <p:cNvPr id="5" name="Group 4">
            <a:extLst>
              <a:ext uri="{FF2B5EF4-FFF2-40B4-BE49-F238E27FC236}">
                <a16:creationId xmlns:a16="http://schemas.microsoft.com/office/drawing/2014/main" id="{DDE1F89D-D1C9-430E-88B3-264D6B79BE77}"/>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 name="Rectangle: Rounded Corners 5">
              <a:extLst>
                <a:ext uri="{FF2B5EF4-FFF2-40B4-BE49-F238E27FC236}">
                  <a16:creationId xmlns:a16="http://schemas.microsoft.com/office/drawing/2014/main" id="{6A61E541-D973-4CEA-A263-4309978C386A}"/>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CA4E2480-ABFC-455C-8424-FCC1ACCBC5AB}"/>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9F4D47FD-C345-4C94-9E70-D0F2CC7A726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F39832AA-DA9B-44A0-B6EB-16B4CD10053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581563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CF31B-BE9A-48D6-868E-67EA4CFECA89}"/>
              </a:ext>
            </a:extLst>
          </p:cNvPr>
          <p:cNvSpPr>
            <a:spLocks noGrp="1"/>
          </p:cNvSpPr>
          <p:nvPr>
            <p:ph type="title"/>
          </p:nvPr>
        </p:nvSpPr>
        <p:spPr>
          <a:xfrm>
            <a:off x="628650" y="-1325563"/>
            <a:ext cx="7886700" cy="1325563"/>
          </a:xfrm>
        </p:spPr>
        <p:txBody>
          <a:bodyPr vert="horz" lIns="91440" tIns="45720" rIns="91440" bIns="45720" rtlCol="0" anchor="b">
            <a:normAutofit fontScale="90000"/>
          </a:bodyPr>
          <a:lstStyle/>
          <a:p>
            <a:r>
              <a:rPr lang="en-GB" b="1" dirty="0"/>
              <a:t>Differentiated Harmful Microbes and Their Diseases – Answers 2</a:t>
            </a:r>
          </a:p>
        </p:txBody>
      </p:sp>
      <p:sp>
        <p:nvSpPr>
          <p:cNvPr id="4" name="Title 1">
            <a:extLst>
              <a:ext uri="{FF2B5EF4-FFF2-40B4-BE49-F238E27FC236}">
                <a16:creationId xmlns:a16="http://schemas.microsoft.com/office/drawing/2014/main" id="{BB0D1294-727D-4703-9DDC-CB99C2ABFC48}"/>
              </a:ext>
            </a:extLst>
          </p:cNvPr>
          <p:cNvSpPr txBox="1">
            <a:spLocks/>
          </p:cNvSpPr>
          <p:nvPr/>
        </p:nvSpPr>
        <p:spPr>
          <a:xfrm>
            <a:off x="629884" y="180011"/>
            <a:ext cx="7886700" cy="863598"/>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dirty="0"/>
              <a:t>Differentiated Harmful Microbes and Their Diseases - Answers</a:t>
            </a:r>
          </a:p>
        </p:txBody>
      </p:sp>
      <p:graphicFrame>
        <p:nvGraphicFramePr>
          <p:cNvPr id="10" name="Table 4" descr="2.Symptoms&#10;">
            <a:extLst>
              <a:ext uri="{FF2B5EF4-FFF2-40B4-BE49-F238E27FC236}">
                <a16:creationId xmlns:a16="http://schemas.microsoft.com/office/drawing/2014/main" id="{4294845E-10F0-4E86-B880-8F8641FAE51F}"/>
              </a:ext>
            </a:extLst>
          </p:cNvPr>
          <p:cNvGraphicFramePr>
            <a:graphicFrameLocks noGrp="1"/>
          </p:cNvGraphicFramePr>
          <p:nvPr>
            <p:extLst>
              <p:ext uri="{D42A27DB-BD31-4B8C-83A1-F6EECF244321}">
                <p14:modId xmlns:p14="http://schemas.microsoft.com/office/powerpoint/2010/main" val="2856717154"/>
              </p:ext>
            </p:extLst>
          </p:nvPr>
        </p:nvGraphicFramePr>
        <p:xfrm>
          <a:off x="629884" y="1193390"/>
          <a:ext cx="3856391" cy="4864510"/>
        </p:xfrm>
        <a:graphic>
          <a:graphicData uri="http://schemas.openxmlformats.org/drawingml/2006/table">
            <a:tbl>
              <a:tblPr firstRow="1" bandRow="1"/>
              <a:tblGrid>
                <a:gridCol w="1777751">
                  <a:extLst>
                    <a:ext uri="{9D8B030D-6E8A-4147-A177-3AD203B41FA5}">
                      <a16:colId xmlns:a16="http://schemas.microsoft.com/office/drawing/2014/main" val="3940649451"/>
                    </a:ext>
                  </a:extLst>
                </a:gridCol>
                <a:gridCol w="2078640">
                  <a:extLst>
                    <a:ext uri="{9D8B030D-6E8A-4147-A177-3AD203B41FA5}">
                      <a16:colId xmlns:a16="http://schemas.microsoft.com/office/drawing/2014/main" val="2814284796"/>
                    </a:ext>
                  </a:extLst>
                </a:gridCol>
              </a:tblGrid>
              <a:tr h="594862">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2.Symptoms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7256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Asymptomatic</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12353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Fever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8025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Rash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7256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Sore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9229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White discharge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2165934"/>
                  </a:ext>
                </a:extLst>
              </a:tr>
            </a:tbl>
          </a:graphicData>
        </a:graphic>
      </p:graphicFrame>
      <p:sp>
        <p:nvSpPr>
          <p:cNvPr id="11" name="TextBox 10">
            <a:extLst>
              <a:ext uri="{FF2B5EF4-FFF2-40B4-BE49-F238E27FC236}">
                <a16:creationId xmlns:a16="http://schemas.microsoft.com/office/drawing/2014/main" id="{22B2DD87-BF97-4F16-949B-335F1E6A56A9}"/>
              </a:ext>
            </a:extLst>
          </p:cNvPr>
          <p:cNvSpPr txBox="1"/>
          <p:nvPr/>
        </p:nvSpPr>
        <p:spPr>
          <a:xfrm>
            <a:off x="2433638" y="1828740"/>
            <a:ext cx="1928957" cy="400110"/>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Chlamydia</a:t>
            </a:r>
          </a:p>
        </p:txBody>
      </p:sp>
      <p:sp>
        <p:nvSpPr>
          <p:cNvPr id="12" name="TextBox 11">
            <a:extLst>
              <a:ext uri="{FF2B5EF4-FFF2-40B4-BE49-F238E27FC236}">
                <a16:creationId xmlns:a16="http://schemas.microsoft.com/office/drawing/2014/main" id="{4E694773-658C-4C26-8040-A2396CC521DE}"/>
              </a:ext>
            </a:extLst>
          </p:cNvPr>
          <p:cNvSpPr txBox="1"/>
          <p:nvPr/>
        </p:nvSpPr>
        <p:spPr>
          <a:xfrm>
            <a:off x="2443792" y="2558686"/>
            <a:ext cx="1928957" cy="1015663"/>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Flu, </a:t>
            </a:r>
          </a:p>
          <a:p>
            <a:r>
              <a:rPr lang="en-GB" sz="2000" b="1" dirty="0">
                <a:solidFill>
                  <a:schemeClr val="accent6">
                    <a:lumMod val="75000"/>
                  </a:schemeClr>
                </a:solidFill>
                <a:latin typeface="Arial" panose="020B0604020202020204" pitchFamily="34" charset="0"/>
                <a:cs typeface="Arial" panose="020B0604020202020204" pitchFamily="34" charset="0"/>
              </a:rPr>
              <a:t>Measles,</a:t>
            </a:r>
          </a:p>
          <a:p>
            <a:r>
              <a:rPr lang="en-GB" sz="2000" b="1" dirty="0">
                <a:solidFill>
                  <a:schemeClr val="accent6">
                    <a:lumMod val="75000"/>
                  </a:schemeClr>
                </a:solidFill>
                <a:latin typeface="Arial" panose="020B0604020202020204" pitchFamily="34" charset="0"/>
                <a:cs typeface="Arial" panose="020B0604020202020204" pitchFamily="34" charset="0"/>
              </a:rPr>
              <a:t>Chickenpox</a:t>
            </a:r>
          </a:p>
        </p:txBody>
      </p:sp>
      <p:sp>
        <p:nvSpPr>
          <p:cNvPr id="13" name="TextBox 12">
            <a:extLst>
              <a:ext uri="{FF2B5EF4-FFF2-40B4-BE49-F238E27FC236}">
                <a16:creationId xmlns:a16="http://schemas.microsoft.com/office/drawing/2014/main" id="{6FB1FD05-6ABA-4AD7-9CAB-06189CA79D67}"/>
              </a:ext>
            </a:extLst>
          </p:cNvPr>
          <p:cNvSpPr txBox="1"/>
          <p:nvPr/>
        </p:nvSpPr>
        <p:spPr>
          <a:xfrm>
            <a:off x="2464998" y="3692893"/>
            <a:ext cx="1928957" cy="707886"/>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Chickenpox,</a:t>
            </a:r>
          </a:p>
          <a:p>
            <a:r>
              <a:rPr lang="en-GB" sz="2000" b="1" dirty="0">
                <a:solidFill>
                  <a:schemeClr val="accent6">
                    <a:lumMod val="75000"/>
                  </a:schemeClr>
                </a:solidFill>
                <a:latin typeface="Arial" panose="020B0604020202020204" pitchFamily="34" charset="0"/>
                <a:cs typeface="Arial" panose="020B0604020202020204" pitchFamily="34" charset="0"/>
              </a:rPr>
              <a:t>Measles</a:t>
            </a:r>
          </a:p>
        </p:txBody>
      </p:sp>
      <p:sp>
        <p:nvSpPr>
          <p:cNvPr id="14" name="TextBox 13">
            <a:extLst>
              <a:ext uri="{FF2B5EF4-FFF2-40B4-BE49-F238E27FC236}">
                <a16:creationId xmlns:a16="http://schemas.microsoft.com/office/drawing/2014/main" id="{67300C95-BE0A-4DEE-9A1F-4ED626782641}"/>
              </a:ext>
            </a:extLst>
          </p:cNvPr>
          <p:cNvSpPr txBox="1"/>
          <p:nvPr/>
        </p:nvSpPr>
        <p:spPr>
          <a:xfrm>
            <a:off x="2508804" y="4513960"/>
            <a:ext cx="1928957" cy="400110"/>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Flu</a:t>
            </a:r>
          </a:p>
        </p:txBody>
      </p:sp>
      <p:sp>
        <p:nvSpPr>
          <p:cNvPr id="15" name="TextBox 14">
            <a:extLst>
              <a:ext uri="{FF2B5EF4-FFF2-40B4-BE49-F238E27FC236}">
                <a16:creationId xmlns:a16="http://schemas.microsoft.com/office/drawing/2014/main" id="{6E7C5575-9E46-402A-9FEF-D8F50628100F}"/>
              </a:ext>
            </a:extLst>
          </p:cNvPr>
          <p:cNvSpPr txBox="1"/>
          <p:nvPr/>
        </p:nvSpPr>
        <p:spPr>
          <a:xfrm>
            <a:off x="2478073" y="5243906"/>
            <a:ext cx="1928957" cy="707886"/>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Chlamydia,</a:t>
            </a:r>
          </a:p>
          <a:p>
            <a:r>
              <a:rPr lang="en-GB" sz="2000" b="1" dirty="0">
                <a:solidFill>
                  <a:schemeClr val="accent6">
                    <a:lumMod val="75000"/>
                  </a:schemeClr>
                </a:solidFill>
                <a:latin typeface="Arial" panose="020B0604020202020204" pitchFamily="34" charset="0"/>
                <a:cs typeface="Arial" panose="020B0604020202020204" pitchFamily="34" charset="0"/>
              </a:rPr>
              <a:t>Thrush</a:t>
            </a:r>
          </a:p>
        </p:txBody>
      </p:sp>
      <p:graphicFrame>
        <p:nvGraphicFramePr>
          <p:cNvPr id="5" name="Table 4" descr="3.Transmission&#10;">
            <a:extLst>
              <a:ext uri="{FF2B5EF4-FFF2-40B4-BE49-F238E27FC236}">
                <a16:creationId xmlns:a16="http://schemas.microsoft.com/office/drawing/2014/main" id="{DEA07939-9B7B-487F-B473-D5C8470953F8}"/>
              </a:ext>
            </a:extLst>
          </p:cNvPr>
          <p:cNvGraphicFramePr>
            <a:graphicFrameLocks noGrp="1"/>
          </p:cNvGraphicFramePr>
          <p:nvPr>
            <p:extLst>
              <p:ext uri="{D42A27DB-BD31-4B8C-83A1-F6EECF244321}">
                <p14:modId xmlns:p14="http://schemas.microsoft.com/office/powerpoint/2010/main" val="1958911959"/>
              </p:ext>
            </p:extLst>
          </p:nvPr>
        </p:nvGraphicFramePr>
        <p:xfrm>
          <a:off x="4572000" y="1193390"/>
          <a:ext cx="3856390" cy="4864510"/>
        </p:xfrm>
        <a:graphic>
          <a:graphicData uri="http://schemas.openxmlformats.org/drawingml/2006/table">
            <a:tbl>
              <a:tblPr firstRow="1" bandRow="1"/>
              <a:tblGrid>
                <a:gridCol w="2033766">
                  <a:extLst>
                    <a:ext uri="{9D8B030D-6E8A-4147-A177-3AD203B41FA5}">
                      <a16:colId xmlns:a16="http://schemas.microsoft.com/office/drawing/2014/main" val="3940649451"/>
                    </a:ext>
                  </a:extLst>
                </a:gridCol>
                <a:gridCol w="1822624">
                  <a:extLst>
                    <a:ext uri="{9D8B030D-6E8A-4147-A177-3AD203B41FA5}">
                      <a16:colId xmlns:a16="http://schemas.microsoft.com/office/drawing/2014/main" val="2814284796"/>
                    </a:ext>
                  </a:extLst>
                </a:gridCol>
              </a:tblGrid>
              <a:tr h="70578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3.Transmission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86880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21055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Touch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21055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Inhalation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6880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Mouth to mouth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sp>
        <p:nvSpPr>
          <p:cNvPr id="16" name="TextBox 15">
            <a:extLst>
              <a:ext uri="{FF2B5EF4-FFF2-40B4-BE49-F238E27FC236}">
                <a16:creationId xmlns:a16="http://schemas.microsoft.com/office/drawing/2014/main" id="{07C09763-C6B5-4D1E-8E84-571C47BD6D8D}"/>
              </a:ext>
            </a:extLst>
          </p:cNvPr>
          <p:cNvSpPr txBox="1"/>
          <p:nvPr/>
        </p:nvSpPr>
        <p:spPr>
          <a:xfrm>
            <a:off x="6674420" y="1977199"/>
            <a:ext cx="1630659" cy="707886"/>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Chlamydia,</a:t>
            </a:r>
          </a:p>
          <a:p>
            <a:r>
              <a:rPr lang="en-GB" sz="2000" b="1" dirty="0">
                <a:solidFill>
                  <a:schemeClr val="accent6">
                    <a:lumMod val="75000"/>
                  </a:schemeClr>
                </a:solidFill>
                <a:latin typeface="Arial" panose="020B0604020202020204" pitchFamily="34" charset="0"/>
                <a:cs typeface="Arial" panose="020B0604020202020204" pitchFamily="34" charset="0"/>
              </a:rPr>
              <a:t>Thrush</a:t>
            </a:r>
          </a:p>
        </p:txBody>
      </p:sp>
      <p:sp>
        <p:nvSpPr>
          <p:cNvPr id="17" name="TextBox 16">
            <a:extLst>
              <a:ext uri="{FF2B5EF4-FFF2-40B4-BE49-F238E27FC236}">
                <a16:creationId xmlns:a16="http://schemas.microsoft.com/office/drawing/2014/main" id="{A6A40F5A-3269-43DF-A883-221536251EAA}"/>
              </a:ext>
            </a:extLst>
          </p:cNvPr>
          <p:cNvSpPr txBox="1"/>
          <p:nvPr/>
        </p:nvSpPr>
        <p:spPr>
          <a:xfrm>
            <a:off x="6628648" y="2836908"/>
            <a:ext cx="1676431" cy="1015663"/>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Flu, Measles, Chickenpox</a:t>
            </a:r>
          </a:p>
        </p:txBody>
      </p:sp>
      <p:sp>
        <p:nvSpPr>
          <p:cNvPr id="18" name="TextBox 17">
            <a:extLst>
              <a:ext uri="{FF2B5EF4-FFF2-40B4-BE49-F238E27FC236}">
                <a16:creationId xmlns:a16="http://schemas.microsoft.com/office/drawing/2014/main" id="{71D086BC-6605-4904-9627-B378ECEE4E7C}"/>
              </a:ext>
            </a:extLst>
          </p:cNvPr>
          <p:cNvSpPr txBox="1"/>
          <p:nvPr/>
        </p:nvSpPr>
        <p:spPr>
          <a:xfrm>
            <a:off x="6645844" y="4028404"/>
            <a:ext cx="1753971" cy="1015663"/>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Flu, Measles, Chickenpox</a:t>
            </a:r>
          </a:p>
        </p:txBody>
      </p:sp>
      <p:sp>
        <p:nvSpPr>
          <p:cNvPr id="19" name="TextBox 18">
            <a:extLst>
              <a:ext uri="{FF2B5EF4-FFF2-40B4-BE49-F238E27FC236}">
                <a16:creationId xmlns:a16="http://schemas.microsoft.com/office/drawing/2014/main" id="{88BA91DA-9D05-4BBC-B967-98A74E3FA604}"/>
              </a:ext>
            </a:extLst>
          </p:cNvPr>
          <p:cNvSpPr txBox="1"/>
          <p:nvPr/>
        </p:nvSpPr>
        <p:spPr>
          <a:xfrm>
            <a:off x="6653625" y="5264500"/>
            <a:ext cx="1626476" cy="400110"/>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Flu</a:t>
            </a:r>
          </a:p>
        </p:txBody>
      </p:sp>
      <p:grpSp>
        <p:nvGrpSpPr>
          <p:cNvPr id="6" name="Group 5">
            <a:extLst>
              <a:ext uri="{FF2B5EF4-FFF2-40B4-BE49-F238E27FC236}">
                <a16:creationId xmlns:a16="http://schemas.microsoft.com/office/drawing/2014/main" id="{470F2DEF-E4A2-4E46-889C-6FFF5750CC34}"/>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863BB02B-D11B-47A0-9BFF-E26B4C15204F}"/>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A68C95DE-ACD5-45FC-A0CF-997BE71179BF}"/>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DBCF73E0-16EA-47BC-8DD8-3F4C3702060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A91B7484-9C1F-44CD-A53F-130CF15C7FC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458025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93019-99E3-4E40-B106-618025D97EA1}"/>
              </a:ext>
            </a:extLst>
          </p:cNvPr>
          <p:cNvSpPr>
            <a:spLocks noGrp="1"/>
          </p:cNvSpPr>
          <p:nvPr>
            <p:ph type="title"/>
          </p:nvPr>
        </p:nvSpPr>
        <p:spPr>
          <a:xfrm>
            <a:off x="628650" y="-1325563"/>
            <a:ext cx="7886700" cy="1325563"/>
          </a:xfrm>
        </p:spPr>
        <p:txBody>
          <a:bodyPr vert="horz" lIns="91440" tIns="45720" rIns="91440" bIns="45720" rtlCol="0" anchor="b">
            <a:normAutofit fontScale="90000"/>
          </a:bodyPr>
          <a:lstStyle/>
          <a:p>
            <a:r>
              <a:rPr lang="en-GB" b="1" dirty="0"/>
              <a:t>Differentiated Harmful Microbes and Their Diseases – Answers 3</a:t>
            </a:r>
          </a:p>
        </p:txBody>
      </p:sp>
      <p:sp>
        <p:nvSpPr>
          <p:cNvPr id="4" name="Title 1">
            <a:extLst>
              <a:ext uri="{FF2B5EF4-FFF2-40B4-BE49-F238E27FC236}">
                <a16:creationId xmlns:a16="http://schemas.microsoft.com/office/drawing/2014/main" id="{416C31C3-1CF5-4822-ACAD-BBA9A6F41071}"/>
              </a:ext>
            </a:extLst>
          </p:cNvPr>
          <p:cNvSpPr txBox="1">
            <a:spLocks/>
          </p:cNvSpPr>
          <p:nvPr/>
        </p:nvSpPr>
        <p:spPr>
          <a:xfrm>
            <a:off x="629884" y="180011"/>
            <a:ext cx="7886700" cy="863598"/>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dirty="0"/>
              <a:t>Differentiated Harmful Microbes and Their Diseases - Answers</a:t>
            </a:r>
          </a:p>
        </p:txBody>
      </p:sp>
      <p:graphicFrame>
        <p:nvGraphicFramePr>
          <p:cNvPr id="10" name="Table 4" descr="4. Prevention&#10;">
            <a:extLst>
              <a:ext uri="{FF2B5EF4-FFF2-40B4-BE49-F238E27FC236}">
                <a16:creationId xmlns:a16="http://schemas.microsoft.com/office/drawing/2014/main" id="{4257F8A0-DD12-4BEF-AA57-DE757CD1C2E6}"/>
              </a:ext>
            </a:extLst>
          </p:cNvPr>
          <p:cNvGraphicFramePr>
            <a:graphicFrameLocks noGrp="1"/>
          </p:cNvGraphicFramePr>
          <p:nvPr>
            <p:extLst>
              <p:ext uri="{D42A27DB-BD31-4B8C-83A1-F6EECF244321}">
                <p14:modId xmlns:p14="http://schemas.microsoft.com/office/powerpoint/2010/main" val="1241574586"/>
              </p:ext>
            </p:extLst>
          </p:nvPr>
        </p:nvGraphicFramePr>
        <p:xfrm>
          <a:off x="629884" y="1204175"/>
          <a:ext cx="3875441" cy="4918899"/>
        </p:xfrm>
        <a:graphic>
          <a:graphicData uri="http://schemas.openxmlformats.org/drawingml/2006/table">
            <a:tbl>
              <a:tblPr firstRow="1" bandRow="1"/>
              <a:tblGrid>
                <a:gridCol w="1743281">
                  <a:extLst>
                    <a:ext uri="{9D8B030D-6E8A-4147-A177-3AD203B41FA5}">
                      <a16:colId xmlns:a16="http://schemas.microsoft.com/office/drawing/2014/main" val="3940649451"/>
                    </a:ext>
                  </a:extLst>
                </a:gridCol>
                <a:gridCol w="2132160">
                  <a:extLst>
                    <a:ext uri="{9D8B030D-6E8A-4147-A177-3AD203B41FA5}">
                      <a16:colId xmlns:a16="http://schemas.microsoft.com/office/drawing/2014/main" val="2814284796"/>
                    </a:ext>
                  </a:extLst>
                </a:gridCol>
              </a:tblGrid>
              <a:tr h="49536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4. 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91223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Wash hands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91223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Cover coughs and sneezes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63856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Use a condom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04025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91223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Vaccination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sp>
        <p:nvSpPr>
          <p:cNvPr id="11" name="TextBox 10">
            <a:extLst>
              <a:ext uri="{FF2B5EF4-FFF2-40B4-BE49-F238E27FC236}">
                <a16:creationId xmlns:a16="http://schemas.microsoft.com/office/drawing/2014/main" id="{04A80BF9-4539-4C8E-9EFA-4958A70BA3CB}"/>
              </a:ext>
            </a:extLst>
          </p:cNvPr>
          <p:cNvSpPr txBox="1"/>
          <p:nvPr/>
        </p:nvSpPr>
        <p:spPr>
          <a:xfrm>
            <a:off x="2421506" y="1715820"/>
            <a:ext cx="1928957" cy="877163"/>
          </a:xfrm>
          <a:prstGeom prst="rect">
            <a:avLst/>
          </a:prstGeom>
          <a:solidFill>
            <a:schemeClr val="bg1"/>
          </a:solidFill>
          <a:ln>
            <a:solidFill>
              <a:schemeClr val="bg1"/>
            </a:solidFill>
          </a:ln>
        </p:spPr>
        <p:txBody>
          <a:bodyPr wrap="square" rtlCol="0">
            <a:spAutoFit/>
          </a:bodyPr>
          <a:lstStyle/>
          <a:p>
            <a:r>
              <a:rPr lang="en-GB" sz="1700" b="1" dirty="0">
                <a:solidFill>
                  <a:schemeClr val="accent6">
                    <a:lumMod val="75000"/>
                  </a:schemeClr>
                </a:solidFill>
                <a:latin typeface="Arial" panose="020B0604020202020204" pitchFamily="34" charset="0"/>
                <a:cs typeface="Arial" panose="020B0604020202020204" pitchFamily="34" charset="0"/>
              </a:rPr>
              <a:t>Flu, </a:t>
            </a:r>
          </a:p>
          <a:p>
            <a:r>
              <a:rPr lang="en-GB" sz="1700" b="1" dirty="0">
                <a:solidFill>
                  <a:schemeClr val="accent6">
                    <a:lumMod val="75000"/>
                  </a:schemeClr>
                </a:solidFill>
                <a:latin typeface="Arial" panose="020B0604020202020204" pitchFamily="34" charset="0"/>
                <a:cs typeface="Arial" panose="020B0604020202020204" pitchFamily="34" charset="0"/>
              </a:rPr>
              <a:t>Measles,</a:t>
            </a:r>
          </a:p>
          <a:p>
            <a:r>
              <a:rPr lang="en-GB" sz="1700" b="1" dirty="0">
                <a:solidFill>
                  <a:schemeClr val="accent6">
                    <a:lumMod val="75000"/>
                  </a:schemeClr>
                </a:solidFill>
                <a:latin typeface="Arial" panose="020B0604020202020204" pitchFamily="34" charset="0"/>
                <a:cs typeface="Arial" panose="020B0604020202020204" pitchFamily="34" charset="0"/>
              </a:rPr>
              <a:t>Chickenpox</a:t>
            </a:r>
          </a:p>
        </p:txBody>
      </p:sp>
      <p:sp>
        <p:nvSpPr>
          <p:cNvPr id="12" name="TextBox 11">
            <a:extLst>
              <a:ext uri="{FF2B5EF4-FFF2-40B4-BE49-F238E27FC236}">
                <a16:creationId xmlns:a16="http://schemas.microsoft.com/office/drawing/2014/main" id="{DFFC7252-33EF-4EE1-A463-65BF7BD58D60}"/>
              </a:ext>
            </a:extLst>
          </p:cNvPr>
          <p:cNvSpPr txBox="1"/>
          <p:nvPr/>
        </p:nvSpPr>
        <p:spPr>
          <a:xfrm>
            <a:off x="2392931" y="2714964"/>
            <a:ext cx="1928957" cy="707886"/>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Flu, Measles, Chickenpox</a:t>
            </a:r>
          </a:p>
        </p:txBody>
      </p:sp>
      <p:sp>
        <p:nvSpPr>
          <p:cNvPr id="13" name="TextBox 12">
            <a:extLst>
              <a:ext uri="{FF2B5EF4-FFF2-40B4-BE49-F238E27FC236}">
                <a16:creationId xmlns:a16="http://schemas.microsoft.com/office/drawing/2014/main" id="{DB4F9669-139C-435F-A8AC-6B6B84A59887}"/>
              </a:ext>
            </a:extLst>
          </p:cNvPr>
          <p:cNvSpPr txBox="1"/>
          <p:nvPr/>
        </p:nvSpPr>
        <p:spPr>
          <a:xfrm>
            <a:off x="2392931" y="3539536"/>
            <a:ext cx="1988714" cy="615553"/>
          </a:xfrm>
          <a:prstGeom prst="rect">
            <a:avLst/>
          </a:prstGeom>
          <a:solidFill>
            <a:schemeClr val="bg1"/>
          </a:solidFill>
          <a:ln>
            <a:solidFill>
              <a:schemeClr val="bg1"/>
            </a:solidFill>
          </a:ln>
        </p:spPr>
        <p:txBody>
          <a:bodyPr wrap="square" rtlCol="0">
            <a:spAutoFit/>
          </a:bodyPr>
          <a:lstStyle/>
          <a:p>
            <a:r>
              <a:rPr lang="en-GB" sz="1700" b="1" dirty="0">
                <a:solidFill>
                  <a:schemeClr val="accent6">
                    <a:lumMod val="75000"/>
                  </a:schemeClr>
                </a:solidFill>
                <a:latin typeface="Arial" panose="020B0604020202020204" pitchFamily="34" charset="0"/>
                <a:cs typeface="Arial" panose="020B0604020202020204" pitchFamily="34" charset="0"/>
              </a:rPr>
              <a:t>Chlamydia, Thrush</a:t>
            </a:r>
          </a:p>
        </p:txBody>
      </p:sp>
      <p:sp>
        <p:nvSpPr>
          <p:cNvPr id="14" name="TextBox 13">
            <a:extLst>
              <a:ext uri="{FF2B5EF4-FFF2-40B4-BE49-F238E27FC236}">
                <a16:creationId xmlns:a16="http://schemas.microsoft.com/office/drawing/2014/main" id="{65BB4792-4984-4507-B9F7-421B450BE130}"/>
              </a:ext>
            </a:extLst>
          </p:cNvPr>
          <p:cNvSpPr txBox="1"/>
          <p:nvPr/>
        </p:nvSpPr>
        <p:spPr>
          <a:xfrm>
            <a:off x="2402456" y="4233453"/>
            <a:ext cx="1928957" cy="400110"/>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Thrush</a:t>
            </a:r>
          </a:p>
        </p:txBody>
      </p:sp>
      <p:sp>
        <p:nvSpPr>
          <p:cNvPr id="15" name="TextBox 14">
            <a:extLst>
              <a:ext uri="{FF2B5EF4-FFF2-40B4-BE49-F238E27FC236}">
                <a16:creationId xmlns:a16="http://schemas.microsoft.com/office/drawing/2014/main" id="{69B64827-E4AD-4C22-B99F-3CE062C31ED6}"/>
              </a:ext>
            </a:extLst>
          </p:cNvPr>
          <p:cNvSpPr txBox="1"/>
          <p:nvPr/>
        </p:nvSpPr>
        <p:spPr>
          <a:xfrm>
            <a:off x="2435794" y="5314839"/>
            <a:ext cx="1928957" cy="707886"/>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Flu, Measles, Chickenpox</a:t>
            </a:r>
          </a:p>
        </p:txBody>
      </p:sp>
      <p:graphicFrame>
        <p:nvGraphicFramePr>
          <p:cNvPr id="5" name="Table 4" descr="5. Treatment&#10;">
            <a:extLst>
              <a:ext uri="{FF2B5EF4-FFF2-40B4-BE49-F238E27FC236}">
                <a16:creationId xmlns:a16="http://schemas.microsoft.com/office/drawing/2014/main" id="{17E2CA28-CC48-4C83-9245-ADE4ED209D12}"/>
              </a:ext>
            </a:extLst>
          </p:cNvPr>
          <p:cNvGraphicFramePr>
            <a:graphicFrameLocks noGrp="1"/>
          </p:cNvGraphicFramePr>
          <p:nvPr>
            <p:extLst>
              <p:ext uri="{D42A27DB-BD31-4B8C-83A1-F6EECF244321}">
                <p14:modId xmlns:p14="http://schemas.microsoft.com/office/powerpoint/2010/main" val="1015122847"/>
              </p:ext>
            </p:extLst>
          </p:nvPr>
        </p:nvGraphicFramePr>
        <p:xfrm>
          <a:off x="4572000" y="1204174"/>
          <a:ext cx="3875441" cy="4910874"/>
        </p:xfrm>
        <a:graphic>
          <a:graphicData uri="http://schemas.openxmlformats.org/drawingml/2006/table">
            <a:tbl>
              <a:tblPr firstRow="1" bandRow="1"/>
              <a:tblGrid>
                <a:gridCol w="1709981">
                  <a:extLst>
                    <a:ext uri="{9D8B030D-6E8A-4147-A177-3AD203B41FA5}">
                      <a16:colId xmlns:a16="http://schemas.microsoft.com/office/drawing/2014/main" val="3940649451"/>
                    </a:ext>
                  </a:extLst>
                </a:gridCol>
                <a:gridCol w="2165460">
                  <a:extLst>
                    <a:ext uri="{9D8B030D-6E8A-4147-A177-3AD203B41FA5}">
                      <a16:colId xmlns:a16="http://schemas.microsoft.com/office/drawing/2014/main" val="2814284796"/>
                    </a:ext>
                  </a:extLst>
                </a:gridCol>
              </a:tblGrid>
              <a:tr h="70317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5. 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32281">
                        <a:alpha val="60000"/>
                      </a:srgbClr>
                    </a:solidFill>
                  </a:tcPr>
                </a:tc>
                <a:extLst>
                  <a:ext uri="{0D108BD9-81ED-4DB2-BD59-A6C34878D82A}">
                    <a16:rowId xmlns:a16="http://schemas.microsoft.com/office/drawing/2014/main" val="135155759"/>
                  </a:ext>
                </a:extLst>
              </a:tr>
              <a:tr h="85777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24607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Bed rest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85777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24607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0922397"/>
                  </a:ext>
                </a:extLst>
              </a:tr>
            </a:tbl>
          </a:graphicData>
        </a:graphic>
      </p:graphicFrame>
      <p:sp>
        <p:nvSpPr>
          <p:cNvPr id="16" name="TextBox 15">
            <a:extLst>
              <a:ext uri="{FF2B5EF4-FFF2-40B4-BE49-F238E27FC236}">
                <a16:creationId xmlns:a16="http://schemas.microsoft.com/office/drawing/2014/main" id="{C7C73A6A-EF79-4DEB-A08D-C3344169BC7C}"/>
              </a:ext>
            </a:extLst>
          </p:cNvPr>
          <p:cNvSpPr txBox="1"/>
          <p:nvPr/>
        </p:nvSpPr>
        <p:spPr>
          <a:xfrm>
            <a:off x="6331683" y="1980992"/>
            <a:ext cx="1928957" cy="400110"/>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Chlamydia</a:t>
            </a:r>
          </a:p>
        </p:txBody>
      </p:sp>
      <p:sp>
        <p:nvSpPr>
          <p:cNvPr id="17" name="TextBox 16">
            <a:extLst>
              <a:ext uri="{FF2B5EF4-FFF2-40B4-BE49-F238E27FC236}">
                <a16:creationId xmlns:a16="http://schemas.microsoft.com/office/drawing/2014/main" id="{9327119A-3285-49D5-936C-EA1F3C85B148}"/>
              </a:ext>
            </a:extLst>
          </p:cNvPr>
          <p:cNvSpPr txBox="1"/>
          <p:nvPr/>
        </p:nvSpPr>
        <p:spPr>
          <a:xfrm>
            <a:off x="6331682" y="2865986"/>
            <a:ext cx="1928957" cy="707886"/>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Chickenpox, Measles, Flu</a:t>
            </a:r>
          </a:p>
        </p:txBody>
      </p:sp>
      <p:sp>
        <p:nvSpPr>
          <p:cNvPr id="18" name="TextBox 17">
            <a:extLst>
              <a:ext uri="{FF2B5EF4-FFF2-40B4-BE49-F238E27FC236}">
                <a16:creationId xmlns:a16="http://schemas.microsoft.com/office/drawing/2014/main" id="{2E58887D-7014-43F2-8687-2C9FB7BD216A}"/>
              </a:ext>
            </a:extLst>
          </p:cNvPr>
          <p:cNvSpPr txBox="1"/>
          <p:nvPr/>
        </p:nvSpPr>
        <p:spPr>
          <a:xfrm>
            <a:off x="6331681" y="4102840"/>
            <a:ext cx="1928957" cy="400110"/>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Thrush</a:t>
            </a:r>
          </a:p>
        </p:txBody>
      </p:sp>
      <p:sp>
        <p:nvSpPr>
          <p:cNvPr id="19" name="TextBox 18">
            <a:extLst>
              <a:ext uri="{FF2B5EF4-FFF2-40B4-BE49-F238E27FC236}">
                <a16:creationId xmlns:a16="http://schemas.microsoft.com/office/drawing/2014/main" id="{E96CE26B-B840-42DF-BB43-40DB10C24EEA}"/>
              </a:ext>
            </a:extLst>
          </p:cNvPr>
          <p:cNvSpPr txBox="1"/>
          <p:nvPr/>
        </p:nvSpPr>
        <p:spPr>
          <a:xfrm>
            <a:off x="6311235" y="4970421"/>
            <a:ext cx="1928957" cy="707886"/>
          </a:xfrm>
          <a:prstGeom prst="rect">
            <a:avLst/>
          </a:prstGeom>
          <a:solidFill>
            <a:schemeClr val="bg1"/>
          </a:solidFill>
          <a:ln>
            <a:solidFill>
              <a:schemeClr val="bg1"/>
            </a:solidFill>
          </a:ln>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Chickenpox, Measles, Flu</a:t>
            </a:r>
          </a:p>
        </p:txBody>
      </p:sp>
      <p:grpSp>
        <p:nvGrpSpPr>
          <p:cNvPr id="6" name="Group 5">
            <a:extLst>
              <a:ext uri="{FF2B5EF4-FFF2-40B4-BE49-F238E27FC236}">
                <a16:creationId xmlns:a16="http://schemas.microsoft.com/office/drawing/2014/main" id="{3112465A-FC00-4CC5-BF4E-06139DD35D6E}"/>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D35A547B-62C3-49A0-B03B-3F7CFCFF1239}"/>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A9A3FBBA-1213-4F38-B752-2E6554921AA5}"/>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66D722AD-5A06-4536-8FE8-B149088F479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A108536F-481E-4363-9BE5-57063F323D2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55949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E522803-7BD5-48F0-802B-78CF60858555}"/>
              </a:ext>
            </a:extLst>
          </p:cNvPr>
          <p:cNvSpPr>
            <a:spLocks noGrp="1"/>
          </p:cNvSpPr>
          <p:nvPr>
            <p:ph type="title"/>
          </p:nvPr>
        </p:nvSpPr>
        <p:spPr>
          <a:xfrm>
            <a:off x="319088" y="2319339"/>
            <a:ext cx="7886700" cy="2852737"/>
          </a:xfrm>
        </p:spPr>
        <p:txBody>
          <a:bodyPr>
            <a:normAutofit/>
          </a:bodyPr>
          <a:lstStyle/>
          <a:p>
            <a:r>
              <a:rPr lang="en-GB" b="1" dirty="0"/>
              <a:t>Main Activity 2:</a:t>
            </a:r>
            <a:br>
              <a:rPr lang="en-GB" b="1" dirty="0"/>
            </a:br>
            <a:r>
              <a:rPr lang="en-GB" b="1" dirty="0"/>
              <a:t>Harmful Microbes Fill in the Blanks</a:t>
            </a:r>
          </a:p>
        </p:txBody>
      </p:sp>
      <p:sp>
        <p:nvSpPr>
          <p:cNvPr id="4" name="Footer Placeholder 3">
            <a:extLst>
              <a:ext uri="{FF2B5EF4-FFF2-40B4-BE49-F238E27FC236}">
                <a16:creationId xmlns:a16="http://schemas.microsoft.com/office/drawing/2014/main" id="{6175BBB9-B69A-4A26-B0F4-C4D6150C4F9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3187282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552BD-38C0-4292-B627-79F3212D567F}"/>
              </a:ext>
            </a:extLst>
          </p:cNvPr>
          <p:cNvSpPr>
            <a:spLocks noGrp="1"/>
          </p:cNvSpPr>
          <p:nvPr>
            <p:ph type="title"/>
          </p:nvPr>
        </p:nvSpPr>
        <p:spPr>
          <a:xfrm>
            <a:off x="628650" y="-1085121"/>
            <a:ext cx="7886700" cy="873124"/>
          </a:xfrm>
        </p:spPr>
        <p:txBody>
          <a:bodyPr>
            <a:normAutofit/>
          </a:bodyPr>
          <a:lstStyle/>
          <a:p>
            <a:pPr algn="ctr"/>
            <a:r>
              <a:rPr lang="en-GB" sz="3000" b="1" dirty="0"/>
              <a:t>Harmful Microbes Fill in the Blanks 1</a:t>
            </a:r>
          </a:p>
        </p:txBody>
      </p:sp>
      <p:sp>
        <p:nvSpPr>
          <p:cNvPr id="10" name="Title 1">
            <a:extLst>
              <a:ext uri="{FF2B5EF4-FFF2-40B4-BE49-F238E27FC236}">
                <a16:creationId xmlns:a16="http://schemas.microsoft.com/office/drawing/2014/main" id="{002673DC-45F0-4A70-B98D-05FB94B89A95}"/>
              </a:ext>
            </a:extLst>
          </p:cNvPr>
          <p:cNvSpPr txBox="1">
            <a:spLocks/>
          </p:cNvSpPr>
          <p:nvPr/>
        </p:nvSpPr>
        <p:spPr>
          <a:xfrm>
            <a:off x="628650" y="108060"/>
            <a:ext cx="7886700" cy="8731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Fill in the Blanks </a:t>
            </a:r>
            <a:endParaRPr lang="en-GB" sz="3000" b="1" dirty="0"/>
          </a:p>
        </p:txBody>
      </p:sp>
      <p:graphicFrame>
        <p:nvGraphicFramePr>
          <p:cNvPr id="63" name="Table 63">
            <a:extLst>
              <a:ext uri="{FF2B5EF4-FFF2-40B4-BE49-F238E27FC236}">
                <a16:creationId xmlns:a16="http://schemas.microsoft.com/office/drawing/2014/main" id="{8D50D082-5EDE-4100-801F-3D0AC57B4CAE}"/>
              </a:ext>
            </a:extLst>
          </p:cNvPr>
          <p:cNvGraphicFramePr>
            <a:graphicFrameLocks noGrp="1"/>
          </p:cNvGraphicFramePr>
          <p:nvPr>
            <p:extLst>
              <p:ext uri="{D42A27DB-BD31-4B8C-83A1-F6EECF244321}">
                <p14:modId xmlns:p14="http://schemas.microsoft.com/office/powerpoint/2010/main" val="1556669609"/>
              </p:ext>
            </p:extLst>
          </p:nvPr>
        </p:nvGraphicFramePr>
        <p:xfrm>
          <a:off x="628650" y="1244601"/>
          <a:ext cx="7810500" cy="4861935"/>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570051">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r>
                        <a:rPr lang="en-GB" sz="2000" b="1" dirty="0">
                          <a:solidFill>
                            <a:schemeClr val="bg2">
                              <a:lumMod val="10000"/>
                            </a:schemeClr>
                          </a:solidFill>
                          <a:latin typeface="Arial" panose="020B0604020202020204" pitchFamily="34" charset="0"/>
                          <a:cs typeface="Arial" panose="020B0604020202020204" pitchFamily="34" charset="0"/>
                        </a:rPr>
                        <a:t>HIV/AIDS</a:t>
                      </a:r>
                    </a:p>
                  </a:txBody>
                  <a:tcPr anchor="ctr">
                    <a:solidFill>
                      <a:srgbClr val="EBE8EE"/>
                    </a:solidFill>
                  </a:tcPr>
                </a:tc>
                <a:extLst>
                  <a:ext uri="{0D108BD9-81ED-4DB2-BD59-A6C34878D82A}">
                    <a16:rowId xmlns:a16="http://schemas.microsoft.com/office/drawing/2014/main" val="860237033"/>
                  </a:ext>
                </a:extLst>
              </a:tr>
              <a:tr h="570051">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endParaRPr lang="en-GB" sz="2000" dirty="0"/>
                    </a:p>
                  </a:txBody>
                  <a:tcPr/>
                </a:tc>
                <a:extLst>
                  <a:ext uri="{0D108BD9-81ED-4DB2-BD59-A6C34878D82A}">
                    <a16:rowId xmlns:a16="http://schemas.microsoft.com/office/drawing/2014/main" val="1176771399"/>
                  </a:ext>
                </a:extLst>
              </a:tr>
              <a:tr h="664176">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r>
                        <a:rPr lang="en-GB" sz="2000" dirty="0">
                          <a:solidFill>
                            <a:schemeClr val="bg2">
                              <a:lumMod val="10000"/>
                            </a:schemeClr>
                          </a:solidFill>
                        </a:rPr>
                        <a:t>Exchange of bodily fluids (e.g. sharing needles) and breast milk from infected mother.</a:t>
                      </a:r>
                    </a:p>
                  </a:txBody>
                  <a:tcPr anchor="ctr"/>
                </a:tc>
                <a:extLst>
                  <a:ext uri="{0D108BD9-81ED-4DB2-BD59-A6C34878D82A}">
                    <a16:rowId xmlns:a16="http://schemas.microsoft.com/office/drawing/2014/main" val="733517357"/>
                  </a:ext>
                </a:extLst>
              </a:tr>
              <a:tr h="570051">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2517635367"/>
                  </a:ext>
                </a:extLst>
              </a:tr>
              <a:tr h="570051">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1083927464"/>
                  </a:ext>
                </a:extLst>
              </a:tr>
              <a:tr h="1241720">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pPr algn="just"/>
                      <a:r>
                        <a:rPr lang="en-GB" sz="2000" dirty="0">
                          <a:solidFill>
                            <a:schemeClr val="bg2">
                              <a:lumMod val="10000"/>
                            </a:schemeClr>
                          </a:solidFill>
                        </a:rPr>
                        <a:t>Anti-retroviral drugs allow sufferers to live very long life. Stem cell Transplants (novel treatment in early stages of research and development).</a:t>
                      </a:r>
                    </a:p>
                    <a:p>
                      <a:endParaRPr lang="en-GB" sz="2000" dirty="0">
                        <a:solidFill>
                          <a:schemeClr val="bg2">
                            <a:lumMod val="10000"/>
                          </a:schemeClr>
                        </a:solidFill>
                      </a:endParaRPr>
                    </a:p>
                  </a:txBody>
                  <a:tcPr anchor="ctr"/>
                </a:tc>
                <a:extLst>
                  <a:ext uri="{0D108BD9-81ED-4DB2-BD59-A6C34878D82A}">
                    <a16:rowId xmlns:a16="http://schemas.microsoft.com/office/drawing/2014/main" val="1327839639"/>
                  </a:ext>
                </a:extLst>
              </a:tr>
              <a:tr h="570051">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endParaRPr lang="en-GB" sz="2000" dirty="0"/>
                    </a:p>
                  </a:txBody>
                  <a:tcPr/>
                </a:tc>
                <a:extLst>
                  <a:ext uri="{0D108BD9-81ED-4DB2-BD59-A6C34878D82A}">
                    <a16:rowId xmlns:a16="http://schemas.microsoft.com/office/drawing/2014/main" val="3402268565"/>
                  </a:ext>
                </a:extLst>
              </a:tr>
            </a:tbl>
          </a:graphicData>
        </a:graphic>
      </p:graphicFrame>
      <p:grpSp>
        <p:nvGrpSpPr>
          <p:cNvPr id="65" name="Group 64">
            <a:extLst>
              <a:ext uri="{FF2B5EF4-FFF2-40B4-BE49-F238E27FC236}">
                <a16:creationId xmlns:a16="http://schemas.microsoft.com/office/drawing/2014/main" id="{0F4EAEB9-671B-4A48-B683-2F1B43E771BC}"/>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66" name="Rectangle: Rounded Corners 65">
              <a:extLst>
                <a:ext uri="{FF2B5EF4-FFF2-40B4-BE49-F238E27FC236}">
                  <a16:creationId xmlns:a16="http://schemas.microsoft.com/office/drawing/2014/main" id="{51CFF6E0-DDF6-46D4-A6A2-30D7C1BA9E19}"/>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7" name="Oval 66">
              <a:extLst>
                <a:ext uri="{FF2B5EF4-FFF2-40B4-BE49-F238E27FC236}">
                  <a16:creationId xmlns:a16="http://schemas.microsoft.com/office/drawing/2014/main" id="{33985400-7204-45A4-A26D-C46AA09175FD}"/>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68" name="Picture 67">
              <a:extLst>
                <a:ext uri="{FF2B5EF4-FFF2-40B4-BE49-F238E27FC236}">
                  <a16:creationId xmlns:a16="http://schemas.microsoft.com/office/drawing/2014/main" id="{9EB24822-8B1F-4E64-9C82-FAD63E7C1BF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246DA55E-D65F-48F2-98FD-A834A005B3E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7470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98AB5CE-7F87-42B9-B10B-FD4DF3E7298A}"/>
              </a:ext>
            </a:extLst>
          </p:cNvPr>
          <p:cNvSpPr>
            <a:spLocks noGrp="1"/>
          </p:cNvSpPr>
          <p:nvPr>
            <p:ph type="title"/>
          </p:nvPr>
        </p:nvSpPr>
        <p:spPr>
          <a:xfrm>
            <a:off x="628650" y="-951219"/>
            <a:ext cx="7886700" cy="873124"/>
          </a:xfrm>
        </p:spPr>
        <p:txBody>
          <a:bodyPr>
            <a:normAutofit/>
          </a:bodyPr>
          <a:lstStyle/>
          <a:p>
            <a:pPr algn="ctr"/>
            <a:r>
              <a:rPr lang="en-GB" sz="3000" b="1" dirty="0"/>
              <a:t>Harmful Microbes Fill in the Blanks 2</a:t>
            </a:r>
          </a:p>
        </p:txBody>
      </p:sp>
      <p:sp>
        <p:nvSpPr>
          <p:cNvPr id="14" name="Title 1">
            <a:extLst>
              <a:ext uri="{FF2B5EF4-FFF2-40B4-BE49-F238E27FC236}">
                <a16:creationId xmlns:a16="http://schemas.microsoft.com/office/drawing/2014/main" id="{821B579F-E8EC-4CA2-821F-190CCEFC9C66}"/>
              </a:ext>
            </a:extLst>
          </p:cNvPr>
          <p:cNvSpPr txBox="1">
            <a:spLocks/>
          </p:cNvSpPr>
          <p:nvPr/>
        </p:nvSpPr>
        <p:spPr>
          <a:xfrm>
            <a:off x="628650" y="108060"/>
            <a:ext cx="7886700" cy="8731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Fill in the Blanks </a:t>
            </a:r>
            <a:endParaRPr lang="en-GB" sz="3000" b="1" dirty="0"/>
          </a:p>
        </p:txBody>
      </p:sp>
      <p:graphicFrame>
        <p:nvGraphicFramePr>
          <p:cNvPr id="9" name="Table 63">
            <a:extLst>
              <a:ext uri="{FF2B5EF4-FFF2-40B4-BE49-F238E27FC236}">
                <a16:creationId xmlns:a16="http://schemas.microsoft.com/office/drawing/2014/main" id="{F1C7852D-7E22-4364-8986-D429F563A5F1}"/>
              </a:ext>
            </a:extLst>
          </p:cNvPr>
          <p:cNvGraphicFramePr>
            <a:graphicFrameLocks noGrp="1"/>
          </p:cNvGraphicFramePr>
          <p:nvPr>
            <p:extLst>
              <p:ext uri="{D42A27DB-BD31-4B8C-83A1-F6EECF244321}">
                <p14:modId xmlns:p14="http://schemas.microsoft.com/office/powerpoint/2010/main" val="2918359577"/>
              </p:ext>
            </p:extLst>
          </p:nvPr>
        </p:nvGraphicFramePr>
        <p:xfrm>
          <a:off x="628650" y="1244600"/>
          <a:ext cx="7810500" cy="4784724"/>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601691">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r>
                        <a:rPr lang="en-GB" sz="2000" b="1" dirty="0">
                          <a:solidFill>
                            <a:schemeClr val="bg2">
                              <a:lumMod val="10000"/>
                            </a:schemeClr>
                          </a:solidFill>
                          <a:latin typeface="Arial" panose="020B0604020202020204" pitchFamily="34" charset="0"/>
                          <a:cs typeface="Arial" panose="020B0604020202020204" pitchFamily="34" charset="0"/>
                        </a:rPr>
                        <a:t>Measles</a:t>
                      </a:r>
                    </a:p>
                  </a:txBody>
                  <a:tcPr anchor="ctr">
                    <a:solidFill>
                      <a:srgbClr val="EBE8EE"/>
                    </a:solidFill>
                  </a:tcPr>
                </a:tc>
                <a:extLst>
                  <a:ext uri="{0D108BD9-81ED-4DB2-BD59-A6C34878D82A}">
                    <a16:rowId xmlns:a16="http://schemas.microsoft.com/office/drawing/2014/main" val="860237033"/>
                  </a:ext>
                </a:extLst>
              </a:tr>
              <a:tr h="601691">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endParaRPr lang="en-GB" sz="2000" dirty="0"/>
                    </a:p>
                  </a:txBody>
                  <a:tcPr/>
                </a:tc>
                <a:extLst>
                  <a:ext uri="{0D108BD9-81ED-4DB2-BD59-A6C34878D82A}">
                    <a16:rowId xmlns:a16="http://schemas.microsoft.com/office/drawing/2014/main" val="1176771399"/>
                  </a:ext>
                </a:extLst>
              </a:tr>
              <a:tr h="621694">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endParaRPr lang="en-GB" sz="2000" dirty="0">
                        <a:solidFill>
                          <a:schemeClr val="bg2">
                            <a:lumMod val="10000"/>
                          </a:schemeClr>
                        </a:solidFill>
                      </a:endParaRPr>
                    </a:p>
                  </a:txBody>
                  <a:tcPr anchor="ctr"/>
                </a:tc>
                <a:extLst>
                  <a:ext uri="{0D108BD9-81ED-4DB2-BD59-A6C34878D82A}">
                    <a16:rowId xmlns:a16="http://schemas.microsoft.com/office/drawing/2014/main" val="733517357"/>
                  </a:ext>
                </a:extLst>
              </a:tr>
              <a:tr h="601691">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2517635367"/>
                  </a:ext>
                </a:extLst>
              </a:tr>
              <a:tr h="601691">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1083927464"/>
                  </a:ext>
                </a:extLst>
              </a:tr>
              <a:tr h="1154575">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r>
                        <a:rPr lang="en-GB" sz="2000" dirty="0">
                          <a:solidFill>
                            <a:schemeClr val="bg2">
                              <a:lumMod val="10000"/>
                            </a:schemeClr>
                          </a:solidFill>
                        </a:rPr>
                        <a:t>No treatment.</a:t>
                      </a:r>
                    </a:p>
                  </a:txBody>
                  <a:tcPr anchor="ctr"/>
                </a:tc>
                <a:extLst>
                  <a:ext uri="{0D108BD9-81ED-4DB2-BD59-A6C34878D82A}">
                    <a16:rowId xmlns:a16="http://schemas.microsoft.com/office/drawing/2014/main" val="1327839639"/>
                  </a:ext>
                </a:extLst>
              </a:tr>
              <a:tr h="601691">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r>
                        <a:rPr lang="en-GB" sz="2000" dirty="0">
                          <a:solidFill>
                            <a:schemeClr val="bg2">
                              <a:lumMod val="10000"/>
                            </a:schemeClr>
                          </a:solidFill>
                        </a:rPr>
                        <a:t>Can be fatal if there are complications.</a:t>
                      </a:r>
                    </a:p>
                  </a:txBody>
                  <a:tcPr anchor="ctr"/>
                </a:tc>
                <a:extLst>
                  <a:ext uri="{0D108BD9-81ED-4DB2-BD59-A6C34878D82A}">
                    <a16:rowId xmlns:a16="http://schemas.microsoft.com/office/drawing/2014/main" val="3402268565"/>
                  </a:ext>
                </a:extLst>
              </a:tr>
            </a:tbl>
          </a:graphicData>
        </a:graphic>
      </p:graphicFrame>
      <p:grpSp>
        <p:nvGrpSpPr>
          <p:cNvPr id="10" name="Group 9">
            <a:extLst>
              <a:ext uri="{FF2B5EF4-FFF2-40B4-BE49-F238E27FC236}">
                <a16:creationId xmlns:a16="http://schemas.microsoft.com/office/drawing/2014/main" id="{B60E073C-6333-40AD-B7F1-F2C40A152143}"/>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11" name="Rectangle: Rounded Corners 10">
              <a:extLst>
                <a:ext uri="{FF2B5EF4-FFF2-40B4-BE49-F238E27FC236}">
                  <a16:creationId xmlns:a16="http://schemas.microsoft.com/office/drawing/2014/main" id="{9EEDD508-1763-420F-960B-C9DFC33368DA}"/>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E4430314-7D6D-46B5-B47E-E259A055D8D3}"/>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075FE0AD-71F5-42A8-9F39-1700802EB5F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D9FAAD3E-5FFD-482F-B5F8-2593CD47D48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4022209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ABD0206-4D0E-476C-98BB-5B0F2701FC30}"/>
              </a:ext>
            </a:extLst>
          </p:cNvPr>
          <p:cNvSpPr>
            <a:spLocks noGrp="1"/>
          </p:cNvSpPr>
          <p:nvPr>
            <p:ph type="title"/>
          </p:nvPr>
        </p:nvSpPr>
        <p:spPr>
          <a:xfrm>
            <a:off x="628650" y="-1026111"/>
            <a:ext cx="7886700" cy="873124"/>
          </a:xfrm>
        </p:spPr>
        <p:txBody>
          <a:bodyPr>
            <a:normAutofit/>
          </a:bodyPr>
          <a:lstStyle/>
          <a:p>
            <a:pPr algn="ctr"/>
            <a:r>
              <a:rPr lang="en-GB" sz="3000" b="1" dirty="0"/>
              <a:t>Harmful Microbes Fill in the Blanks 3 </a:t>
            </a:r>
          </a:p>
        </p:txBody>
      </p:sp>
      <p:sp>
        <p:nvSpPr>
          <p:cNvPr id="14" name="Title 1">
            <a:extLst>
              <a:ext uri="{FF2B5EF4-FFF2-40B4-BE49-F238E27FC236}">
                <a16:creationId xmlns:a16="http://schemas.microsoft.com/office/drawing/2014/main" id="{93AB205B-53FD-4B0E-B7DD-880C731B4765}"/>
              </a:ext>
            </a:extLst>
          </p:cNvPr>
          <p:cNvSpPr txBox="1">
            <a:spLocks/>
          </p:cNvSpPr>
          <p:nvPr/>
        </p:nvSpPr>
        <p:spPr>
          <a:xfrm>
            <a:off x="628650" y="108060"/>
            <a:ext cx="7886700" cy="8731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Fill in the Blanks </a:t>
            </a:r>
            <a:endParaRPr lang="en-GB" sz="3000" b="1" dirty="0"/>
          </a:p>
        </p:txBody>
      </p:sp>
      <p:graphicFrame>
        <p:nvGraphicFramePr>
          <p:cNvPr id="9" name="Table 63">
            <a:extLst>
              <a:ext uri="{FF2B5EF4-FFF2-40B4-BE49-F238E27FC236}">
                <a16:creationId xmlns:a16="http://schemas.microsoft.com/office/drawing/2014/main" id="{58DBE792-24CD-4254-8EA5-EF8E0659B000}"/>
              </a:ext>
            </a:extLst>
          </p:cNvPr>
          <p:cNvGraphicFramePr>
            <a:graphicFrameLocks noGrp="1"/>
          </p:cNvGraphicFramePr>
          <p:nvPr>
            <p:extLst>
              <p:ext uri="{D42A27DB-BD31-4B8C-83A1-F6EECF244321}">
                <p14:modId xmlns:p14="http://schemas.microsoft.com/office/powerpoint/2010/main" val="1968662365"/>
              </p:ext>
            </p:extLst>
          </p:nvPr>
        </p:nvGraphicFramePr>
        <p:xfrm>
          <a:off x="628650" y="1282699"/>
          <a:ext cx="7810500" cy="4716816"/>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536355">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r>
                        <a:rPr lang="en-GB" sz="2000" b="1" dirty="0">
                          <a:solidFill>
                            <a:schemeClr val="bg2">
                              <a:lumMod val="10000"/>
                            </a:schemeClr>
                          </a:solidFill>
                          <a:latin typeface="Arial" panose="020B0604020202020204" pitchFamily="34" charset="0"/>
                          <a:cs typeface="Arial" panose="020B0604020202020204" pitchFamily="34" charset="0"/>
                        </a:rPr>
                        <a:t>Salmonella</a:t>
                      </a:r>
                    </a:p>
                  </a:txBody>
                  <a:tcPr anchor="ctr">
                    <a:solidFill>
                      <a:srgbClr val="EBE8EE"/>
                    </a:solidFill>
                  </a:tcPr>
                </a:tc>
                <a:extLst>
                  <a:ext uri="{0D108BD9-81ED-4DB2-BD59-A6C34878D82A}">
                    <a16:rowId xmlns:a16="http://schemas.microsoft.com/office/drawing/2014/main" val="860237033"/>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endParaRPr lang="en-GB" sz="2000" dirty="0"/>
                    </a:p>
                  </a:txBody>
                  <a:tcPr/>
                </a:tc>
                <a:extLst>
                  <a:ext uri="{0D108BD9-81ED-4DB2-BD59-A6C34878D82A}">
                    <a16:rowId xmlns:a16="http://schemas.microsoft.com/office/drawing/2014/main" val="1176771399"/>
                  </a:ext>
                </a:extLst>
              </a:tr>
              <a:tr h="950923">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r>
                        <a:rPr lang="en-GB" sz="2000" dirty="0">
                          <a:solidFill>
                            <a:schemeClr val="bg2">
                              <a:lumMod val="10000"/>
                            </a:schemeClr>
                          </a:solidFill>
                        </a:rPr>
                        <a:t>Contaminated food or food prepared in unhygienic conditions.</a:t>
                      </a:r>
                    </a:p>
                    <a:p>
                      <a:pPr algn="just"/>
                      <a:endParaRPr lang="en-GB" sz="2000" dirty="0">
                        <a:solidFill>
                          <a:schemeClr val="bg2">
                            <a:lumMod val="10000"/>
                          </a:schemeClr>
                        </a:solidFill>
                      </a:endParaRPr>
                    </a:p>
                  </a:txBody>
                  <a:tcPr anchor="ctr"/>
                </a:tc>
                <a:extLst>
                  <a:ext uri="{0D108BD9-81ED-4DB2-BD59-A6C34878D82A}">
                    <a16:rowId xmlns:a16="http://schemas.microsoft.com/office/drawing/2014/main" val="733517357"/>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2517635367"/>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1083927464"/>
                  </a:ext>
                </a:extLst>
              </a:tr>
              <a:tr h="1029201">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pPr algn="just"/>
                      <a:r>
                        <a:rPr lang="en-GB" sz="2000" dirty="0">
                          <a:solidFill>
                            <a:schemeClr val="bg2">
                              <a:lumMod val="10000"/>
                            </a:schemeClr>
                          </a:solidFill>
                        </a:rPr>
                        <a:t>Antibiotics given to the young and very old to prevent severe dehydrations.</a:t>
                      </a:r>
                    </a:p>
                    <a:p>
                      <a:endParaRPr lang="en-GB" sz="2000" dirty="0">
                        <a:solidFill>
                          <a:schemeClr val="bg2">
                            <a:lumMod val="10000"/>
                          </a:schemeClr>
                        </a:solidFill>
                      </a:endParaRPr>
                    </a:p>
                  </a:txBody>
                  <a:tcPr anchor="ctr"/>
                </a:tc>
                <a:extLst>
                  <a:ext uri="{0D108BD9-81ED-4DB2-BD59-A6C34878D82A}">
                    <a16:rowId xmlns:a16="http://schemas.microsoft.com/office/drawing/2014/main" val="1327839639"/>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3402268565"/>
                  </a:ext>
                </a:extLst>
              </a:tr>
            </a:tbl>
          </a:graphicData>
        </a:graphic>
      </p:graphicFrame>
      <p:grpSp>
        <p:nvGrpSpPr>
          <p:cNvPr id="10" name="Group 9">
            <a:extLst>
              <a:ext uri="{FF2B5EF4-FFF2-40B4-BE49-F238E27FC236}">
                <a16:creationId xmlns:a16="http://schemas.microsoft.com/office/drawing/2014/main" id="{D4FE2BE2-553F-4F35-97DC-FAA78C9568FC}"/>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11" name="Rectangle: Rounded Corners 10">
              <a:extLst>
                <a:ext uri="{FF2B5EF4-FFF2-40B4-BE49-F238E27FC236}">
                  <a16:creationId xmlns:a16="http://schemas.microsoft.com/office/drawing/2014/main" id="{D3D1EE5E-B3F6-4E2A-A9B8-34964CE22BF5}"/>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2A3D8884-CC57-4D41-AA24-4C34C3928847}"/>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3B8DF0A8-C002-4390-806F-0E08D778D01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0B6A06F6-6996-4C39-9452-2640B7E5828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306368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5DAB616-DBD3-46C7-B01E-C397CD6F8D69}"/>
              </a:ext>
            </a:extLst>
          </p:cNvPr>
          <p:cNvSpPr>
            <a:spLocks noGrp="1"/>
          </p:cNvSpPr>
          <p:nvPr>
            <p:ph type="title"/>
          </p:nvPr>
        </p:nvSpPr>
        <p:spPr>
          <a:xfrm>
            <a:off x="628650" y="-979243"/>
            <a:ext cx="7886700" cy="873124"/>
          </a:xfrm>
        </p:spPr>
        <p:txBody>
          <a:bodyPr>
            <a:normAutofit/>
          </a:bodyPr>
          <a:lstStyle/>
          <a:p>
            <a:pPr algn="ctr"/>
            <a:r>
              <a:rPr lang="en-GB" sz="3000" b="1" dirty="0"/>
              <a:t>Harmful Microbes Fill in the Blanks 4</a:t>
            </a:r>
          </a:p>
        </p:txBody>
      </p:sp>
      <p:sp>
        <p:nvSpPr>
          <p:cNvPr id="14" name="Title 1">
            <a:extLst>
              <a:ext uri="{FF2B5EF4-FFF2-40B4-BE49-F238E27FC236}">
                <a16:creationId xmlns:a16="http://schemas.microsoft.com/office/drawing/2014/main" id="{B7B5B23A-373A-4AE7-B53C-46AD83D5DAF0}"/>
              </a:ext>
            </a:extLst>
          </p:cNvPr>
          <p:cNvSpPr txBox="1">
            <a:spLocks/>
          </p:cNvSpPr>
          <p:nvPr/>
        </p:nvSpPr>
        <p:spPr>
          <a:xfrm>
            <a:off x="628650" y="108060"/>
            <a:ext cx="7886700" cy="8731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Fill in the Blanks </a:t>
            </a:r>
            <a:endParaRPr lang="en-GB" sz="3000" b="1" dirty="0"/>
          </a:p>
        </p:txBody>
      </p:sp>
      <p:graphicFrame>
        <p:nvGraphicFramePr>
          <p:cNvPr id="9" name="Table 63">
            <a:extLst>
              <a:ext uri="{FF2B5EF4-FFF2-40B4-BE49-F238E27FC236}">
                <a16:creationId xmlns:a16="http://schemas.microsoft.com/office/drawing/2014/main" id="{E6D516D8-3651-4CA2-A2CF-A13A0F763185}"/>
              </a:ext>
            </a:extLst>
          </p:cNvPr>
          <p:cNvGraphicFramePr>
            <a:graphicFrameLocks noGrp="1"/>
          </p:cNvGraphicFramePr>
          <p:nvPr>
            <p:extLst>
              <p:ext uri="{D42A27DB-BD31-4B8C-83A1-F6EECF244321}">
                <p14:modId xmlns:p14="http://schemas.microsoft.com/office/powerpoint/2010/main" val="1735223280"/>
              </p:ext>
            </p:extLst>
          </p:nvPr>
        </p:nvGraphicFramePr>
        <p:xfrm>
          <a:off x="628650" y="1282700"/>
          <a:ext cx="7810500" cy="4798659"/>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367830">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endParaRPr lang="en-GB" sz="2000" b="1" dirty="0">
                        <a:solidFill>
                          <a:schemeClr val="bg2">
                            <a:lumMod val="10000"/>
                          </a:schemeClr>
                        </a:solidFill>
                        <a:latin typeface="Arial" panose="020B0604020202020204" pitchFamily="34" charset="0"/>
                        <a:cs typeface="Arial" panose="020B0604020202020204" pitchFamily="34" charset="0"/>
                      </a:endParaRPr>
                    </a:p>
                  </a:txBody>
                  <a:tcPr anchor="ctr">
                    <a:solidFill>
                      <a:srgbClr val="EBE8EE"/>
                    </a:solidFill>
                  </a:tcPr>
                </a:tc>
                <a:extLst>
                  <a:ext uri="{0D108BD9-81ED-4DB2-BD59-A6C34878D82A}">
                    <a16:rowId xmlns:a16="http://schemas.microsoft.com/office/drawing/2014/main" val="860237033"/>
                  </a:ext>
                </a:extLst>
              </a:tr>
              <a:tr h="367830">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r>
                        <a:rPr lang="en-GB" sz="2000" dirty="0">
                          <a:solidFill>
                            <a:schemeClr val="bg2">
                              <a:lumMod val="10000"/>
                            </a:schemeClr>
                          </a:solidFill>
                        </a:rPr>
                        <a:t>Bacteria.</a:t>
                      </a:r>
                    </a:p>
                  </a:txBody>
                  <a:tcPr/>
                </a:tc>
                <a:extLst>
                  <a:ext uri="{0D108BD9-81ED-4DB2-BD59-A6C34878D82A}">
                    <a16:rowId xmlns:a16="http://schemas.microsoft.com/office/drawing/2014/main" val="1176771399"/>
                  </a:ext>
                </a:extLst>
              </a:tr>
              <a:tr h="621163">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r>
                        <a:rPr lang="en-GB" sz="2000" dirty="0">
                          <a:solidFill>
                            <a:schemeClr val="bg2">
                              <a:lumMod val="10000"/>
                            </a:schemeClr>
                          </a:solidFill>
                        </a:rPr>
                        <a:t>Sexually transmitted.</a:t>
                      </a:r>
                    </a:p>
                  </a:txBody>
                  <a:tcPr anchor="ctr"/>
                </a:tc>
                <a:extLst>
                  <a:ext uri="{0D108BD9-81ED-4DB2-BD59-A6C34878D82A}">
                    <a16:rowId xmlns:a16="http://schemas.microsoft.com/office/drawing/2014/main" val="733517357"/>
                  </a:ext>
                </a:extLst>
              </a:tr>
              <a:tr h="650775">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r>
                        <a:rPr lang="en-GB" sz="2000" dirty="0">
                          <a:solidFill>
                            <a:schemeClr val="bg2">
                              <a:lumMod val="10000"/>
                            </a:schemeClr>
                          </a:solidFill>
                        </a:rPr>
                        <a:t>Early symptoms include yellow/green discharge from infected areas and pain when urinating.</a:t>
                      </a:r>
                    </a:p>
                  </a:txBody>
                  <a:tcPr anchor="ctr"/>
                </a:tc>
                <a:extLst>
                  <a:ext uri="{0D108BD9-81ED-4DB2-BD59-A6C34878D82A}">
                    <a16:rowId xmlns:a16="http://schemas.microsoft.com/office/drawing/2014/main" val="2517635367"/>
                  </a:ext>
                </a:extLst>
              </a:tr>
              <a:tr h="367830">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r>
                        <a:rPr lang="en-GB" sz="2000" dirty="0">
                          <a:solidFill>
                            <a:schemeClr val="bg2">
                              <a:lumMod val="10000"/>
                            </a:schemeClr>
                          </a:solidFill>
                        </a:rPr>
                        <a:t>Condoms.</a:t>
                      </a:r>
                    </a:p>
                  </a:txBody>
                  <a:tcPr anchor="ctr"/>
                </a:tc>
                <a:extLst>
                  <a:ext uri="{0D108BD9-81ED-4DB2-BD59-A6C34878D82A}">
                    <a16:rowId xmlns:a16="http://schemas.microsoft.com/office/drawing/2014/main" val="1083927464"/>
                  </a:ext>
                </a:extLst>
              </a:tr>
              <a:tr h="672296">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r>
                        <a:rPr lang="en-GB" sz="2000" dirty="0">
                          <a:solidFill>
                            <a:schemeClr val="bg2">
                              <a:lumMod val="10000"/>
                            </a:schemeClr>
                          </a:solidFill>
                        </a:rPr>
                        <a:t>Antibiotics.</a:t>
                      </a:r>
                    </a:p>
                  </a:txBody>
                  <a:tcPr anchor="ctr"/>
                </a:tc>
                <a:extLst>
                  <a:ext uri="{0D108BD9-81ED-4DB2-BD59-A6C34878D82A}">
                    <a16:rowId xmlns:a16="http://schemas.microsoft.com/office/drawing/2014/main" val="1327839639"/>
                  </a:ext>
                </a:extLst>
              </a:tr>
              <a:tr h="1499613">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pPr algn="just"/>
                      <a:r>
                        <a:rPr lang="en-GB" sz="2000" dirty="0">
                          <a:solidFill>
                            <a:schemeClr val="bg2">
                              <a:lumMod val="10000"/>
                            </a:schemeClr>
                          </a:solidFill>
                        </a:rPr>
                        <a:t>If untreated can lead to infertility, ectopic pregnancy and pelvic pain. The bacteria are becoming resistant to antibiotics meaning they are more difficult to treat.</a:t>
                      </a:r>
                    </a:p>
                    <a:p>
                      <a:endParaRPr lang="en-GB" sz="2000" dirty="0">
                        <a:solidFill>
                          <a:schemeClr val="bg2">
                            <a:lumMod val="10000"/>
                          </a:schemeClr>
                        </a:solidFill>
                      </a:endParaRPr>
                    </a:p>
                  </a:txBody>
                  <a:tcPr anchor="ctr"/>
                </a:tc>
                <a:extLst>
                  <a:ext uri="{0D108BD9-81ED-4DB2-BD59-A6C34878D82A}">
                    <a16:rowId xmlns:a16="http://schemas.microsoft.com/office/drawing/2014/main" val="3402268565"/>
                  </a:ext>
                </a:extLst>
              </a:tr>
            </a:tbl>
          </a:graphicData>
        </a:graphic>
      </p:graphicFrame>
      <p:grpSp>
        <p:nvGrpSpPr>
          <p:cNvPr id="10" name="Group 9">
            <a:extLst>
              <a:ext uri="{FF2B5EF4-FFF2-40B4-BE49-F238E27FC236}">
                <a16:creationId xmlns:a16="http://schemas.microsoft.com/office/drawing/2014/main" id="{51091106-C22F-4A34-B0C9-2E674D1CB143}"/>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11" name="Rectangle: Rounded Corners 10">
              <a:extLst>
                <a:ext uri="{FF2B5EF4-FFF2-40B4-BE49-F238E27FC236}">
                  <a16:creationId xmlns:a16="http://schemas.microsoft.com/office/drawing/2014/main" id="{88449BD9-1F76-4448-9362-3FF1191FB9D0}"/>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5EDA05E3-5AE2-42E5-9D05-7442080CEEE5}"/>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F2F2FEF1-487B-40EB-BD89-76920C094838}"/>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CEA5A615-182D-4999-B811-E64F269959D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2219080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302DCCC-218D-4436-BF87-E65BDC23537F}"/>
              </a:ext>
            </a:extLst>
          </p:cNvPr>
          <p:cNvSpPr>
            <a:spLocks noGrp="1"/>
          </p:cNvSpPr>
          <p:nvPr>
            <p:ph type="title"/>
          </p:nvPr>
        </p:nvSpPr>
        <p:spPr>
          <a:xfrm>
            <a:off x="628650" y="-1029282"/>
            <a:ext cx="7886700" cy="873124"/>
          </a:xfrm>
        </p:spPr>
        <p:txBody>
          <a:bodyPr>
            <a:normAutofit/>
          </a:bodyPr>
          <a:lstStyle/>
          <a:p>
            <a:pPr algn="ctr"/>
            <a:r>
              <a:rPr lang="en-GB" sz="3000" b="1" dirty="0"/>
              <a:t>Harmful Microbes Fill in the Blanks 5</a:t>
            </a:r>
          </a:p>
        </p:txBody>
      </p:sp>
      <p:sp>
        <p:nvSpPr>
          <p:cNvPr id="9" name="Title 1">
            <a:extLst>
              <a:ext uri="{FF2B5EF4-FFF2-40B4-BE49-F238E27FC236}">
                <a16:creationId xmlns:a16="http://schemas.microsoft.com/office/drawing/2014/main" id="{4587F552-A487-40F2-86AD-B6B80D989FC1}"/>
              </a:ext>
            </a:extLst>
          </p:cNvPr>
          <p:cNvSpPr txBox="1">
            <a:spLocks/>
          </p:cNvSpPr>
          <p:nvPr/>
        </p:nvSpPr>
        <p:spPr>
          <a:xfrm>
            <a:off x="628650" y="108060"/>
            <a:ext cx="7886700" cy="8731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Fill in the Blanks </a:t>
            </a:r>
            <a:endParaRPr lang="en-GB" sz="3000" b="1" dirty="0"/>
          </a:p>
        </p:txBody>
      </p:sp>
      <p:graphicFrame>
        <p:nvGraphicFramePr>
          <p:cNvPr id="14" name="Table 63">
            <a:extLst>
              <a:ext uri="{FF2B5EF4-FFF2-40B4-BE49-F238E27FC236}">
                <a16:creationId xmlns:a16="http://schemas.microsoft.com/office/drawing/2014/main" id="{8A6D1D87-000F-473E-9680-866822F1F95A}"/>
              </a:ext>
            </a:extLst>
          </p:cNvPr>
          <p:cNvGraphicFramePr>
            <a:graphicFrameLocks noGrp="1"/>
          </p:cNvGraphicFramePr>
          <p:nvPr>
            <p:extLst>
              <p:ext uri="{D42A27DB-BD31-4B8C-83A1-F6EECF244321}">
                <p14:modId xmlns:p14="http://schemas.microsoft.com/office/powerpoint/2010/main" val="2094287816"/>
              </p:ext>
            </p:extLst>
          </p:nvPr>
        </p:nvGraphicFramePr>
        <p:xfrm>
          <a:off x="628650" y="1282699"/>
          <a:ext cx="7810500" cy="4661899"/>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536355">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r>
                        <a:rPr lang="en-GB" sz="2000" b="1" dirty="0">
                          <a:solidFill>
                            <a:schemeClr val="bg2">
                              <a:lumMod val="10000"/>
                            </a:schemeClr>
                          </a:solidFill>
                          <a:latin typeface="Arial" panose="020B0604020202020204" pitchFamily="34" charset="0"/>
                          <a:cs typeface="Arial" panose="020B0604020202020204" pitchFamily="34" charset="0"/>
                        </a:rPr>
                        <a:t>Malaria</a:t>
                      </a:r>
                    </a:p>
                  </a:txBody>
                  <a:tcPr anchor="ctr">
                    <a:solidFill>
                      <a:srgbClr val="EBE8EE"/>
                    </a:solidFill>
                  </a:tcPr>
                </a:tc>
                <a:extLst>
                  <a:ext uri="{0D108BD9-81ED-4DB2-BD59-A6C34878D82A}">
                    <a16:rowId xmlns:a16="http://schemas.microsoft.com/office/drawing/2014/main" val="860237033"/>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endParaRPr lang="en-GB" sz="2000" dirty="0"/>
                    </a:p>
                  </a:txBody>
                  <a:tcPr/>
                </a:tc>
                <a:extLst>
                  <a:ext uri="{0D108BD9-81ED-4DB2-BD59-A6C34878D82A}">
                    <a16:rowId xmlns:a16="http://schemas.microsoft.com/office/drawing/2014/main" val="1176771399"/>
                  </a:ext>
                </a:extLst>
              </a:tr>
              <a:tr h="950923">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endParaRPr lang="en-GB" sz="2000" dirty="0">
                        <a:solidFill>
                          <a:schemeClr val="bg2">
                            <a:lumMod val="10000"/>
                          </a:schemeClr>
                        </a:solidFill>
                      </a:endParaRPr>
                    </a:p>
                  </a:txBody>
                  <a:tcPr anchor="ctr"/>
                </a:tc>
                <a:extLst>
                  <a:ext uri="{0D108BD9-81ED-4DB2-BD59-A6C34878D82A}">
                    <a16:rowId xmlns:a16="http://schemas.microsoft.com/office/drawing/2014/main" val="733517357"/>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r>
                        <a:rPr lang="en-GB" sz="2000" dirty="0">
                          <a:solidFill>
                            <a:schemeClr val="bg2">
                              <a:lumMod val="10000"/>
                            </a:schemeClr>
                          </a:solidFill>
                        </a:rPr>
                        <a:t>Flu like symptoms.</a:t>
                      </a:r>
                    </a:p>
                  </a:txBody>
                  <a:tcPr anchor="ctr"/>
                </a:tc>
                <a:extLst>
                  <a:ext uri="{0D108BD9-81ED-4DB2-BD59-A6C34878D82A}">
                    <a16:rowId xmlns:a16="http://schemas.microsoft.com/office/drawing/2014/main" val="2517635367"/>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1083927464"/>
                  </a:ext>
                </a:extLst>
              </a:tr>
              <a:tr h="1029201">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r>
                        <a:rPr lang="en-GB" sz="2000" dirty="0">
                          <a:solidFill>
                            <a:schemeClr val="bg2">
                              <a:lumMod val="10000"/>
                            </a:schemeClr>
                          </a:solidFill>
                        </a:rPr>
                        <a:t>Anti-malaria drugs.</a:t>
                      </a:r>
                    </a:p>
                  </a:txBody>
                  <a:tcPr anchor="ctr"/>
                </a:tc>
                <a:extLst>
                  <a:ext uri="{0D108BD9-81ED-4DB2-BD59-A6C34878D82A}">
                    <a16:rowId xmlns:a16="http://schemas.microsoft.com/office/drawing/2014/main" val="1327839639"/>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3402268565"/>
                  </a:ext>
                </a:extLst>
              </a:tr>
            </a:tbl>
          </a:graphicData>
        </a:graphic>
      </p:graphicFrame>
      <p:grpSp>
        <p:nvGrpSpPr>
          <p:cNvPr id="10" name="Group 9">
            <a:extLst>
              <a:ext uri="{FF2B5EF4-FFF2-40B4-BE49-F238E27FC236}">
                <a16:creationId xmlns:a16="http://schemas.microsoft.com/office/drawing/2014/main" id="{6045E59F-896F-4564-A175-6B7353F0C4F2}"/>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11" name="Rectangle: Rounded Corners 10">
              <a:extLst>
                <a:ext uri="{FF2B5EF4-FFF2-40B4-BE49-F238E27FC236}">
                  <a16:creationId xmlns:a16="http://schemas.microsoft.com/office/drawing/2014/main" id="{2EC84491-D452-4F64-9BA7-D2DD0E8CF36F}"/>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1A5D9882-32E6-4FCD-AAB0-0BFA25C08AF9}"/>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47DCDDF2-9F94-427A-B0B8-8825785083C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8D1ED676-74DA-4962-B214-FEE7475F0F8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951134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88F3-1CDB-432E-ACB4-6ABF432BB161}"/>
              </a:ext>
            </a:extLst>
          </p:cNvPr>
          <p:cNvSpPr>
            <a:spLocks noGrp="1"/>
          </p:cNvSpPr>
          <p:nvPr>
            <p:ph type="title"/>
          </p:nvPr>
        </p:nvSpPr>
        <p:spPr>
          <a:xfrm>
            <a:off x="698647" y="-873939"/>
            <a:ext cx="7886700" cy="830343"/>
          </a:xfrm>
        </p:spPr>
        <p:txBody>
          <a:bodyPr>
            <a:noAutofit/>
          </a:bodyPr>
          <a:lstStyle/>
          <a:p>
            <a:pPr algn="ctr"/>
            <a:r>
              <a:rPr lang="en-GB" sz="3500" b="1" dirty="0"/>
              <a:t>What are Harmful Microbes? (1/3)</a:t>
            </a:r>
          </a:p>
        </p:txBody>
      </p:sp>
      <p:sp>
        <p:nvSpPr>
          <p:cNvPr id="9" name="Title 1">
            <a:extLst>
              <a:ext uri="{FF2B5EF4-FFF2-40B4-BE49-F238E27FC236}">
                <a16:creationId xmlns:a16="http://schemas.microsoft.com/office/drawing/2014/main" id="{0BBF2FE3-42B8-4976-9433-DA9FA09616DF}"/>
              </a:ext>
            </a:extLst>
          </p:cNvPr>
          <p:cNvSpPr txBox="1">
            <a:spLocks/>
          </p:cNvSpPr>
          <p:nvPr/>
        </p:nvSpPr>
        <p:spPr>
          <a:xfrm>
            <a:off x="698647" y="252332"/>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What are Harmful Microbes?</a:t>
            </a:r>
            <a:endParaRPr lang="en-GB" sz="3500" b="1" dirty="0"/>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558651" y="1286357"/>
            <a:ext cx="8026695" cy="919162"/>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300" dirty="0">
                <a:latin typeface="Arial" panose="020B0604020202020204" pitchFamily="34" charset="0"/>
                <a:cs typeface="Arial" panose="020B0604020202020204" pitchFamily="34" charset="0"/>
              </a:rPr>
              <a:t>Sometimes microbes can be harmful to humans and cause disease. These are known as pathogenic microbes. </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558650" y="2409201"/>
            <a:ext cx="8026696" cy="2187913"/>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sz="2300">
                <a:latin typeface="Arial" panose="020B0604020202020204" pitchFamily="34" charset="0"/>
                <a:cs typeface="Arial" panose="020B0604020202020204" pitchFamily="34" charset="0"/>
              </a:rPr>
              <a:t>Once bacteria and viruses enter your body, they can reproduce rapidly. Bacteria can also divide by binary fission and produce toxins when they reproduce which are harmful to the body. Viruses act like parasites multiplying inside our cells and destroying them. Some fungi like to grow on our skin making it itchy and sore. </a:t>
            </a:r>
            <a:endParaRPr lang="en-GB" sz="2300" dirty="0">
              <a:latin typeface="Arial" panose="020B0604020202020204" pitchFamily="34" charset="0"/>
              <a:cs typeface="Arial" panose="020B0604020202020204" pitchFamily="34" charset="0"/>
            </a:endParaRPr>
          </a:p>
        </p:txBody>
      </p:sp>
      <p:sp>
        <p:nvSpPr>
          <p:cNvPr id="8" name="Rectangle: Rounded Corners 7">
            <a:extLst>
              <a:ext uri="{FF2B5EF4-FFF2-40B4-BE49-F238E27FC236}">
                <a16:creationId xmlns:a16="http://schemas.microsoft.com/office/drawing/2014/main" id="{C20B41E8-AE01-4A1A-8F27-E9A52AD2192D}"/>
              </a:ext>
            </a:extLst>
          </p:cNvPr>
          <p:cNvSpPr/>
          <p:nvPr/>
        </p:nvSpPr>
        <p:spPr>
          <a:xfrm>
            <a:off x="558650" y="4800796"/>
            <a:ext cx="8026696" cy="103822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sz="2300" dirty="0">
                <a:latin typeface="Arial" panose="020B0604020202020204" pitchFamily="34" charset="0"/>
                <a:cs typeface="Arial" panose="020B0604020202020204" pitchFamily="34" charset="0"/>
              </a:rPr>
              <a:t>In the early 1900s the disease of greatest threat was measles; many children who caught measles died. </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B5FE4BB-8F94-49A1-8EE4-43548D6F950E}"/>
              </a:ext>
            </a:extLst>
          </p:cNvPr>
          <p:cNvSpPr>
            <a:spLocks noGrp="1"/>
          </p:cNvSpPr>
          <p:nvPr>
            <p:ph type="title"/>
          </p:nvPr>
        </p:nvSpPr>
        <p:spPr>
          <a:xfrm>
            <a:off x="628650" y="-997760"/>
            <a:ext cx="7886700" cy="873124"/>
          </a:xfrm>
        </p:spPr>
        <p:txBody>
          <a:bodyPr>
            <a:normAutofit/>
          </a:bodyPr>
          <a:lstStyle/>
          <a:p>
            <a:pPr algn="ctr"/>
            <a:r>
              <a:rPr lang="en-GB" sz="3000" b="1" dirty="0"/>
              <a:t>Harmful Microbes Fill in the Blanks 6</a:t>
            </a:r>
          </a:p>
        </p:txBody>
      </p:sp>
      <p:sp>
        <p:nvSpPr>
          <p:cNvPr id="9" name="Title 1">
            <a:extLst>
              <a:ext uri="{FF2B5EF4-FFF2-40B4-BE49-F238E27FC236}">
                <a16:creationId xmlns:a16="http://schemas.microsoft.com/office/drawing/2014/main" id="{83D38744-C9CE-4D82-97FA-F344879BEE37}"/>
              </a:ext>
            </a:extLst>
          </p:cNvPr>
          <p:cNvSpPr txBox="1">
            <a:spLocks/>
          </p:cNvSpPr>
          <p:nvPr/>
        </p:nvSpPr>
        <p:spPr>
          <a:xfrm>
            <a:off x="628650" y="108060"/>
            <a:ext cx="7886700" cy="8731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Fill in the Blanks </a:t>
            </a:r>
            <a:endParaRPr lang="en-GB" sz="3000" b="1" dirty="0"/>
          </a:p>
        </p:txBody>
      </p:sp>
      <p:graphicFrame>
        <p:nvGraphicFramePr>
          <p:cNvPr id="14" name="Table 63">
            <a:extLst>
              <a:ext uri="{FF2B5EF4-FFF2-40B4-BE49-F238E27FC236}">
                <a16:creationId xmlns:a16="http://schemas.microsoft.com/office/drawing/2014/main" id="{C9B27CC1-F76D-4EDC-9510-5A651579054E}"/>
              </a:ext>
            </a:extLst>
          </p:cNvPr>
          <p:cNvGraphicFramePr>
            <a:graphicFrameLocks noGrp="1"/>
          </p:cNvGraphicFramePr>
          <p:nvPr>
            <p:extLst>
              <p:ext uri="{D42A27DB-BD31-4B8C-83A1-F6EECF244321}">
                <p14:modId xmlns:p14="http://schemas.microsoft.com/office/powerpoint/2010/main" val="2912249299"/>
              </p:ext>
            </p:extLst>
          </p:nvPr>
        </p:nvGraphicFramePr>
        <p:xfrm>
          <a:off x="628650" y="1282698"/>
          <a:ext cx="7810500" cy="4794252"/>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411249">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r>
                        <a:rPr lang="en-GB" sz="2000" b="1" dirty="0">
                          <a:solidFill>
                            <a:schemeClr val="bg2">
                              <a:lumMod val="10000"/>
                            </a:schemeClr>
                          </a:solidFill>
                          <a:latin typeface="Arial" panose="020B0604020202020204" pitchFamily="34" charset="0"/>
                          <a:cs typeface="Arial" panose="020B0604020202020204" pitchFamily="34" charset="0"/>
                        </a:rPr>
                        <a:t>COVID-19</a:t>
                      </a:r>
                    </a:p>
                  </a:txBody>
                  <a:tcPr anchor="ctr">
                    <a:solidFill>
                      <a:srgbClr val="EBE8EE"/>
                    </a:solidFill>
                  </a:tcPr>
                </a:tc>
                <a:extLst>
                  <a:ext uri="{0D108BD9-81ED-4DB2-BD59-A6C34878D82A}">
                    <a16:rowId xmlns:a16="http://schemas.microsoft.com/office/drawing/2014/main" val="860237033"/>
                  </a:ext>
                </a:extLst>
              </a:tr>
              <a:tr h="411249">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endParaRPr lang="en-GB" sz="2000" dirty="0"/>
                    </a:p>
                  </a:txBody>
                  <a:tcPr anchor="ctr"/>
                </a:tc>
                <a:extLst>
                  <a:ext uri="{0D108BD9-81ED-4DB2-BD59-A6C34878D82A}">
                    <a16:rowId xmlns:a16="http://schemas.microsoft.com/office/drawing/2014/main" val="1176771399"/>
                  </a:ext>
                </a:extLst>
              </a:tr>
              <a:tr h="729118">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endParaRPr lang="en-GB" sz="2000" dirty="0">
                        <a:solidFill>
                          <a:schemeClr val="bg2">
                            <a:lumMod val="10000"/>
                          </a:schemeClr>
                        </a:solidFill>
                      </a:endParaRPr>
                    </a:p>
                  </a:txBody>
                  <a:tcPr anchor="ctr"/>
                </a:tc>
                <a:extLst>
                  <a:ext uri="{0D108BD9-81ED-4DB2-BD59-A6C34878D82A}">
                    <a16:rowId xmlns:a16="http://schemas.microsoft.com/office/drawing/2014/main" val="733517357"/>
                  </a:ext>
                </a:extLst>
              </a:tr>
              <a:tr h="411249">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2517635367"/>
                  </a:ext>
                </a:extLst>
              </a:tr>
              <a:tr h="1021125">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r>
                        <a:rPr lang="en-GB" sz="2000" dirty="0">
                          <a:solidFill>
                            <a:schemeClr val="bg2">
                              <a:lumMod val="10000"/>
                            </a:schemeClr>
                          </a:solidFill>
                        </a:rPr>
                        <a:t>Wearing a face cover; Practicing social distancing; COVID-19 vaccine.</a:t>
                      </a:r>
                    </a:p>
                    <a:p>
                      <a:endParaRPr lang="en-GB" sz="2000" dirty="0">
                        <a:solidFill>
                          <a:schemeClr val="bg2">
                            <a:lumMod val="10000"/>
                          </a:schemeClr>
                        </a:solidFill>
                      </a:endParaRPr>
                    </a:p>
                  </a:txBody>
                  <a:tcPr anchor="ctr"/>
                </a:tc>
                <a:extLst>
                  <a:ext uri="{0D108BD9-81ED-4DB2-BD59-A6C34878D82A}">
                    <a16:rowId xmlns:a16="http://schemas.microsoft.com/office/drawing/2014/main" val="1083927464"/>
                  </a:ext>
                </a:extLst>
              </a:tr>
              <a:tr h="789137">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1327839639"/>
                  </a:ext>
                </a:extLst>
              </a:tr>
              <a:tr h="1021125">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r>
                        <a:rPr lang="en-GB" sz="2000" dirty="0">
                          <a:solidFill>
                            <a:schemeClr val="bg2">
                              <a:lumMod val="10000"/>
                            </a:schemeClr>
                          </a:solidFill>
                        </a:rPr>
                        <a:t>Long term effects of disease unknown – ongoing research in this area.</a:t>
                      </a:r>
                    </a:p>
                    <a:p>
                      <a:endParaRPr lang="en-GB" sz="2000" dirty="0">
                        <a:solidFill>
                          <a:schemeClr val="bg2">
                            <a:lumMod val="10000"/>
                          </a:schemeClr>
                        </a:solidFill>
                      </a:endParaRPr>
                    </a:p>
                  </a:txBody>
                  <a:tcPr anchor="ctr"/>
                </a:tc>
                <a:extLst>
                  <a:ext uri="{0D108BD9-81ED-4DB2-BD59-A6C34878D82A}">
                    <a16:rowId xmlns:a16="http://schemas.microsoft.com/office/drawing/2014/main" val="3402268565"/>
                  </a:ext>
                </a:extLst>
              </a:tr>
            </a:tbl>
          </a:graphicData>
        </a:graphic>
      </p:graphicFrame>
      <p:grpSp>
        <p:nvGrpSpPr>
          <p:cNvPr id="10" name="Group 9">
            <a:extLst>
              <a:ext uri="{FF2B5EF4-FFF2-40B4-BE49-F238E27FC236}">
                <a16:creationId xmlns:a16="http://schemas.microsoft.com/office/drawing/2014/main" id="{7035CC1D-A8AF-410B-932D-C75B8429E43C}"/>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11" name="Rectangle: Rounded Corners 10">
              <a:extLst>
                <a:ext uri="{FF2B5EF4-FFF2-40B4-BE49-F238E27FC236}">
                  <a16:creationId xmlns:a16="http://schemas.microsoft.com/office/drawing/2014/main" id="{2F001051-0384-4AF3-AD35-F49C1491DC68}"/>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3D5BCE5A-8857-424C-AF61-F5ADEDE34A1A}"/>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AF03EA41-6777-4FDB-9420-25A2C155517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8ACCDD63-A970-4CE9-BA83-33E65439541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9722502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6203363-0CA1-4A80-ADF3-BE33404A158F}"/>
              </a:ext>
            </a:extLst>
          </p:cNvPr>
          <p:cNvSpPr>
            <a:spLocks noGrp="1"/>
          </p:cNvSpPr>
          <p:nvPr>
            <p:ph type="title"/>
          </p:nvPr>
        </p:nvSpPr>
        <p:spPr>
          <a:xfrm>
            <a:off x="628649" y="-980334"/>
            <a:ext cx="8099441" cy="873124"/>
          </a:xfrm>
        </p:spPr>
        <p:txBody>
          <a:bodyPr>
            <a:normAutofit/>
          </a:bodyPr>
          <a:lstStyle/>
          <a:p>
            <a:pPr algn="ctr"/>
            <a:r>
              <a:rPr lang="en-GB" sz="3000" b="1" dirty="0"/>
              <a:t>Fill in the Blanks - Answers 1</a:t>
            </a:r>
          </a:p>
        </p:txBody>
      </p:sp>
      <p:sp>
        <p:nvSpPr>
          <p:cNvPr id="14" name="Title 1">
            <a:extLst>
              <a:ext uri="{FF2B5EF4-FFF2-40B4-BE49-F238E27FC236}">
                <a16:creationId xmlns:a16="http://schemas.microsoft.com/office/drawing/2014/main" id="{C564D199-396D-41CB-918D-D493D0A37923}"/>
              </a:ext>
            </a:extLst>
          </p:cNvPr>
          <p:cNvSpPr txBox="1">
            <a:spLocks/>
          </p:cNvSpPr>
          <p:nvPr/>
        </p:nvSpPr>
        <p:spPr>
          <a:xfrm>
            <a:off x="628650" y="179390"/>
            <a:ext cx="7886700" cy="873124"/>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800" b="1" dirty="0"/>
              <a:t>Harmful Microbes Fill in the Blanks - Answers </a:t>
            </a:r>
          </a:p>
        </p:txBody>
      </p:sp>
      <p:graphicFrame>
        <p:nvGraphicFramePr>
          <p:cNvPr id="5" name="Table 63">
            <a:extLst>
              <a:ext uri="{FF2B5EF4-FFF2-40B4-BE49-F238E27FC236}">
                <a16:creationId xmlns:a16="http://schemas.microsoft.com/office/drawing/2014/main" id="{CA8F5ADF-2C62-4FDE-A1B3-B3EC33948507}"/>
              </a:ext>
            </a:extLst>
          </p:cNvPr>
          <p:cNvGraphicFramePr>
            <a:graphicFrameLocks noGrp="1"/>
          </p:cNvGraphicFramePr>
          <p:nvPr>
            <p:extLst>
              <p:ext uri="{D42A27DB-BD31-4B8C-83A1-F6EECF244321}">
                <p14:modId xmlns:p14="http://schemas.microsoft.com/office/powerpoint/2010/main" val="2643378510"/>
              </p:ext>
            </p:extLst>
          </p:nvPr>
        </p:nvGraphicFramePr>
        <p:xfrm>
          <a:off x="628650" y="1244601"/>
          <a:ext cx="7810500" cy="4861935"/>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570051">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r>
                        <a:rPr lang="en-GB" sz="2000" b="1" dirty="0">
                          <a:solidFill>
                            <a:schemeClr val="bg2">
                              <a:lumMod val="10000"/>
                            </a:schemeClr>
                          </a:solidFill>
                          <a:latin typeface="Arial" panose="020B0604020202020204" pitchFamily="34" charset="0"/>
                          <a:cs typeface="Arial" panose="020B0604020202020204" pitchFamily="34" charset="0"/>
                        </a:rPr>
                        <a:t>HIV/AIDS</a:t>
                      </a:r>
                    </a:p>
                  </a:txBody>
                  <a:tcPr anchor="ctr">
                    <a:solidFill>
                      <a:srgbClr val="EBE8EE"/>
                    </a:solidFill>
                  </a:tcPr>
                </a:tc>
                <a:extLst>
                  <a:ext uri="{0D108BD9-81ED-4DB2-BD59-A6C34878D82A}">
                    <a16:rowId xmlns:a16="http://schemas.microsoft.com/office/drawing/2014/main" val="860237033"/>
                  </a:ext>
                </a:extLst>
              </a:tr>
              <a:tr h="570051">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endParaRPr lang="en-GB" sz="2000" b="1" dirty="0">
                        <a:solidFill>
                          <a:schemeClr val="accent6">
                            <a:lumMod val="75000"/>
                          </a:schemeClr>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176771399"/>
                  </a:ext>
                </a:extLst>
              </a:tr>
              <a:tr h="664176">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r>
                        <a:rPr lang="en-GB" sz="2000" dirty="0">
                          <a:solidFill>
                            <a:schemeClr val="bg2">
                              <a:lumMod val="10000"/>
                            </a:schemeClr>
                          </a:solidFill>
                        </a:rPr>
                        <a:t>Exchange of bodily fluids (e.g. sharing needles) and breast milk from infected mother.</a:t>
                      </a:r>
                    </a:p>
                  </a:txBody>
                  <a:tcPr anchor="ctr"/>
                </a:tc>
                <a:extLst>
                  <a:ext uri="{0D108BD9-81ED-4DB2-BD59-A6C34878D82A}">
                    <a16:rowId xmlns:a16="http://schemas.microsoft.com/office/drawing/2014/main" val="733517357"/>
                  </a:ext>
                </a:extLst>
              </a:tr>
              <a:tr h="570051">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2517635367"/>
                  </a:ext>
                </a:extLst>
              </a:tr>
              <a:tr h="570051">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1083927464"/>
                  </a:ext>
                </a:extLst>
              </a:tr>
              <a:tr h="1241720">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pPr algn="just"/>
                      <a:r>
                        <a:rPr lang="en-GB" sz="2000" dirty="0">
                          <a:solidFill>
                            <a:schemeClr val="bg2">
                              <a:lumMod val="10000"/>
                            </a:schemeClr>
                          </a:solidFill>
                        </a:rPr>
                        <a:t>Anti-retroviral drugs allow sufferers to live very long life. Stem cell Transplants (novel treatment in early stages of research and development).</a:t>
                      </a:r>
                    </a:p>
                    <a:p>
                      <a:endParaRPr lang="en-GB" sz="2000" dirty="0">
                        <a:solidFill>
                          <a:schemeClr val="bg2">
                            <a:lumMod val="10000"/>
                          </a:schemeClr>
                        </a:solidFill>
                      </a:endParaRPr>
                    </a:p>
                  </a:txBody>
                  <a:tcPr anchor="ctr"/>
                </a:tc>
                <a:extLst>
                  <a:ext uri="{0D108BD9-81ED-4DB2-BD59-A6C34878D82A}">
                    <a16:rowId xmlns:a16="http://schemas.microsoft.com/office/drawing/2014/main" val="1327839639"/>
                  </a:ext>
                </a:extLst>
              </a:tr>
              <a:tr h="570051">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endParaRPr lang="en-GB" sz="2000" dirty="0"/>
                    </a:p>
                  </a:txBody>
                  <a:tcPr/>
                </a:tc>
                <a:extLst>
                  <a:ext uri="{0D108BD9-81ED-4DB2-BD59-A6C34878D82A}">
                    <a16:rowId xmlns:a16="http://schemas.microsoft.com/office/drawing/2014/main" val="3402268565"/>
                  </a:ext>
                </a:extLst>
              </a:tr>
            </a:tbl>
          </a:graphicData>
        </a:graphic>
      </p:graphicFrame>
      <p:sp>
        <p:nvSpPr>
          <p:cNvPr id="10" name="TextBox 9">
            <a:extLst>
              <a:ext uri="{FF2B5EF4-FFF2-40B4-BE49-F238E27FC236}">
                <a16:creationId xmlns:a16="http://schemas.microsoft.com/office/drawing/2014/main" id="{7909DA9F-7163-4302-992B-8743D5CE08B4}"/>
              </a:ext>
            </a:extLst>
          </p:cNvPr>
          <p:cNvSpPr txBox="1"/>
          <p:nvPr/>
        </p:nvSpPr>
        <p:spPr>
          <a:xfrm>
            <a:off x="3248025" y="1866900"/>
            <a:ext cx="4848225" cy="400110"/>
          </a:xfrm>
          <a:prstGeom prst="rect">
            <a:avLst/>
          </a:prstGeom>
          <a:noFill/>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Virus</a:t>
            </a:r>
          </a:p>
        </p:txBody>
      </p:sp>
      <p:sp>
        <p:nvSpPr>
          <p:cNvPr id="11" name="TextBox 10">
            <a:extLst>
              <a:ext uri="{FF2B5EF4-FFF2-40B4-BE49-F238E27FC236}">
                <a16:creationId xmlns:a16="http://schemas.microsoft.com/office/drawing/2014/main" id="{6453C7B1-0289-48E8-A184-35E1CCE81C4B}"/>
              </a:ext>
            </a:extLst>
          </p:cNvPr>
          <p:cNvSpPr txBox="1"/>
          <p:nvPr/>
        </p:nvSpPr>
        <p:spPr>
          <a:xfrm>
            <a:off x="3114675" y="3019696"/>
            <a:ext cx="5324475" cy="646331"/>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Early - flu like symptoms. Later - immune system so damaged that get infections.</a:t>
            </a:r>
          </a:p>
        </p:txBody>
      </p:sp>
      <p:sp>
        <p:nvSpPr>
          <p:cNvPr id="12" name="TextBox 11">
            <a:extLst>
              <a:ext uri="{FF2B5EF4-FFF2-40B4-BE49-F238E27FC236}">
                <a16:creationId xmlns:a16="http://schemas.microsoft.com/office/drawing/2014/main" id="{B68D5E0F-6F1A-4FE8-B8B8-D58EC9660606}"/>
              </a:ext>
            </a:extLst>
          </p:cNvPr>
          <p:cNvSpPr txBox="1"/>
          <p:nvPr/>
        </p:nvSpPr>
        <p:spPr>
          <a:xfrm>
            <a:off x="3111451" y="3633278"/>
            <a:ext cx="5346749" cy="584775"/>
          </a:xfrm>
          <a:prstGeom prst="rect">
            <a:avLst/>
          </a:prstGeom>
          <a:noFill/>
        </p:spPr>
        <p:txBody>
          <a:bodyPr wrap="square" rtlCol="0">
            <a:spAutoFit/>
          </a:bodyPr>
          <a:lstStyle/>
          <a:p>
            <a:pPr algn="just"/>
            <a:r>
              <a:rPr lang="en-GB" sz="1600" b="1" dirty="0">
                <a:solidFill>
                  <a:schemeClr val="accent6">
                    <a:lumMod val="75000"/>
                  </a:schemeClr>
                </a:solidFill>
                <a:latin typeface="Arial" panose="020B0604020202020204" pitchFamily="34" charset="0"/>
                <a:cs typeface="Arial" panose="020B0604020202020204" pitchFamily="34" charset="0"/>
              </a:rPr>
              <a:t>Barrier during intercourse, screening of blood, not sharing needles and bottle feeding. No vaccine.</a:t>
            </a:r>
          </a:p>
        </p:txBody>
      </p:sp>
      <p:sp>
        <p:nvSpPr>
          <p:cNvPr id="13" name="TextBox 12">
            <a:extLst>
              <a:ext uri="{FF2B5EF4-FFF2-40B4-BE49-F238E27FC236}">
                <a16:creationId xmlns:a16="http://schemas.microsoft.com/office/drawing/2014/main" id="{B3FE4280-C2BB-468A-BE3D-719E42AA28FB}"/>
              </a:ext>
            </a:extLst>
          </p:cNvPr>
          <p:cNvSpPr txBox="1"/>
          <p:nvPr/>
        </p:nvSpPr>
        <p:spPr>
          <a:xfrm>
            <a:off x="3166755" y="5466259"/>
            <a:ext cx="5236140" cy="738664"/>
          </a:xfrm>
          <a:prstGeom prst="rect">
            <a:avLst/>
          </a:prstGeom>
          <a:noFill/>
        </p:spPr>
        <p:txBody>
          <a:bodyPr wrap="square" rtlCol="0">
            <a:spAutoFit/>
          </a:bodyPr>
          <a:lstStyle/>
          <a:p>
            <a:pPr algn="just"/>
            <a:r>
              <a:rPr lang="en-GB" sz="1400" b="1" dirty="0">
                <a:solidFill>
                  <a:schemeClr val="accent6">
                    <a:lumMod val="75000"/>
                  </a:schemeClr>
                </a:solidFill>
                <a:latin typeface="Arial" panose="020B0604020202020204" pitchFamily="34" charset="0"/>
                <a:cs typeface="Arial" panose="020B0604020202020204" pitchFamily="34" charset="0"/>
              </a:rPr>
              <a:t>Fatal if not treated. In some people, the virus has become resistant to the antiretroviral medication leading to concerns for the future of HIV treatment.</a:t>
            </a:r>
          </a:p>
        </p:txBody>
      </p:sp>
      <p:grpSp>
        <p:nvGrpSpPr>
          <p:cNvPr id="6" name="Group 5">
            <a:extLst>
              <a:ext uri="{FF2B5EF4-FFF2-40B4-BE49-F238E27FC236}">
                <a16:creationId xmlns:a16="http://schemas.microsoft.com/office/drawing/2014/main" id="{6F6BF156-AF3C-4EC5-9DF9-5278339126D5}"/>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5C980D4A-534D-45C9-964C-1592F204E098}"/>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6A4C0BD5-0B02-49A6-B892-5CCF9D9A9846}"/>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77D1A152-FC9B-46F3-B52C-9387E8E9A23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DED8C055-1EF6-4E26-B8B4-D5E8565ADD9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667899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857DD62-8789-4252-B307-3480CA42028C}"/>
              </a:ext>
            </a:extLst>
          </p:cNvPr>
          <p:cNvSpPr>
            <a:spLocks noGrp="1"/>
          </p:cNvSpPr>
          <p:nvPr>
            <p:ph type="title"/>
          </p:nvPr>
        </p:nvSpPr>
        <p:spPr>
          <a:xfrm>
            <a:off x="628650" y="-1227290"/>
            <a:ext cx="7886700" cy="873124"/>
          </a:xfrm>
        </p:spPr>
        <p:txBody>
          <a:bodyPr>
            <a:normAutofit/>
          </a:bodyPr>
          <a:lstStyle/>
          <a:p>
            <a:pPr algn="ctr"/>
            <a:r>
              <a:rPr lang="en-GB" sz="3000" b="1" dirty="0"/>
              <a:t>Fill in the Blanks – Answers 2 </a:t>
            </a:r>
          </a:p>
        </p:txBody>
      </p:sp>
      <p:sp>
        <p:nvSpPr>
          <p:cNvPr id="14" name="Title 1">
            <a:extLst>
              <a:ext uri="{FF2B5EF4-FFF2-40B4-BE49-F238E27FC236}">
                <a16:creationId xmlns:a16="http://schemas.microsoft.com/office/drawing/2014/main" id="{3C58D9B4-4591-42E8-BF83-3CDB6B3A6586}"/>
              </a:ext>
            </a:extLst>
          </p:cNvPr>
          <p:cNvSpPr txBox="1">
            <a:spLocks/>
          </p:cNvSpPr>
          <p:nvPr/>
        </p:nvSpPr>
        <p:spPr>
          <a:xfrm>
            <a:off x="628650" y="179390"/>
            <a:ext cx="7886700" cy="873124"/>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800" b="1" dirty="0"/>
              <a:t>Harmful Microbes Fill in the Blanks - Answers </a:t>
            </a:r>
          </a:p>
        </p:txBody>
      </p:sp>
      <p:graphicFrame>
        <p:nvGraphicFramePr>
          <p:cNvPr id="5" name="Table 63">
            <a:extLst>
              <a:ext uri="{FF2B5EF4-FFF2-40B4-BE49-F238E27FC236}">
                <a16:creationId xmlns:a16="http://schemas.microsoft.com/office/drawing/2014/main" id="{677757EE-8BA0-4B41-9E30-C2EBA1BBB22B}"/>
              </a:ext>
            </a:extLst>
          </p:cNvPr>
          <p:cNvGraphicFramePr>
            <a:graphicFrameLocks noGrp="1"/>
          </p:cNvGraphicFramePr>
          <p:nvPr>
            <p:extLst>
              <p:ext uri="{D42A27DB-BD31-4B8C-83A1-F6EECF244321}">
                <p14:modId xmlns:p14="http://schemas.microsoft.com/office/powerpoint/2010/main" val="3606957209"/>
              </p:ext>
            </p:extLst>
          </p:nvPr>
        </p:nvGraphicFramePr>
        <p:xfrm>
          <a:off x="628650" y="1244600"/>
          <a:ext cx="7810500" cy="4784724"/>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601691">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r>
                        <a:rPr lang="en-GB" sz="2000" b="1" dirty="0">
                          <a:solidFill>
                            <a:schemeClr val="bg2">
                              <a:lumMod val="10000"/>
                            </a:schemeClr>
                          </a:solidFill>
                          <a:latin typeface="Arial" panose="020B0604020202020204" pitchFamily="34" charset="0"/>
                          <a:cs typeface="Arial" panose="020B0604020202020204" pitchFamily="34" charset="0"/>
                        </a:rPr>
                        <a:t>Measles</a:t>
                      </a:r>
                    </a:p>
                  </a:txBody>
                  <a:tcPr anchor="ctr">
                    <a:solidFill>
                      <a:srgbClr val="EBE8EE"/>
                    </a:solidFill>
                  </a:tcPr>
                </a:tc>
                <a:extLst>
                  <a:ext uri="{0D108BD9-81ED-4DB2-BD59-A6C34878D82A}">
                    <a16:rowId xmlns:a16="http://schemas.microsoft.com/office/drawing/2014/main" val="860237033"/>
                  </a:ext>
                </a:extLst>
              </a:tr>
              <a:tr h="601691">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endParaRPr lang="en-GB" sz="2000" dirty="0"/>
                    </a:p>
                  </a:txBody>
                  <a:tcPr/>
                </a:tc>
                <a:extLst>
                  <a:ext uri="{0D108BD9-81ED-4DB2-BD59-A6C34878D82A}">
                    <a16:rowId xmlns:a16="http://schemas.microsoft.com/office/drawing/2014/main" val="1176771399"/>
                  </a:ext>
                </a:extLst>
              </a:tr>
              <a:tr h="621694">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endParaRPr lang="en-GB" sz="2000" dirty="0">
                        <a:solidFill>
                          <a:schemeClr val="bg2">
                            <a:lumMod val="10000"/>
                          </a:schemeClr>
                        </a:solidFill>
                      </a:endParaRPr>
                    </a:p>
                  </a:txBody>
                  <a:tcPr anchor="ctr"/>
                </a:tc>
                <a:extLst>
                  <a:ext uri="{0D108BD9-81ED-4DB2-BD59-A6C34878D82A}">
                    <a16:rowId xmlns:a16="http://schemas.microsoft.com/office/drawing/2014/main" val="733517357"/>
                  </a:ext>
                </a:extLst>
              </a:tr>
              <a:tr h="601691">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2517635367"/>
                  </a:ext>
                </a:extLst>
              </a:tr>
              <a:tr h="601691">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1083927464"/>
                  </a:ext>
                </a:extLst>
              </a:tr>
              <a:tr h="1154575">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r>
                        <a:rPr lang="en-GB" sz="2000" dirty="0">
                          <a:solidFill>
                            <a:schemeClr val="bg2">
                              <a:lumMod val="10000"/>
                            </a:schemeClr>
                          </a:solidFill>
                        </a:rPr>
                        <a:t>No treatment.</a:t>
                      </a:r>
                    </a:p>
                  </a:txBody>
                  <a:tcPr anchor="ctr"/>
                </a:tc>
                <a:extLst>
                  <a:ext uri="{0D108BD9-81ED-4DB2-BD59-A6C34878D82A}">
                    <a16:rowId xmlns:a16="http://schemas.microsoft.com/office/drawing/2014/main" val="1327839639"/>
                  </a:ext>
                </a:extLst>
              </a:tr>
              <a:tr h="601691">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r>
                        <a:rPr lang="en-GB" sz="2000" dirty="0">
                          <a:solidFill>
                            <a:schemeClr val="bg2">
                              <a:lumMod val="10000"/>
                            </a:schemeClr>
                          </a:solidFill>
                        </a:rPr>
                        <a:t>Can be fatal if there are complications.</a:t>
                      </a:r>
                    </a:p>
                  </a:txBody>
                  <a:tcPr anchor="ctr"/>
                </a:tc>
                <a:extLst>
                  <a:ext uri="{0D108BD9-81ED-4DB2-BD59-A6C34878D82A}">
                    <a16:rowId xmlns:a16="http://schemas.microsoft.com/office/drawing/2014/main" val="3402268565"/>
                  </a:ext>
                </a:extLst>
              </a:tr>
            </a:tbl>
          </a:graphicData>
        </a:graphic>
      </p:graphicFrame>
      <p:sp>
        <p:nvSpPr>
          <p:cNvPr id="10" name="TextBox 9">
            <a:extLst>
              <a:ext uri="{FF2B5EF4-FFF2-40B4-BE49-F238E27FC236}">
                <a16:creationId xmlns:a16="http://schemas.microsoft.com/office/drawing/2014/main" id="{33DC3BC9-695C-449B-B4D4-0C0DFB099FCB}"/>
              </a:ext>
            </a:extLst>
          </p:cNvPr>
          <p:cNvSpPr txBox="1"/>
          <p:nvPr/>
        </p:nvSpPr>
        <p:spPr>
          <a:xfrm>
            <a:off x="3248025" y="1866900"/>
            <a:ext cx="4848225" cy="400110"/>
          </a:xfrm>
          <a:prstGeom prst="rect">
            <a:avLst/>
          </a:prstGeom>
          <a:noFill/>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Virus</a:t>
            </a:r>
          </a:p>
        </p:txBody>
      </p:sp>
      <p:sp>
        <p:nvSpPr>
          <p:cNvPr id="11" name="TextBox 10">
            <a:extLst>
              <a:ext uri="{FF2B5EF4-FFF2-40B4-BE49-F238E27FC236}">
                <a16:creationId xmlns:a16="http://schemas.microsoft.com/office/drawing/2014/main" id="{97E58278-6EBE-4B76-AE77-22F0E8BB4B0D}"/>
              </a:ext>
            </a:extLst>
          </p:cNvPr>
          <p:cNvSpPr txBox="1"/>
          <p:nvPr/>
        </p:nvSpPr>
        <p:spPr>
          <a:xfrm>
            <a:off x="3233810" y="2403614"/>
            <a:ext cx="5267326" cy="707886"/>
          </a:xfrm>
          <a:prstGeom prst="rect">
            <a:avLst/>
          </a:prstGeom>
          <a:noFill/>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Inhalation of droplets from sneezes and coughs.</a:t>
            </a:r>
          </a:p>
        </p:txBody>
      </p:sp>
      <p:sp>
        <p:nvSpPr>
          <p:cNvPr id="12" name="TextBox 11">
            <a:extLst>
              <a:ext uri="{FF2B5EF4-FFF2-40B4-BE49-F238E27FC236}">
                <a16:creationId xmlns:a16="http://schemas.microsoft.com/office/drawing/2014/main" id="{04187ED4-7044-45EF-9179-868EBAB2B9D1}"/>
              </a:ext>
            </a:extLst>
          </p:cNvPr>
          <p:cNvSpPr txBox="1"/>
          <p:nvPr/>
        </p:nvSpPr>
        <p:spPr>
          <a:xfrm>
            <a:off x="3248023" y="3111500"/>
            <a:ext cx="4848225" cy="400110"/>
          </a:xfrm>
          <a:prstGeom prst="rect">
            <a:avLst/>
          </a:prstGeom>
          <a:noFill/>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Red rash and fever.</a:t>
            </a:r>
          </a:p>
        </p:txBody>
      </p:sp>
      <p:sp>
        <p:nvSpPr>
          <p:cNvPr id="13" name="TextBox 12">
            <a:extLst>
              <a:ext uri="{FF2B5EF4-FFF2-40B4-BE49-F238E27FC236}">
                <a16:creationId xmlns:a16="http://schemas.microsoft.com/office/drawing/2014/main" id="{EF98CAF0-9EC9-4192-A0A7-97898D565180}"/>
              </a:ext>
            </a:extLst>
          </p:cNvPr>
          <p:cNvSpPr txBox="1"/>
          <p:nvPr/>
        </p:nvSpPr>
        <p:spPr>
          <a:xfrm>
            <a:off x="3233810" y="3746501"/>
            <a:ext cx="4848225" cy="400110"/>
          </a:xfrm>
          <a:prstGeom prst="rect">
            <a:avLst/>
          </a:prstGeom>
          <a:noFill/>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MMR vaccine.</a:t>
            </a:r>
          </a:p>
        </p:txBody>
      </p:sp>
      <p:grpSp>
        <p:nvGrpSpPr>
          <p:cNvPr id="6" name="Group 5">
            <a:extLst>
              <a:ext uri="{FF2B5EF4-FFF2-40B4-BE49-F238E27FC236}">
                <a16:creationId xmlns:a16="http://schemas.microsoft.com/office/drawing/2014/main" id="{D472F899-C733-4DCA-8306-033E8D75A361}"/>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206D3C9A-D01D-49CC-BF74-3A69920E54F5}"/>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2CF3F7B7-2CF0-4EEA-9D36-2EB2FC1E248F}"/>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D5FB5F48-0AA5-486D-8D57-06838693F9A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2CC20F5A-8985-4E67-97BF-6918DC4098B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575344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8825D2A-438B-4DA2-884A-4D36F513E216}"/>
              </a:ext>
            </a:extLst>
          </p:cNvPr>
          <p:cNvSpPr>
            <a:spLocks noGrp="1"/>
          </p:cNvSpPr>
          <p:nvPr>
            <p:ph type="title"/>
          </p:nvPr>
        </p:nvSpPr>
        <p:spPr>
          <a:xfrm>
            <a:off x="628650" y="-988699"/>
            <a:ext cx="7886700" cy="873124"/>
          </a:xfrm>
        </p:spPr>
        <p:txBody>
          <a:bodyPr>
            <a:normAutofit/>
          </a:bodyPr>
          <a:lstStyle/>
          <a:p>
            <a:pPr algn="ctr"/>
            <a:r>
              <a:rPr lang="en-GB" sz="3000" b="1" dirty="0"/>
              <a:t>Fill in the Blanks – Answers 3 </a:t>
            </a:r>
          </a:p>
        </p:txBody>
      </p:sp>
      <p:sp>
        <p:nvSpPr>
          <p:cNvPr id="14" name="Title 1">
            <a:extLst>
              <a:ext uri="{FF2B5EF4-FFF2-40B4-BE49-F238E27FC236}">
                <a16:creationId xmlns:a16="http://schemas.microsoft.com/office/drawing/2014/main" id="{529C9E9E-E834-43A6-A7C9-FDEB970728A0}"/>
              </a:ext>
            </a:extLst>
          </p:cNvPr>
          <p:cNvSpPr txBox="1">
            <a:spLocks/>
          </p:cNvSpPr>
          <p:nvPr/>
        </p:nvSpPr>
        <p:spPr>
          <a:xfrm>
            <a:off x="628650" y="179390"/>
            <a:ext cx="7886700" cy="873124"/>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800" b="1"/>
              <a:t>Harmful Microbes Fill in the Blanks - Answers </a:t>
            </a:r>
            <a:endParaRPr lang="en-GB" sz="2800" b="1" dirty="0"/>
          </a:p>
        </p:txBody>
      </p:sp>
      <p:graphicFrame>
        <p:nvGraphicFramePr>
          <p:cNvPr id="5" name="Table 63">
            <a:extLst>
              <a:ext uri="{FF2B5EF4-FFF2-40B4-BE49-F238E27FC236}">
                <a16:creationId xmlns:a16="http://schemas.microsoft.com/office/drawing/2014/main" id="{2C8A38B1-2C84-4E02-9795-D0B676A39475}"/>
              </a:ext>
            </a:extLst>
          </p:cNvPr>
          <p:cNvGraphicFramePr>
            <a:graphicFrameLocks noGrp="1"/>
          </p:cNvGraphicFramePr>
          <p:nvPr>
            <p:extLst>
              <p:ext uri="{D42A27DB-BD31-4B8C-83A1-F6EECF244321}">
                <p14:modId xmlns:p14="http://schemas.microsoft.com/office/powerpoint/2010/main" val="2496815517"/>
              </p:ext>
            </p:extLst>
          </p:nvPr>
        </p:nvGraphicFramePr>
        <p:xfrm>
          <a:off x="628650" y="1282699"/>
          <a:ext cx="7810500" cy="4716816"/>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536355">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r>
                        <a:rPr lang="en-GB" sz="2000" b="1" dirty="0">
                          <a:solidFill>
                            <a:schemeClr val="bg2">
                              <a:lumMod val="10000"/>
                            </a:schemeClr>
                          </a:solidFill>
                          <a:latin typeface="Arial" panose="020B0604020202020204" pitchFamily="34" charset="0"/>
                          <a:cs typeface="Arial" panose="020B0604020202020204" pitchFamily="34" charset="0"/>
                        </a:rPr>
                        <a:t>Salmonella</a:t>
                      </a:r>
                    </a:p>
                  </a:txBody>
                  <a:tcPr anchor="ctr">
                    <a:solidFill>
                      <a:srgbClr val="EBE8EE"/>
                    </a:solidFill>
                  </a:tcPr>
                </a:tc>
                <a:extLst>
                  <a:ext uri="{0D108BD9-81ED-4DB2-BD59-A6C34878D82A}">
                    <a16:rowId xmlns:a16="http://schemas.microsoft.com/office/drawing/2014/main" val="860237033"/>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endParaRPr lang="en-GB" sz="2000" dirty="0"/>
                    </a:p>
                  </a:txBody>
                  <a:tcPr/>
                </a:tc>
                <a:extLst>
                  <a:ext uri="{0D108BD9-81ED-4DB2-BD59-A6C34878D82A}">
                    <a16:rowId xmlns:a16="http://schemas.microsoft.com/office/drawing/2014/main" val="1176771399"/>
                  </a:ext>
                </a:extLst>
              </a:tr>
              <a:tr h="950923">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r>
                        <a:rPr lang="en-GB" sz="2000" dirty="0">
                          <a:solidFill>
                            <a:schemeClr val="bg2">
                              <a:lumMod val="10000"/>
                            </a:schemeClr>
                          </a:solidFill>
                        </a:rPr>
                        <a:t>Contaminated food or food prepared in unhygienic conditions.</a:t>
                      </a:r>
                    </a:p>
                    <a:p>
                      <a:pPr algn="just"/>
                      <a:endParaRPr lang="en-GB" sz="2000" dirty="0">
                        <a:solidFill>
                          <a:schemeClr val="bg2">
                            <a:lumMod val="10000"/>
                          </a:schemeClr>
                        </a:solidFill>
                      </a:endParaRPr>
                    </a:p>
                  </a:txBody>
                  <a:tcPr anchor="ctr"/>
                </a:tc>
                <a:extLst>
                  <a:ext uri="{0D108BD9-81ED-4DB2-BD59-A6C34878D82A}">
                    <a16:rowId xmlns:a16="http://schemas.microsoft.com/office/drawing/2014/main" val="733517357"/>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2517635367"/>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1083927464"/>
                  </a:ext>
                </a:extLst>
              </a:tr>
              <a:tr h="1029201">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pPr algn="just"/>
                      <a:r>
                        <a:rPr lang="en-GB" sz="2000" dirty="0">
                          <a:solidFill>
                            <a:schemeClr val="bg2">
                              <a:lumMod val="10000"/>
                            </a:schemeClr>
                          </a:solidFill>
                        </a:rPr>
                        <a:t>Antibiotics given to the young and very old to prevent severe dehydrations.</a:t>
                      </a:r>
                    </a:p>
                    <a:p>
                      <a:endParaRPr lang="en-GB" sz="2000" dirty="0">
                        <a:solidFill>
                          <a:schemeClr val="bg2">
                            <a:lumMod val="10000"/>
                          </a:schemeClr>
                        </a:solidFill>
                      </a:endParaRPr>
                    </a:p>
                  </a:txBody>
                  <a:tcPr anchor="ctr"/>
                </a:tc>
                <a:extLst>
                  <a:ext uri="{0D108BD9-81ED-4DB2-BD59-A6C34878D82A}">
                    <a16:rowId xmlns:a16="http://schemas.microsoft.com/office/drawing/2014/main" val="1327839639"/>
                  </a:ext>
                </a:extLst>
              </a:tr>
              <a:tr h="536355">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3402268565"/>
                  </a:ext>
                </a:extLst>
              </a:tr>
            </a:tbl>
          </a:graphicData>
        </a:graphic>
      </p:graphicFrame>
      <p:sp>
        <p:nvSpPr>
          <p:cNvPr id="10" name="TextBox 9">
            <a:extLst>
              <a:ext uri="{FF2B5EF4-FFF2-40B4-BE49-F238E27FC236}">
                <a16:creationId xmlns:a16="http://schemas.microsoft.com/office/drawing/2014/main" id="{C45BA364-FA9D-4B24-BF32-93BF600624B8}"/>
              </a:ext>
            </a:extLst>
          </p:cNvPr>
          <p:cNvSpPr txBox="1"/>
          <p:nvPr/>
        </p:nvSpPr>
        <p:spPr>
          <a:xfrm>
            <a:off x="3164619" y="1890006"/>
            <a:ext cx="4848225" cy="369332"/>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Bacteria</a:t>
            </a:r>
          </a:p>
        </p:txBody>
      </p:sp>
      <p:sp>
        <p:nvSpPr>
          <p:cNvPr id="11" name="TextBox 10">
            <a:extLst>
              <a:ext uri="{FF2B5EF4-FFF2-40B4-BE49-F238E27FC236}">
                <a16:creationId xmlns:a16="http://schemas.microsoft.com/office/drawing/2014/main" id="{0FAE3825-6C24-4E5F-B1CA-5673F3FCDC8F}"/>
              </a:ext>
            </a:extLst>
          </p:cNvPr>
          <p:cNvSpPr txBox="1"/>
          <p:nvPr/>
        </p:nvSpPr>
        <p:spPr>
          <a:xfrm>
            <a:off x="3164619" y="3287164"/>
            <a:ext cx="5191125" cy="646331"/>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Fever, abdominal cramps, vomiting and diarrhoea.</a:t>
            </a:r>
          </a:p>
        </p:txBody>
      </p:sp>
      <p:sp>
        <p:nvSpPr>
          <p:cNvPr id="12" name="TextBox 11">
            <a:extLst>
              <a:ext uri="{FF2B5EF4-FFF2-40B4-BE49-F238E27FC236}">
                <a16:creationId xmlns:a16="http://schemas.microsoft.com/office/drawing/2014/main" id="{31AF4921-FF43-4D44-8839-5B73E4586A23}"/>
              </a:ext>
            </a:extLst>
          </p:cNvPr>
          <p:cNvSpPr txBox="1"/>
          <p:nvPr/>
        </p:nvSpPr>
        <p:spPr>
          <a:xfrm>
            <a:off x="3164618" y="3984335"/>
            <a:ext cx="4848225" cy="369332"/>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Good food hygiene.</a:t>
            </a:r>
          </a:p>
        </p:txBody>
      </p:sp>
      <p:sp>
        <p:nvSpPr>
          <p:cNvPr id="13" name="TextBox 12">
            <a:extLst>
              <a:ext uri="{FF2B5EF4-FFF2-40B4-BE49-F238E27FC236}">
                <a16:creationId xmlns:a16="http://schemas.microsoft.com/office/drawing/2014/main" id="{AFF15922-C75F-41EC-B2A9-2BE6C075777A}"/>
              </a:ext>
            </a:extLst>
          </p:cNvPr>
          <p:cNvSpPr txBox="1"/>
          <p:nvPr/>
        </p:nvSpPr>
        <p:spPr>
          <a:xfrm>
            <a:off x="3164618" y="5469940"/>
            <a:ext cx="5067300" cy="523220"/>
          </a:xfrm>
          <a:prstGeom prst="rect">
            <a:avLst/>
          </a:prstGeom>
          <a:noFill/>
        </p:spPr>
        <p:txBody>
          <a:bodyPr wrap="square" rtlCol="0">
            <a:spAutoFit/>
          </a:bodyPr>
          <a:lstStyle/>
          <a:p>
            <a:pPr algn="just"/>
            <a:r>
              <a:rPr lang="en-GB" sz="1400" b="1">
                <a:solidFill>
                  <a:schemeClr val="accent6">
                    <a:lumMod val="75000"/>
                  </a:schemeClr>
                </a:solidFill>
                <a:latin typeface="Arial" panose="020B0604020202020204" pitchFamily="34" charset="0"/>
                <a:cs typeface="Arial" panose="020B0604020202020204" pitchFamily="34" charset="0"/>
              </a:rPr>
              <a:t>Can cause long term health problems, though this is rare. The bacteria are becoming resistant to some antibiotics.</a:t>
            </a:r>
            <a:endParaRPr lang="en-GB" sz="1400" b="1" dirty="0">
              <a:solidFill>
                <a:schemeClr val="accent6">
                  <a:lumMod val="75000"/>
                </a:schemeClr>
              </a:solidFill>
              <a:latin typeface="Arial" panose="020B0604020202020204" pitchFamily="34" charset="0"/>
              <a:cs typeface="Arial" panose="020B0604020202020204" pitchFamily="34" charset="0"/>
            </a:endParaRPr>
          </a:p>
        </p:txBody>
      </p:sp>
      <p:grpSp>
        <p:nvGrpSpPr>
          <p:cNvPr id="6" name="Group 5">
            <a:extLst>
              <a:ext uri="{FF2B5EF4-FFF2-40B4-BE49-F238E27FC236}">
                <a16:creationId xmlns:a16="http://schemas.microsoft.com/office/drawing/2014/main" id="{196097F3-A676-4ACA-84D4-D30F165E724F}"/>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F23A6153-4FDD-4008-B6F5-C984292C86FE}"/>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1F49D997-C221-4754-A81A-DBF2B5CACE20}"/>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6CDE2D85-1C6B-4E44-91B7-9A573576BBE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D644A1B5-69CF-4069-ADFA-3177A23F5E0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04782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EC1CBFF-F380-40CA-B580-0C57172B7207}"/>
              </a:ext>
            </a:extLst>
          </p:cNvPr>
          <p:cNvSpPr>
            <a:spLocks noGrp="1"/>
          </p:cNvSpPr>
          <p:nvPr>
            <p:ph type="title"/>
          </p:nvPr>
        </p:nvSpPr>
        <p:spPr>
          <a:xfrm>
            <a:off x="628650" y="-1044455"/>
            <a:ext cx="7886700" cy="873124"/>
          </a:xfrm>
        </p:spPr>
        <p:txBody>
          <a:bodyPr>
            <a:normAutofit/>
          </a:bodyPr>
          <a:lstStyle/>
          <a:p>
            <a:pPr algn="ctr"/>
            <a:r>
              <a:rPr lang="en-GB" sz="3000" b="1" dirty="0"/>
              <a:t>Fill in the Blanks - Answers  4</a:t>
            </a:r>
          </a:p>
        </p:txBody>
      </p:sp>
      <p:sp>
        <p:nvSpPr>
          <p:cNvPr id="11" name="Title 1">
            <a:extLst>
              <a:ext uri="{FF2B5EF4-FFF2-40B4-BE49-F238E27FC236}">
                <a16:creationId xmlns:a16="http://schemas.microsoft.com/office/drawing/2014/main" id="{A325648C-FA4D-4488-A055-1B007F652654}"/>
              </a:ext>
            </a:extLst>
          </p:cNvPr>
          <p:cNvSpPr txBox="1">
            <a:spLocks/>
          </p:cNvSpPr>
          <p:nvPr/>
        </p:nvSpPr>
        <p:spPr>
          <a:xfrm>
            <a:off x="628650" y="179390"/>
            <a:ext cx="7886700" cy="873124"/>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800" b="1"/>
              <a:t>Harmful Microbes Fill in the Blanks - Answers </a:t>
            </a:r>
            <a:endParaRPr lang="en-GB" sz="2800" b="1" dirty="0"/>
          </a:p>
        </p:txBody>
      </p:sp>
      <p:graphicFrame>
        <p:nvGraphicFramePr>
          <p:cNvPr id="5" name="Table 63">
            <a:extLst>
              <a:ext uri="{FF2B5EF4-FFF2-40B4-BE49-F238E27FC236}">
                <a16:creationId xmlns:a16="http://schemas.microsoft.com/office/drawing/2014/main" id="{C2C8591C-6B33-47B9-B896-01999962D112}"/>
              </a:ext>
            </a:extLst>
          </p:cNvPr>
          <p:cNvGraphicFramePr>
            <a:graphicFrameLocks noGrp="1"/>
          </p:cNvGraphicFramePr>
          <p:nvPr>
            <p:extLst>
              <p:ext uri="{D42A27DB-BD31-4B8C-83A1-F6EECF244321}">
                <p14:modId xmlns:p14="http://schemas.microsoft.com/office/powerpoint/2010/main" val="2216744967"/>
              </p:ext>
            </p:extLst>
          </p:nvPr>
        </p:nvGraphicFramePr>
        <p:xfrm>
          <a:off x="628650" y="1282700"/>
          <a:ext cx="7810500" cy="4798659"/>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367830">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endParaRPr lang="en-GB" sz="2000" b="1" dirty="0">
                        <a:solidFill>
                          <a:schemeClr val="bg2">
                            <a:lumMod val="10000"/>
                          </a:schemeClr>
                        </a:solidFill>
                        <a:latin typeface="Arial" panose="020B0604020202020204" pitchFamily="34" charset="0"/>
                        <a:cs typeface="Arial" panose="020B0604020202020204" pitchFamily="34" charset="0"/>
                      </a:endParaRPr>
                    </a:p>
                  </a:txBody>
                  <a:tcPr anchor="ctr">
                    <a:solidFill>
                      <a:srgbClr val="EBE8EE"/>
                    </a:solidFill>
                  </a:tcPr>
                </a:tc>
                <a:extLst>
                  <a:ext uri="{0D108BD9-81ED-4DB2-BD59-A6C34878D82A}">
                    <a16:rowId xmlns:a16="http://schemas.microsoft.com/office/drawing/2014/main" val="860237033"/>
                  </a:ext>
                </a:extLst>
              </a:tr>
              <a:tr h="367830">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r>
                        <a:rPr lang="en-GB" sz="2000" dirty="0">
                          <a:solidFill>
                            <a:schemeClr val="bg2">
                              <a:lumMod val="10000"/>
                            </a:schemeClr>
                          </a:solidFill>
                        </a:rPr>
                        <a:t>Bacteria.</a:t>
                      </a:r>
                    </a:p>
                  </a:txBody>
                  <a:tcPr/>
                </a:tc>
                <a:extLst>
                  <a:ext uri="{0D108BD9-81ED-4DB2-BD59-A6C34878D82A}">
                    <a16:rowId xmlns:a16="http://schemas.microsoft.com/office/drawing/2014/main" val="1176771399"/>
                  </a:ext>
                </a:extLst>
              </a:tr>
              <a:tr h="621163">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r>
                        <a:rPr lang="en-GB" sz="2000" dirty="0">
                          <a:solidFill>
                            <a:schemeClr val="bg2">
                              <a:lumMod val="10000"/>
                            </a:schemeClr>
                          </a:solidFill>
                        </a:rPr>
                        <a:t>Sexually transmitted.</a:t>
                      </a:r>
                    </a:p>
                  </a:txBody>
                  <a:tcPr anchor="ctr"/>
                </a:tc>
                <a:extLst>
                  <a:ext uri="{0D108BD9-81ED-4DB2-BD59-A6C34878D82A}">
                    <a16:rowId xmlns:a16="http://schemas.microsoft.com/office/drawing/2014/main" val="733517357"/>
                  </a:ext>
                </a:extLst>
              </a:tr>
              <a:tr h="650775">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r>
                        <a:rPr lang="en-GB" sz="2000" dirty="0">
                          <a:solidFill>
                            <a:schemeClr val="bg2">
                              <a:lumMod val="10000"/>
                            </a:schemeClr>
                          </a:solidFill>
                        </a:rPr>
                        <a:t>Early symptoms include yellow/green discharge from infected areas and pain when urinating.</a:t>
                      </a:r>
                    </a:p>
                  </a:txBody>
                  <a:tcPr anchor="ctr"/>
                </a:tc>
                <a:extLst>
                  <a:ext uri="{0D108BD9-81ED-4DB2-BD59-A6C34878D82A}">
                    <a16:rowId xmlns:a16="http://schemas.microsoft.com/office/drawing/2014/main" val="2517635367"/>
                  </a:ext>
                </a:extLst>
              </a:tr>
              <a:tr h="367830">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r>
                        <a:rPr lang="en-GB" sz="2000" dirty="0">
                          <a:solidFill>
                            <a:schemeClr val="bg2">
                              <a:lumMod val="10000"/>
                            </a:schemeClr>
                          </a:solidFill>
                        </a:rPr>
                        <a:t>Condoms.</a:t>
                      </a:r>
                    </a:p>
                  </a:txBody>
                  <a:tcPr anchor="ctr"/>
                </a:tc>
                <a:extLst>
                  <a:ext uri="{0D108BD9-81ED-4DB2-BD59-A6C34878D82A}">
                    <a16:rowId xmlns:a16="http://schemas.microsoft.com/office/drawing/2014/main" val="1083927464"/>
                  </a:ext>
                </a:extLst>
              </a:tr>
              <a:tr h="672296">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r>
                        <a:rPr lang="en-GB" sz="2000" dirty="0">
                          <a:solidFill>
                            <a:schemeClr val="bg2">
                              <a:lumMod val="10000"/>
                            </a:schemeClr>
                          </a:solidFill>
                        </a:rPr>
                        <a:t>Antibiotics.</a:t>
                      </a:r>
                    </a:p>
                  </a:txBody>
                  <a:tcPr anchor="ctr"/>
                </a:tc>
                <a:extLst>
                  <a:ext uri="{0D108BD9-81ED-4DB2-BD59-A6C34878D82A}">
                    <a16:rowId xmlns:a16="http://schemas.microsoft.com/office/drawing/2014/main" val="1327839639"/>
                  </a:ext>
                </a:extLst>
              </a:tr>
              <a:tr h="1499613">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pPr algn="just"/>
                      <a:r>
                        <a:rPr lang="en-GB" sz="2000" dirty="0">
                          <a:solidFill>
                            <a:schemeClr val="bg2">
                              <a:lumMod val="10000"/>
                            </a:schemeClr>
                          </a:solidFill>
                        </a:rPr>
                        <a:t>If untreated can lead to infertility, ectopic pregnancy and pelvic pain. The bacteria are becoming resistant to antibiotics meaning they are more difficult to treat.</a:t>
                      </a:r>
                    </a:p>
                    <a:p>
                      <a:endParaRPr lang="en-GB" sz="2000" dirty="0">
                        <a:solidFill>
                          <a:schemeClr val="bg2">
                            <a:lumMod val="10000"/>
                          </a:schemeClr>
                        </a:solidFill>
                      </a:endParaRPr>
                    </a:p>
                  </a:txBody>
                  <a:tcPr anchor="ctr"/>
                </a:tc>
                <a:extLst>
                  <a:ext uri="{0D108BD9-81ED-4DB2-BD59-A6C34878D82A}">
                    <a16:rowId xmlns:a16="http://schemas.microsoft.com/office/drawing/2014/main" val="3402268565"/>
                  </a:ext>
                </a:extLst>
              </a:tr>
            </a:tbl>
          </a:graphicData>
        </a:graphic>
      </p:graphicFrame>
      <p:sp>
        <p:nvSpPr>
          <p:cNvPr id="10" name="TextBox 9">
            <a:extLst>
              <a:ext uri="{FF2B5EF4-FFF2-40B4-BE49-F238E27FC236}">
                <a16:creationId xmlns:a16="http://schemas.microsoft.com/office/drawing/2014/main" id="{79A0ACFF-50AD-41D6-B442-5341E06D9A0F}"/>
              </a:ext>
            </a:extLst>
          </p:cNvPr>
          <p:cNvSpPr txBox="1"/>
          <p:nvPr/>
        </p:nvSpPr>
        <p:spPr>
          <a:xfrm>
            <a:off x="3193194" y="1282700"/>
            <a:ext cx="4848225" cy="400110"/>
          </a:xfrm>
          <a:prstGeom prst="rect">
            <a:avLst/>
          </a:prstGeom>
          <a:noFill/>
        </p:spPr>
        <p:txBody>
          <a:bodyPr wrap="square" rtlCol="0">
            <a:spAutoFit/>
          </a:bodyPr>
          <a:lstStyle/>
          <a:p>
            <a:pPr algn="ctr"/>
            <a:r>
              <a:rPr lang="en-GB" sz="2000" b="1" dirty="0">
                <a:solidFill>
                  <a:schemeClr val="accent6">
                    <a:lumMod val="75000"/>
                  </a:schemeClr>
                </a:solidFill>
                <a:latin typeface="Arial" panose="020B0604020202020204" pitchFamily="34" charset="0"/>
                <a:cs typeface="Arial" panose="020B0604020202020204" pitchFamily="34" charset="0"/>
              </a:rPr>
              <a:t>Gonorrhoea</a:t>
            </a:r>
          </a:p>
        </p:txBody>
      </p:sp>
      <p:grpSp>
        <p:nvGrpSpPr>
          <p:cNvPr id="6" name="Group 5">
            <a:extLst>
              <a:ext uri="{FF2B5EF4-FFF2-40B4-BE49-F238E27FC236}">
                <a16:creationId xmlns:a16="http://schemas.microsoft.com/office/drawing/2014/main" id="{50E11197-9332-478D-A319-B68DF13D2D03}"/>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F7156F04-40A7-49CD-9CAF-7158F66BE768}"/>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DC33EB1B-E04A-4D1D-B9E4-E08B241DE86A}"/>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F067A325-EEAD-46B8-B11D-B802664D6A4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7F5B2F7B-1104-4E30-BEF0-88A1E82E54B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720156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25D5D43-EC82-4886-897D-44184E3DB191}"/>
              </a:ext>
            </a:extLst>
          </p:cNvPr>
          <p:cNvSpPr>
            <a:spLocks noGrp="1"/>
          </p:cNvSpPr>
          <p:nvPr>
            <p:ph type="title"/>
          </p:nvPr>
        </p:nvSpPr>
        <p:spPr>
          <a:xfrm>
            <a:off x="628650" y="-1211725"/>
            <a:ext cx="7886700" cy="873124"/>
          </a:xfrm>
        </p:spPr>
        <p:txBody>
          <a:bodyPr>
            <a:normAutofit/>
          </a:bodyPr>
          <a:lstStyle/>
          <a:p>
            <a:pPr algn="ctr"/>
            <a:r>
              <a:rPr lang="en-GB" sz="3000" b="1" dirty="0"/>
              <a:t>Fill in the Blanks – Answers 5 </a:t>
            </a:r>
          </a:p>
        </p:txBody>
      </p:sp>
      <p:sp>
        <p:nvSpPr>
          <p:cNvPr id="14" name="Title 1">
            <a:extLst>
              <a:ext uri="{FF2B5EF4-FFF2-40B4-BE49-F238E27FC236}">
                <a16:creationId xmlns:a16="http://schemas.microsoft.com/office/drawing/2014/main" id="{CEFA94DE-4A24-42C4-8E2D-B4A0A6F9151D}"/>
              </a:ext>
            </a:extLst>
          </p:cNvPr>
          <p:cNvSpPr txBox="1">
            <a:spLocks/>
          </p:cNvSpPr>
          <p:nvPr/>
        </p:nvSpPr>
        <p:spPr>
          <a:xfrm>
            <a:off x="628650" y="179390"/>
            <a:ext cx="7886700" cy="873124"/>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800" b="1"/>
              <a:t>Harmful Microbes Fill in the Blanks - Answers </a:t>
            </a:r>
            <a:endParaRPr lang="en-GB" sz="2800" b="1" dirty="0"/>
          </a:p>
        </p:txBody>
      </p:sp>
      <p:graphicFrame>
        <p:nvGraphicFramePr>
          <p:cNvPr id="5" name="Table 63">
            <a:extLst>
              <a:ext uri="{FF2B5EF4-FFF2-40B4-BE49-F238E27FC236}">
                <a16:creationId xmlns:a16="http://schemas.microsoft.com/office/drawing/2014/main" id="{5151371D-8594-4C3A-9FAA-99A7FAA71948}"/>
              </a:ext>
            </a:extLst>
          </p:cNvPr>
          <p:cNvGraphicFramePr>
            <a:graphicFrameLocks noGrp="1"/>
          </p:cNvGraphicFramePr>
          <p:nvPr>
            <p:extLst>
              <p:ext uri="{D42A27DB-BD31-4B8C-83A1-F6EECF244321}">
                <p14:modId xmlns:p14="http://schemas.microsoft.com/office/powerpoint/2010/main" val="3415176943"/>
              </p:ext>
            </p:extLst>
          </p:nvPr>
        </p:nvGraphicFramePr>
        <p:xfrm>
          <a:off x="628650" y="1389579"/>
          <a:ext cx="7810500" cy="4594226"/>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591436">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r>
                        <a:rPr lang="en-GB" sz="2000" b="1" dirty="0">
                          <a:solidFill>
                            <a:schemeClr val="bg2">
                              <a:lumMod val="10000"/>
                            </a:schemeClr>
                          </a:solidFill>
                          <a:latin typeface="Arial" panose="020B0604020202020204" pitchFamily="34" charset="0"/>
                          <a:cs typeface="Arial" panose="020B0604020202020204" pitchFamily="34" charset="0"/>
                        </a:rPr>
                        <a:t>Malaria</a:t>
                      </a:r>
                    </a:p>
                  </a:txBody>
                  <a:tcPr anchor="ctr">
                    <a:solidFill>
                      <a:srgbClr val="EBE8EE"/>
                    </a:solidFill>
                  </a:tcPr>
                </a:tc>
                <a:extLst>
                  <a:ext uri="{0D108BD9-81ED-4DB2-BD59-A6C34878D82A}">
                    <a16:rowId xmlns:a16="http://schemas.microsoft.com/office/drawing/2014/main" val="860237033"/>
                  </a:ext>
                </a:extLst>
              </a:tr>
              <a:tr h="591436">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endParaRPr lang="en-GB" sz="2000" dirty="0"/>
                    </a:p>
                  </a:txBody>
                  <a:tcPr/>
                </a:tc>
                <a:extLst>
                  <a:ext uri="{0D108BD9-81ED-4DB2-BD59-A6C34878D82A}">
                    <a16:rowId xmlns:a16="http://schemas.microsoft.com/office/drawing/2014/main" val="1176771399"/>
                  </a:ext>
                </a:extLst>
              </a:tr>
              <a:tr h="1048578">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endParaRPr lang="en-GB" sz="2000" dirty="0">
                        <a:solidFill>
                          <a:schemeClr val="bg2">
                            <a:lumMod val="10000"/>
                          </a:schemeClr>
                        </a:solidFill>
                      </a:endParaRPr>
                    </a:p>
                  </a:txBody>
                  <a:tcPr anchor="ctr"/>
                </a:tc>
                <a:extLst>
                  <a:ext uri="{0D108BD9-81ED-4DB2-BD59-A6C34878D82A}">
                    <a16:rowId xmlns:a16="http://schemas.microsoft.com/office/drawing/2014/main" val="733517357"/>
                  </a:ext>
                </a:extLst>
              </a:tr>
              <a:tr h="591436">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r>
                        <a:rPr lang="en-GB" sz="2000" dirty="0">
                          <a:solidFill>
                            <a:schemeClr val="bg2">
                              <a:lumMod val="10000"/>
                            </a:schemeClr>
                          </a:solidFill>
                        </a:rPr>
                        <a:t>Flu like symptoms.</a:t>
                      </a:r>
                    </a:p>
                  </a:txBody>
                  <a:tcPr anchor="ctr"/>
                </a:tc>
                <a:extLst>
                  <a:ext uri="{0D108BD9-81ED-4DB2-BD59-A6C34878D82A}">
                    <a16:rowId xmlns:a16="http://schemas.microsoft.com/office/drawing/2014/main" val="2517635367"/>
                  </a:ext>
                </a:extLst>
              </a:tr>
              <a:tr h="591436">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1083927464"/>
                  </a:ext>
                </a:extLst>
              </a:tr>
              <a:tr h="408379">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r>
                        <a:rPr lang="en-GB" sz="2000" dirty="0">
                          <a:solidFill>
                            <a:schemeClr val="bg2">
                              <a:lumMod val="10000"/>
                            </a:schemeClr>
                          </a:solidFill>
                        </a:rPr>
                        <a:t>Anti-malaria drugs.</a:t>
                      </a:r>
                    </a:p>
                  </a:txBody>
                  <a:tcPr anchor="ctr"/>
                </a:tc>
                <a:extLst>
                  <a:ext uri="{0D108BD9-81ED-4DB2-BD59-A6C34878D82A}">
                    <a16:rowId xmlns:a16="http://schemas.microsoft.com/office/drawing/2014/main" val="1327839639"/>
                  </a:ext>
                </a:extLst>
              </a:tr>
              <a:tr h="771525">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3402268565"/>
                  </a:ext>
                </a:extLst>
              </a:tr>
            </a:tbl>
          </a:graphicData>
        </a:graphic>
      </p:graphicFrame>
      <p:sp>
        <p:nvSpPr>
          <p:cNvPr id="10" name="TextBox 9">
            <a:extLst>
              <a:ext uri="{FF2B5EF4-FFF2-40B4-BE49-F238E27FC236}">
                <a16:creationId xmlns:a16="http://schemas.microsoft.com/office/drawing/2014/main" id="{C2C1EF5A-BEBF-4F6A-8F2D-76612CD468F4}"/>
              </a:ext>
            </a:extLst>
          </p:cNvPr>
          <p:cNvSpPr txBox="1"/>
          <p:nvPr/>
        </p:nvSpPr>
        <p:spPr>
          <a:xfrm>
            <a:off x="3143415" y="2031016"/>
            <a:ext cx="4848225" cy="400110"/>
          </a:xfrm>
          <a:prstGeom prst="rect">
            <a:avLst/>
          </a:prstGeom>
          <a:noFill/>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Protist</a:t>
            </a:r>
          </a:p>
        </p:txBody>
      </p:sp>
      <p:sp>
        <p:nvSpPr>
          <p:cNvPr id="11" name="TextBox 10">
            <a:extLst>
              <a:ext uri="{FF2B5EF4-FFF2-40B4-BE49-F238E27FC236}">
                <a16:creationId xmlns:a16="http://schemas.microsoft.com/office/drawing/2014/main" id="{0B89FFCD-6F15-42CF-80EF-97DAE16B6254}"/>
              </a:ext>
            </a:extLst>
          </p:cNvPr>
          <p:cNvSpPr txBox="1"/>
          <p:nvPr/>
        </p:nvSpPr>
        <p:spPr>
          <a:xfrm>
            <a:off x="3143415" y="2903463"/>
            <a:ext cx="4848225" cy="400110"/>
          </a:xfrm>
          <a:prstGeom prst="rect">
            <a:avLst/>
          </a:prstGeom>
          <a:noFill/>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Vector-Mosquito.</a:t>
            </a:r>
          </a:p>
        </p:txBody>
      </p:sp>
      <p:sp>
        <p:nvSpPr>
          <p:cNvPr id="12" name="TextBox 11">
            <a:extLst>
              <a:ext uri="{FF2B5EF4-FFF2-40B4-BE49-F238E27FC236}">
                <a16:creationId xmlns:a16="http://schemas.microsoft.com/office/drawing/2014/main" id="{13CB0320-4290-453F-965C-AC439874899A}"/>
              </a:ext>
            </a:extLst>
          </p:cNvPr>
          <p:cNvSpPr txBox="1"/>
          <p:nvPr/>
        </p:nvSpPr>
        <p:spPr>
          <a:xfrm>
            <a:off x="3143415" y="4176020"/>
            <a:ext cx="5217382" cy="677108"/>
          </a:xfrm>
          <a:prstGeom prst="rect">
            <a:avLst/>
          </a:prstGeom>
          <a:noFill/>
        </p:spPr>
        <p:txBody>
          <a:bodyPr wrap="square" rtlCol="0">
            <a:spAutoFit/>
          </a:bodyPr>
          <a:lstStyle/>
          <a:p>
            <a:r>
              <a:rPr lang="en-GB" sz="1900" b="1" dirty="0">
                <a:solidFill>
                  <a:schemeClr val="accent6">
                    <a:lumMod val="75000"/>
                  </a:schemeClr>
                </a:solidFill>
                <a:latin typeface="Arial" panose="020B0604020202020204" pitchFamily="34" charset="0"/>
                <a:cs typeface="Arial" panose="020B0604020202020204" pitchFamily="34" charset="0"/>
              </a:rPr>
              <a:t>Preventing Mosquitos from breeding and mosquito needs treated with insecticide.</a:t>
            </a:r>
          </a:p>
        </p:txBody>
      </p:sp>
      <p:sp>
        <p:nvSpPr>
          <p:cNvPr id="13" name="TextBox 12">
            <a:extLst>
              <a:ext uri="{FF2B5EF4-FFF2-40B4-BE49-F238E27FC236}">
                <a16:creationId xmlns:a16="http://schemas.microsoft.com/office/drawing/2014/main" id="{2951886F-B8A2-458C-BE0A-246D74B4AB75}"/>
              </a:ext>
            </a:extLst>
          </p:cNvPr>
          <p:cNvSpPr txBox="1"/>
          <p:nvPr/>
        </p:nvSpPr>
        <p:spPr>
          <a:xfrm>
            <a:off x="3143415" y="5196883"/>
            <a:ext cx="5267160" cy="830997"/>
          </a:xfrm>
          <a:prstGeom prst="rect">
            <a:avLst/>
          </a:prstGeom>
          <a:noFill/>
        </p:spPr>
        <p:txBody>
          <a:bodyPr wrap="square" rtlCol="0">
            <a:spAutoFit/>
          </a:bodyPr>
          <a:lstStyle/>
          <a:p>
            <a:pPr algn="just"/>
            <a:r>
              <a:rPr lang="en-GB" sz="1600" b="1" dirty="0">
                <a:solidFill>
                  <a:schemeClr val="accent6">
                    <a:lumMod val="75000"/>
                  </a:schemeClr>
                </a:solidFill>
                <a:latin typeface="Arial" panose="020B0604020202020204" pitchFamily="34" charset="0"/>
                <a:cs typeface="Arial" panose="020B0604020202020204" pitchFamily="34" charset="0"/>
              </a:rPr>
              <a:t>Fatal if not treated, with children under 5 the most vulnerable group. In some regions, antimalarial drug resistance has become a problem.</a:t>
            </a:r>
          </a:p>
        </p:txBody>
      </p:sp>
      <p:grpSp>
        <p:nvGrpSpPr>
          <p:cNvPr id="6" name="Group 5">
            <a:extLst>
              <a:ext uri="{FF2B5EF4-FFF2-40B4-BE49-F238E27FC236}">
                <a16:creationId xmlns:a16="http://schemas.microsoft.com/office/drawing/2014/main" id="{2AAD26AF-F16C-463B-B34B-C12FB84D79BF}"/>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F10E7255-FB1E-4BC0-931C-0EB64DC0D517}"/>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93276F2A-F840-46FB-B080-6151243EE903}"/>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48DDB44C-ADE6-4857-929B-D9EBC4A1EE4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FD896C20-58BB-4FF9-A7D7-4A159F65736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72018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7F67173-A7C2-436E-9BFC-FA6530972395}"/>
              </a:ext>
            </a:extLst>
          </p:cNvPr>
          <p:cNvSpPr>
            <a:spLocks noGrp="1"/>
          </p:cNvSpPr>
          <p:nvPr>
            <p:ph type="title"/>
          </p:nvPr>
        </p:nvSpPr>
        <p:spPr>
          <a:xfrm>
            <a:off x="628650" y="-1010999"/>
            <a:ext cx="7886700" cy="873124"/>
          </a:xfrm>
        </p:spPr>
        <p:txBody>
          <a:bodyPr>
            <a:normAutofit/>
          </a:bodyPr>
          <a:lstStyle/>
          <a:p>
            <a:pPr algn="ctr"/>
            <a:r>
              <a:rPr lang="en-GB" sz="3000" b="1" dirty="0"/>
              <a:t>Fill in the Blanks - Answers 6</a:t>
            </a:r>
          </a:p>
        </p:txBody>
      </p:sp>
      <p:sp>
        <p:nvSpPr>
          <p:cNvPr id="14" name="Title 1">
            <a:extLst>
              <a:ext uri="{FF2B5EF4-FFF2-40B4-BE49-F238E27FC236}">
                <a16:creationId xmlns:a16="http://schemas.microsoft.com/office/drawing/2014/main" id="{674C7886-7513-42C5-A5E6-CD335D17D3D0}"/>
              </a:ext>
            </a:extLst>
          </p:cNvPr>
          <p:cNvSpPr txBox="1">
            <a:spLocks/>
          </p:cNvSpPr>
          <p:nvPr/>
        </p:nvSpPr>
        <p:spPr>
          <a:xfrm>
            <a:off x="628650" y="179390"/>
            <a:ext cx="7886700" cy="873124"/>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800" b="1"/>
              <a:t>Harmful Microbes Fill in the Blanks - Answers </a:t>
            </a:r>
            <a:endParaRPr lang="en-GB" sz="2800" b="1" dirty="0"/>
          </a:p>
        </p:txBody>
      </p:sp>
      <p:graphicFrame>
        <p:nvGraphicFramePr>
          <p:cNvPr id="5" name="Table 63">
            <a:extLst>
              <a:ext uri="{FF2B5EF4-FFF2-40B4-BE49-F238E27FC236}">
                <a16:creationId xmlns:a16="http://schemas.microsoft.com/office/drawing/2014/main" id="{A7D1B191-8604-4BD5-8678-8000ED1FF5EE}"/>
              </a:ext>
            </a:extLst>
          </p:cNvPr>
          <p:cNvGraphicFramePr>
            <a:graphicFrameLocks noGrp="1"/>
          </p:cNvGraphicFramePr>
          <p:nvPr>
            <p:extLst>
              <p:ext uri="{D42A27DB-BD31-4B8C-83A1-F6EECF244321}">
                <p14:modId xmlns:p14="http://schemas.microsoft.com/office/powerpoint/2010/main" val="3493811038"/>
              </p:ext>
            </p:extLst>
          </p:nvPr>
        </p:nvGraphicFramePr>
        <p:xfrm>
          <a:off x="628650" y="1282698"/>
          <a:ext cx="7810500" cy="4794252"/>
        </p:xfrm>
        <a:graphic>
          <a:graphicData uri="http://schemas.openxmlformats.org/drawingml/2006/table">
            <a:tbl>
              <a:tblPr firstRow="1" bandRow="1">
                <a:tableStyleId>{93296810-A885-4BE3-A3E7-6D5BEEA58F35}</a:tableStyleId>
              </a:tblPr>
              <a:tblGrid>
                <a:gridCol w="2538413">
                  <a:extLst>
                    <a:ext uri="{9D8B030D-6E8A-4147-A177-3AD203B41FA5}">
                      <a16:colId xmlns:a16="http://schemas.microsoft.com/office/drawing/2014/main" val="483370446"/>
                    </a:ext>
                  </a:extLst>
                </a:gridCol>
                <a:gridCol w="5272087">
                  <a:extLst>
                    <a:ext uri="{9D8B030D-6E8A-4147-A177-3AD203B41FA5}">
                      <a16:colId xmlns:a16="http://schemas.microsoft.com/office/drawing/2014/main" val="3266652891"/>
                    </a:ext>
                  </a:extLst>
                </a:gridCol>
              </a:tblGrid>
              <a:tr h="411249">
                <a:tc>
                  <a:txBody>
                    <a:bodyPr/>
                    <a:lstStyle/>
                    <a:p>
                      <a:pPr algn="ctr"/>
                      <a:r>
                        <a:rPr lang="en-GB" sz="2000" b="1" dirty="0">
                          <a:solidFill>
                            <a:schemeClr val="bg1"/>
                          </a:solidFill>
                          <a:latin typeface="Arial" panose="020B0604020202020204" pitchFamily="34" charset="0"/>
                          <a:cs typeface="Arial" panose="020B0604020202020204" pitchFamily="34" charset="0"/>
                        </a:rPr>
                        <a:t>Disease</a:t>
                      </a:r>
                    </a:p>
                  </a:txBody>
                  <a:tcPr anchor="ctr">
                    <a:solidFill>
                      <a:srgbClr val="712B8F"/>
                    </a:solidFill>
                  </a:tcPr>
                </a:tc>
                <a:tc>
                  <a:txBody>
                    <a:bodyPr/>
                    <a:lstStyle/>
                    <a:p>
                      <a:pPr algn="ctr"/>
                      <a:r>
                        <a:rPr lang="en-GB" sz="2000" b="1" dirty="0">
                          <a:solidFill>
                            <a:schemeClr val="bg2">
                              <a:lumMod val="10000"/>
                            </a:schemeClr>
                          </a:solidFill>
                          <a:latin typeface="Arial" panose="020B0604020202020204" pitchFamily="34" charset="0"/>
                          <a:cs typeface="Arial" panose="020B0604020202020204" pitchFamily="34" charset="0"/>
                        </a:rPr>
                        <a:t>COVID-19</a:t>
                      </a:r>
                    </a:p>
                  </a:txBody>
                  <a:tcPr anchor="ctr">
                    <a:solidFill>
                      <a:srgbClr val="EBE8EE"/>
                    </a:solidFill>
                  </a:tcPr>
                </a:tc>
                <a:extLst>
                  <a:ext uri="{0D108BD9-81ED-4DB2-BD59-A6C34878D82A}">
                    <a16:rowId xmlns:a16="http://schemas.microsoft.com/office/drawing/2014/main" val="860237033"/>
                  </a:ext>
                </a:extLst>
              </a:tr>
              <a:tr h="411249">
                <a:tc>
                  <a:txBody>
                    <a:bodyPr/>
                    <a:lstStyle/>
                    <a:p>
                      <a:pPr algn="ctr"/>
                      <a:r>
                        <a:rPr lang="en-GB" sz="2000" b="1" dirty="0">
                          <a:solidFill>
                            <a:schemeClr val="bg1"/>
                          </a:solidFill>
                          <a:latin typeface="Arial" panose="020B0604020202020204" pitchFamily="34" charset="0"/>
                          <a:cs typeface="Arial" panose="020B0604020202020204" pitchFamily="34" charset="0"/>
                        </a:rPr>
                        <a:t>Pathogen</a:t>
                      </a:r>
                    </a:p>
                  </a:txBody>
                  <a:tcPr anchor="ctr">
                    <a:solidFill>
                      <a:srgbClr val="712B8F"/>
                    </a:solidFill>
                  </a:tcPr>
                </a:tc>
                <a:tc>
                  <a:txBody>
                    <a:bodyPr/>
                    <a:lstStyle/>
                    <a:p>
                      <a:endParaRPr lang="en-GB" sz="2000" dirty="0"/>
                    </a:p>
                  </a:txBody>
                  <a:tcPr anchor="ctr"/>
                </a:tc>
                <a:extLst>
                  <a:ext uri="{0D108BD9-81ED-4DB2-BD59-A6C34878D82A}">
                    <a16:rowId xmlns:a16="http://schemas.microsoft.com/office/drawing/2014/main" val="1176771399"/>
                  </a:ext>
                </a:extLst>
              </a:tr>
              <a:tr h="729118">
                <a:tc>
                  <a:txBody>
                    <a:bodyPr/>
                    <a:lstStyle/>
                    <a:p>
                      <a:pPr algn="ctr"/>
                      <a:r>
                        <a:rPr lang="en-GB" sz="2000" b="1" dirty="0">
                          <a:solidFill>
                            <a:schemeClr val="bg1"/>
                          </a:solidFill>
                          <a:latin typeface="Arial" panose="020B0604020202020204" pitchFamily="34" charset="0"/>
                          <a:cs typeface="Arial" panose="020B0604020202020204" pitchFamily="34" charset="0"/>
                        </a:rPr>
                        <a:t>Transmission</a:t>
                      </a:r>
                    </a:p>
                  </a:txBody>
                  <a:tcPr anchor="ctr">
                    <a:solidFill>
                      <a:srgbClr val="712B8F"/>
                    </a:solidFill>
                  </a:tcPr>
                </a:tc>
                <a:tc>
                  <a:txBody>
                    <a:bodyPr/>
                    <a:lstStyle/>
                    <a:p>
                      <a:pPr algn="just"/>
                      <a:endParaRPr lang="en-GB" sz="2000" dirty="0">
                        <a:solidFill>
                          <a:schemeClr val="bg2">
                            <a:lumMod val="10000"/>
                          </a:schemeClr>
                        </a:solidFill>
                      </a:endParaRPr>
                    </a:p>
                  </a:txBody>
                  <a:tcPr anchor="ctr"/>
                </a:tc>
                <a:extLst>
                  <a:ext uri="{0D108BD9-81ED-4DB2-BD59-A6C34878D82A}">
                    <a16:rowId xmlns:a16="http://schemas.microsoft.com/office/drawing/2014/main" val="733517357"/>
                  </a:ext>
                </a:extLst>
              </a:tr>
              <a:tr h="411249">
                <a:tc>
                  <a:txBody>
                    <a:bodyPr/>
                    <a:lstStyle/>
                    <a:p>
                      <a:pPr algn="ctr"/>
                      <a:r>
                        <a:rPr lang="en-GB" sz="2000" b="1" dirty="0">
                          <a:solidFill>
                            <a:schemeClr val="bg1"/>
                          </a:solidFill>
                          <a:latin typeface="Arial" panose="020B0604020202020204" pitchFamily="34" charset="0"/>
                          <a:cs typeface="Arial" panose="020B0604020202020204" pitchFamily="34" charset="0"/>
                        </a:rPr>
                        <a:t>Symptom</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2517635367"/>
                  </a:ext>
                </a:extLst>
              </a:tr>
              <a:tr h="1021125">
                <a:tc>
                  <a:txBody>
                    <a:bodyPr/>
                    <a:lstStyle/>
                    <a:p>
                      <a:pPr algn="ctr"/>
                      <a:r>
                        <a:rPr lang="en-GB" sz="2000" b="1" dirty="0">
                          <a:solidFill>
                            <a:schemeClr val="bg1"/>
                          </a:solidFill>
                          <a:latin typeface="Arial" panose="020B0604020202020204" pitchFamily="34" charset="0"/>
                          <a:cs typeface="Arial" panose="020B0604020202020204" pitchFamily="34" charset="0"/>
                        </a:rPr>
                        <a:t>Prevention</a:t>
                      </a:r>
                    </a:p>
                  </a:txBody>
                  <a:tcPr anchor="ctr">
                    <a:solidFill>
                      <a:srgbClr val="712B8F"/>
                    </a:solidFill>
                  </a:tcPr>
                </a:tc>
                <a:tc>
                  <a:txBody>
                    <a:bodyPr/>
                    <a:lstStyle/>
                    <a:p>
                      <a:r>
                        <a:rPr lang="en-GB" sz="2000" dirty="0">
                          <a:solidFill>
                            <a:schemeClr val="bg2">
                              <a:lumMod val="10000"/>
                            </a:schemeClr>
                          </a:solidFill>
                        </a:rPr>
                        <a:t>Wearing a face cover; Practicing social distancing; COVID-19 vaccine.</a:t>
                      </a:r>
                    </a:p>
                    <a:p>
                      <a:endParaRPr lang="en-GB" sz="2000" dirty="0">
                        <a:solidFill>
                          <a:schemeClr val="bg2">
                            <a:lumMod val="10000"/>
                          </a:schemeClr>
                        </a:solidFill>
                      </a:endParaRPr>
                    </a:p>
                  </a:txBody>
                  <a:tcPr anchor="ctr"/>
                </a:tc>
                <a:extLst>
                  <a:ext uri="{0D108BD9-81ED-4DB2-BD59-A6C34878D82A}">
                    <a16:rowId xmlns:a16="http://schemas.microsoft.com/office/drawing/2014/main" val="1083927464"/>
                  </a:ext>
                </a:extLst>
              </a:tr>
              <a:tr h="789137">
                <a:tc>
                  <a:txBody>
                    <a:bodyPr/>
                    <a:lstStyle/>
                    <a:p>
                      <a:pPr algn="ctr"/>
                      <a:r>
                        <a:rPr lang="en-GB" sz="2000" b="1" dirty="0">
                          <a:solidFill>
                            <a:schemeClr val="bg1"/>
                          </a:solidFill>
                          <a:latin typeface="Arial" panose="020B0604020202020204" pitchFamily="34" charset="0"/>
                          <a:cs typeface="Arial" panose="020B0604020202020204" pitchFamily="34" charset="0"/>
                        </a:rPr>
                        <a:t>Treatment</a:t>
                      </a:r>
                    </a:p>
                  </a:txBody>
                  <a:tcPr anchor="ctr">
                    <a:solidFill>
                      <a:srgbClr val="712B8F"/>
                    </a:solidFill>
                  </a:tcPr>
                </a:tc>
                <a:tc>
                  <a:txBody>
                    <a:bodyPr/>
                    <a:lstStyle/>
                    <a:p>
                      <a:endParaRPr lang="en-GB" sz="2000" dirty="0">
                        <a:solidFill>
                          <a:schemeClr val="bg2">
                            <a:lumMod val="10000"/>
                          </a:schemeClr>
                        </a:solidFill>
                      </a:endParaRPr>
                    </a:p>
                  </a:txBody>
                  <a:tcPr anchor="ctr"/>
                </a:tc>
                <a:extLst>
                  <a:ext uri="{0D108BD9-81ED-4DB2-BD59-A6C34878D82A}">
                    <a16:rowId xmlns:a16="http://schemas.microsoft.com/office/drawing/2014/main" val="1327839639"/>
                  </a:ext>
                </a:extLst>
              </a:tr>
              <a:tr h="1021125">
                <a:tc>
                  <a:txBody>
                    <a:bodyPr/>
                    <a:lstStyle/>
                    <a:p>
                      <a:pPr algn="ctr"/>
                      <a:r>
                        <a:rPr lang="en-GB" sz="2000" b="1" dirty="0">
                          <a:solidFill>
                            <a:schemeClr val="bg1"/>
                          </a:solidFill>
                          <a:latin typeface="Arial" panose="020B0604020202020204" pitchFamily="34" charset="0"/>
                          <a:cs typeface="Arial" panose="020B0604020202020204" pitchFamily="34" charset="0"/>
                        </a:rPr>
                        <a:t>Problems</a:t>
                      </a:r>
                    </a:p>
                  </a:txBody>
                  <a:tcPr anchor="ctr">
                    <a:solidFill>
                      <a:srgbClr val="712B8F"/>
                    </a:solidFill>
                  </a:tcPr>
                </a:tc>
                <a:tc>
                  <a:txBody>
                    <a:bodyPr/>
                    <a:lstStyle/>
                    <a:p>
                      <a:r>
                        <a:rPr lang="en-GB" sz="2000" dirty="0">
                          <a:solidFill>
                            <a:schemeClr val="bg2">
                              <a:lumMod val="10000"/>
                            </a:schemeClr>
                          </a:solidFill>
                        </a:rPr>
                        <a:t>Long term effects of disease unknown – ongoing research in this area.</a:t>
                      </a:r>
                    </a:p>
                    <a:p>
                      <a:endParaRPr lang="en-GB" sz="2000" dirty="0">
                        <a:solidFill>
                          <a:schemeClr val="bg2">
                            <a:lumMod val="10000"/>
                          </a:schemeClr>
                        </a:solidFill>
                      </a:endParaRPr>
                    </a:p>
                  </a:txBody>
                  <a:tcPr anchor="ctr"/>
                </a:tc>
                <a:extLst>
                  <a:ext uri="{0D108BD9-81ED-4DB2-BD59-A6C34878D82A}">
                    <a16:rowId xmlns:a16="http://schemas.microsoft.com/office/drawing/2014/main" val="3402268565"/>
                  </a:ext>
                </a:extLst>
              </a:tr>
            </a:tbl>
          </a:graphicData>
        </a:graphic>
      </p:graphicFrame>
      <p:sp>
        <p:nvSpPr>
          <p:cNvPr id="10" name="TextBox 9">
            <a:extLst>
              <a:ext uri="{FF2B5EF4-FFF2-40B4-BE49-F238E27FC236}">
                <a16:creationId xmlns:a16="http://schemas.microsoft.com/office/drawing/2014/main" id="{376955A5-BA51-4E6A-BD16-8BFDDC8FEC10}"/>
              </a:ext>
            </a:extLst>
          </p:cNvPr>
          <p:cNvSpPr txBox="1"/>
          <p:nvPr/>
        </p:nvSpPr>
        <p:spPr>
          <a:xfrm>
            <a:off x="3238665" y="1722368"/>
            <a:ext cx="4848225" cy="400110"/>
          </a:xfrm>
          <a:prstGeom prst="rect">
            <a:avLst/>
          </a:prstGeom>
          <a:noFill/>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Virus</a:t>
            </a:r>
          </a:p>
        </p:txBody>
      </p:sp>
      <p:sp>
        <p:nvSpPr>
          <p:cNvPr id="11" name="TextBox 10">
            <a:extLst>
              <a:ext uri="{FF2B5EF4-FFF2-40B4-BE49-F238E27FC236}">
                <a16:creationId xmlns:a16="http://schemas.microsoft.com/office/drawing/2014/main" id="{AE65D7C0-2EAA-41C7-8B0A-BB0071C6E099}"/>
              </a:ext>
            </a:extLst>
          </p:cNvPr>
          <p:cNvSpPr txBox="1"/>
          <p:nvPr/>
        </p:nvSpPr>
        <p:spPr>
          <a:xfrm>
            <a:off x="3238665" y="2309983"/>
            <a:ext cx="4848225" cy="400110"/>
          </a:xfrm>
          <a:prstGeom prst="rect">
            <a:avLst/>
          </a:prstGeom>
          <a:noFill/>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Droplet transmission.</a:t>
            </a:r>
          </a:p>
        </p:txBody>
      </p:sp>
      <p:sp>
        <p:nvSpPr>
          <p:cNvPr id="12" name="TextBox 11">
            <a:extLst>
              <a:ext uri="{FF2B5EF4-FFF2-40B4-BE49-F238E27FC236}">
                <a16:creationId xmlns:a16="http://schemas.microsoft.com/office/drawing/2014/main" id="{17AF2B81-01A2-444C-862B-CB63CAA4A3E5}"/>
              </a:ext>
            </a:extLst>
          </p:cNvPr>
          <p:cNvSpPr txBox="1"/>
          <p:nvPr/>
        </p:nvSpPr>
        <p:spPr>
          <a:xfrm>
            <a:off x="3238664" y="2825977"/>
            <a:ext cx="4848225" cy="400110"/>
          </a:xfrm>
          <a:prstGeom prst="rect">
            <a:avLst/>
          </a:prstGeom>
          <a:noFill/>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Flu like symptoms.</a:t>
            </a:r>
          </a:p>
        </p:txBody>
      </p:sp>
      <p:sp>
        <p:nvSpPr>
          <p:cNvPr id="13" name="TextBox 12">
            <a:extLst>
              <a:ext uri="{FF2B5EF4-FFF2-40B4-BE49-F238E27FC236}">
                <a16:creationId xmlns:a16="http://schemas.microsoft.com/office/drawing/2014/main" id="{61E05E3A-1F0B-4058-AF3B-DDB0020F8EBA}"/>
              </a:ext>
            </a:extLst>
          </p:cNvPr>
          <p:cNvSpPr txBox="1"/>
          <p:nvPr/>
        </p:nvSpPr>
        <p:spPr>
          <a:xfrm>
            <a:off x="3124365" y="4443353"/>
            <a:ext cx="4848225" cy="400110"/>
          </a:xfrm>
          <a:prstGeom prst="rect">
            <a:avLst/>
          </a:prstGeom>
          <a:noFill/>
        </p:spPr>
        <p:txBody>
          <a:bodyPr wrap="square" rtlCol="0">
            <a:spAutoFit/>
          </a:bodyPr>
          <a:lstStyle/>
          <a:p>
            <a:r>
              <a:rPr lang="en-GB" sz="2000" b="1" dirty="0">
                <a:solidFill>
                  <a:schemeClr val="accent6">
                    <a:lumMod val="75000"/>
                  </a:schemeClr>
                </a:solidFill>
                <a:latin typeface="Arial" panose="020B0604020202020204" pitchFamily="34" charset="0"/>
                <a:cs typeface="Arial" panose="020B0604020202020204" pitchFamily="34" charset="0"/>
              </a:rPr>
              <a:t>Symptomatic treatments.</a:t>
            </a:r>
          </a:p>
        </p:txBody>
      </p:sp>
      <p:grpSp>
        <p:nvGrpSpPr>
          <p:cNvPr id="6" name="Group 5">
            <a:extLst>
              <a:ext uri="{FF2B5EF4-FFF2-40B4-BE49-F238E27FC236}">
                <a16:creationId xmlns:a16="http://schemas.microsoft.com/office/drawing/2014/main" id="{C36F8D3B-5334-4365-A018-A77D170A1C80}"/>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7" name="Rectangle: Rounded Corners 6">
              <a:extLst>
                <a:ext uri="{FF2B5EF4-FFF2-40B4-BE49-F238E27FC236}">
                  <a16:creationId xmlns:a16="http://schemas.microsoft.com/office/drawing/2014/main" id="{9D5111E6-2C73-444F-A90B-12783791FF9E}"/>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BD381C41-393B-4B74-BD84-A12776425B37}"/>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86A10D96-2690-44D8-880E-272095AAC85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9614CCC9-9CCD-4A9C-8982-74FD2BE985E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99904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C9F02-83FD-4F67-8498-9859722F5261}"/>
              </a:ext>
            </a:extLst>
          </p:cNvPr>
          <p:cNvSpPr>
            <a:spLocks noGrp="1"/>
          </p:cNvSpPr>
          <p:nvPr>
            <p:ph type="title"/>
          </p:nvPr>
        </p:nvSpPr>
        <p:spPr/>
        <p:txBody>
          <a:bodyPr>
            <a:normAutofit/>
          </a:bodyPr>
          <a:lstStyle/>
          <a:p>
            <a:r>
              <a:rPr lang="en-GB" sz="7000" b="1" dirty="0"/>
              <a:t>Discussion</a:t>
            </a:r>
          </a:p>
        </p:txBody>
      </p:sp>
      <p:sp>
        <p:nvSpPr>
          <p:cNvPr id="4" name="Footer Placeholder 3">
            <a:extLst>
              <a:ext uri="{FF2B5EF4-FFF2-40B4-BE49-F238E27FC236}">
                <a16:creationId xmlns:a16="http://schemas.microsoft.com/office/drawing/2014/main" id="{9BD2B4CB-6590-453E-9BF8-D8FF327A0E6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9754146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a:xfrm>
            <a:off x="552451" y="299112"/>
            <a:ext cx="4153364" cy="1325563"/>
          </a:xfrm>
        </p:spPr>
        <p:txBody>
          <a:bodyPr>
            <a:normAutofit/>
          </a:bodyPr>
          <a:lstStyle/>
          <a:p>
            <a:r>
              <a:rPr lang="en-GB" b="1" dirty="0"/>
              <a:t>Discussion Points</a:t>
            </a:r>
          </a:p>
        </p:txBody>
      </p:sp>
      <p:sp>
        <p:nvSpPr>
          <p:cNvPr id="8" name="Speech Bubble: Rectangle 7">
            <a:extLst>
              <a:ext uri="{FF2B5EF4-FFF2-40B4-BE49-F238E27FC236}">
                <a16:creationId xmlns:a16="http://schemas.microsoft.com/office/drawing/2014/main" id="{87B9B448-9D88-46BF-A48A-C936F89E1B5C}"/>
              </a:ext>
            </a:extLst>
          </p:cNvPr>
          <p:cNvSpPr/>
          <p:nvPr/>
        </p:nvSpPr>
        <p:spPr>
          <a:xfrm>
            <a:off x="4572000" y="1104195"/>
            <a:ext cx="3867151" cy="748613"/>
          </a:xfrm>
          <a:prstGeom prst="wedgeRectCallout">
            <a:avLst>
              <a:gd name="adj1" fmla="val -63776"/>
              <a:gd name="adj2" fmla="val 1114"/>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a:latin typeface="Arial" panose="020B0604020202020204" pitchFamily="34" charset="0"/>
                <a:cs typeface="Arial" panose="020B0604020202020204" pitchFamily="34" charset="0"/>
              </a:rPr>
              <a:t>What is a disease? </a:t>
            </a:r>
            <a:endParaRPr lang="en-GB" sz="2400" dirty="0">
              <a:latin typeface="Arial" panose="020B0604020202020204" pitchFamily="34" charset="0"/>
              <a:cs typeface="Arial" panose="020B0604020202020204" pitchFamily="34" charset="0"/>
            </a:endParaRPr>
          </a:p>
        </p:txBody>
      </p:sp>
      <p:sp>
        <p:nvSpPr>
          <p:cNvPr id="5" name="Speech Bubble: Rectangle 4">
            <a:extLst>
              <a:ext uri="{FF2B5EF4-FFF2-40B4-BE49-F238E27FC236}">
                <a16:creationId xmlns:a16="http://schemas.microsoft.com/office/drawing/2014/main" id="{00B59D23-6C52-4D8A-B0B6-28B760991FD7}"/>
              </a:ext>
            </a:extLst>
          </p:cNvPr>
          <p:cNvSpPr/>
          <p:nvPr/>
        </p:nvSpPr>
        <p:spPr>
          <a:xfrm>
            <a:off x="740940" y="2064536"/>
            <a:ext cx="3831060" cy="864212"/>
          </a:xfrm>
          <a:prstGeom prst="wedgeRectCallout">
            <a:avLst>
              <a:gd name="adj1" fmla="val 63551"/>
              <a:gd name="adj2" fmla="val 4069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a:latin typeface="Arial" panose="020B0604020202020204" pitchFamily="34" charset="0"/>
                <a:cs typeface="Arial" panose="020B0604020202020204" pitchFamily="34" charset="0"/>
              </a:rPr>
              <a:t>What is an infectious disease? </a:t>
            </a:r>
            <a:endParaRPr lang="en-GB" sz="2400" dirty="0">
              <a:latin typeface="Arial" panose="020B0604020202020204" pitchFamily="34" charset="0"/>
              <a:cs typeface="Arial" panose="020B0604020202020204" pitchFamily="34" charset="0"/>
            </a:endParaRPr>
          </a:p>
        </p:txBody>
      </p:sp>
      <p:sp>
        <p:nvSpPr>
          <p:cNvPr id="6" name="Speech Bubble: Rectangle 5">
            <a:extLst>
              <a:ext uri="{FF2B5EF4-FFF2-40B4-BE49-F238E27FC236}">
                <a16:creationId xmlns:a16="http://schemas.microsoft.com/office/drawing/2014/main" id="{C9BECB05-84B6-4D62-B1A1-03FC183AD9A4}"/>
              </a:ext>
            </a:extLst>
          </p:cNvPr>
          <p:cNvSpPr/>
          <p:nvPr/>
        </p:nvSpPr>
        <p:spPr>
          <a:xfrm>
            <a:off x="4572000" y="3140476"/>
            <a:ext cx="4017991" cy="1556443"/>
          </a:xfrm>
          <a:prstGeom prst="wedgeRectCallout">
            <a:avLst>
              <a:gd name="adj1" fmla="val -68281"/>
              <a:gd name="adj2" fmla="val 12881"/>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a:latin typeface="Arial" panose="020B0604020202020204" pitchFamily="34" charset="0"/>
                <a:cs typeface="Arial" panose="020B0604020202020204" pitchFamily="34" charset="0"/>
              </a:rPr>
              <a:t>Why do we see infectious diseases that used to be found in a single region, all over the world today? </a:t>
            </a:r>
            <a:endParaRPr lang="en-GB" sz="2400" dirty="0">
              <a:latin typeface="Arial" panose="020B0604020202020204" pitchFamily="34" charset="0"/>
              <a:cs typeface="Arial" panose="020B0604020202020204" pitchFamily="34" charset="0"/>
            </a:endParaRPr>
          </a:p>
        </p:txBody>
      </p:sp>
      <p:sp>
        <p:nvSpPr>
          <p:cNvPr id="7" name="Speech Bubble: Rectangle 6">
            <a:extLst>
              <a:ext uri="{FF2B5EF4-FFF2-40B4-BE49-F238E27FC236}">
                <a16:creationId xmlns:a16="http://schemas.microsoft.com/office/drawing/2014/main" id="{57BED000-4252-4B97-8AF8-6CD4C8306F6B}"/>
              </a:ext>
            </a:extLst>
          </p:cNvPr>
          <p:cNvSpPr/>
          <p:nvPr/>
        </p:nvSpPr>
        <p:spPr>
          <a:xfrm>
            <a:off x="740940" y="4908647"/>
            <a:ext cx="3831060" cy="966786"/>
          </a:xfrm>
          <a:prstGeom prst="wedgeRectCallout">
            <a:avLst>
              <a:gd name="adj1" fmla="val 63551"/>
              <a:gd name="adj2" fmla="val 4069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Are all microbes harmful?</a:t>
            </a: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3E64D7F-0C70-4561-8037-C2F038755F4A}"/>
              </a:ext>
            </a:extLst>
          </p:cNvPr>
          <p:cNvSpPr>
            <a:spLocks noGrp="1"/>
          </p:cNvSpPr>
          <p:nvPr>
            <p:ph type="title"/>
          </p:nvPr>
        </p:nvSpPr>
        <p:spPr>
          <a:xfrm>
            <a:off x="300037" y="1824039"/>
            <a:ext cx="8491537" cy="2852737"/>
          </a:xfrm>
        </p:spPr>
        <p:txBody>
          <a:bodyPr>
            <a:normAutofit/>
          </a:bodyPr>
          <a:lstStyle/>
          <a:p>
            <a:r>
              <a:rPr lang="en-GB" sz="6500" b="1" dirty="0"/>
              <a:t>Extension Activities</a:t>
            </a:r>
          </a:p>
        </p:txBody>
      </p:sp>
      <p:sp>
        <p:nvSpPr>
          <p:cNvPr id="4" name="Footer Placeholder 3">
            <a:extLst>
              <a:ext uri="{FF2B5EF4-FFF2-40B4-BE49-F238E27FC236}">
                <a16:creationId xmlns:a16="http://schemas.microsoft.com/office/drawing/2014/main" id="{52D8B444-778B-4AD1-88AB-99E5676B661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866498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D16CC2F2-FC5D-44F9-B171-1DDD0482554F}"/>
              </a:ext>
            </a:extLst>
          </p:cNvPr>
          <p:cNvSpPr>
            <a:spLocks noGrp="1"/>
          </p:cNvSpPr>
          <p:nvPr>
            <p:ph type="title"/>
          </p:nvPr>
        </p:nvSpPr>
        <p:spPr>
          <a:xfrm>
            <a:off x="628650" y="-938780"/>
            <a:ext cx="7886700" cy="830343"/>
          </a:xfrm>
        </p:spPr>
        <p:txBody>
          <a:bodyPr>
            <a:noAutofit/>
          </a:bodyPr>
          <a:lstStyle/>
          <a:p>
            <a:pPr algn="ctr"/>
            <a:r>
              <a:rPr lang="en-GB" sz="3500" b="1" dirty="0"/>
              <a:t>What are Harmful Microbes? (2/3)</a:t>
            </a:r>
          </a:p>
        </p:txBody>
      </p:sp>
      <p:sp>
        <p:nvSpPr>
          <p:cNvPr id="6" name="Title 1">
            <a:extLst>
              <a:ext uri="{FF2B5EF4-FFF2-40B4-BE49-F238E27FC236}">
                <a16:creationId xmlns:a16="http://schemas.microsoft.com/office/drawing/2014/main" id="{A6412102-A53E-4D36-8B63-DFDA8FE1EBAB}"/>
              </a:ext>
            </a:extLst>
          </p:cNvPr>
          <p:cNvSpPr txBox="1">
            <a:spLocks/>
          </p:cNvSpPr>
          <p:nvPr/>
        </p:nvSpPr>
        <p:spPr>
          <a:xfrm>
            <a:off x="698647" y="252332"/>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What are Harmful Microbes?</a:t>
            </a:r>
            <a:endParaRPr lang="en-GB" sz="3500" b="1" dirty="0"/>
          </a:p>
        </p:txBody>
      </p:sp>
      <p:sp>
        <p:nvSpPr>
          <p:cNvPr id="8" name="Rectangle: Rounded Corners 7">
            <a:extLst>
              <a:ext uri="{FF2B5EF4-FFF2-40B4-BE49-F238E27FC236}">
                <a16:creationId xmlns:a16="http://schemas.microsoft.com/office/drawing/2014/main" id="{6120BD40-7840-4F24-8AB7-84CEC771DC64}"/>
              </a:ext>
            </a:extLst>
          </p:cNvPr>
          <p:cNvSpPr/>
          <p:nvPr/>
        </p:nvSpPr>
        <p:spPr>
          <a:xfrm>
            <a:off x="558651" y="1197878"/>
            <a:ext cx="8026696" cy="2802621"/>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There are 4 main mode of transmission for pathogenic microbes. First - by air including droplet transmission – many pathogens are carried and spread from one organism to another by air. When you are ill, you expel tiny droplets full of pathogens from your respiratory system when you cough, sneeze, or talk. Other people breathe in the droplets, along with the pathogens they contain, so they pick up the infection. Examples include flu (influenza), tuberculosis, and the common cold. </a:t>
            </a:r>
          </a:p>
        </p:txBody>
      </p:sp>
      <p:sp>
        <p:nvSpPr>
          <p:cNvPr id="9" name="Rectangle: Rounded Corners 8">
            <a:extLst>
              <a:ext uri="{FF2B5EF4-FFF2-40B4-BE49-F238E27FC236}">
                <a16:creationId xmlns:a16="http://schemas.microsoft.com/office/drawing/2014/main" id="{3B60E099-48C3-49E6-9767-1F4A8384BCE8}"/>
              </a:ext>
            </a:extLst>
          </p:cNvPr>
          <p:cNvSpPr/>
          <p:nvPr/>
        </p:nvSpPr>
        <p:spPr>
          <a:xfrm>
            <a:off x="558651" y="4180541"/>
            <a:ext cx="8026696" cy="1879634"/>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Second - direct contact - spread by direct contact of an infected organism with a healthy one. Pathogens such as the viruses which cause HIV/AIDS or hepatitis enter the body through direct sexual contact, cuts, scratches, and needle punctures that give access to the blood. </a:t>
            </a:r>
          </a:p>
        </p:txBody>
      </p:sp>
      <p:sp>
        <p:nvSpPr>
          <p:cNvPr id="4" name="Footer Placeholder 3">
            <a:extLst>
              <a:ext uri="{FF2B5EF4-FFF2-40B4-BE49-F238E27FC236}">
                <a16:creationId xmlns:a16="http://schemas.microsoft.com/office/drawing/2014/main" id="{021DFDA3-040B-4274-9113-9D6F177909A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71574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8DB95-3EA3-49F2-911E-CC97118A0809}"/>
              </a:ext>
            </a:extLst>
          </p:cNvPr>
          <p:cNvSpPr>
            <a:spLocks noGrp="1"/>
          </p:cNvSpPr>
          <p:nvPr>
            <p:ph type="title"/>
          </p:nvPr>
        </p:nvSpPr>
        <p:spPr>
          <a:xfrm>
            <a:off x="628650" y="620139"/>
            <a:ext cx="7886700" cy="1015999"/>
          </a:xfrm>
        </p:spPr>
        <p:txBody>
          <a:bodyPr>
            <a:normAutofit/>
          </a:bodyPr>
          <a:lstStyle/>
          <a:p>
            <a:pPr algn="ctr"/>
            <a:r>
              <a:rPr lang="en-GB" b="1" dirty="0"/>
              <a:t>Outbreak Activity 1</a:t>
            </a:r>
          </a:p>
        </p:txBody>
      </p:sp>
      <p:sp>
        <p:nvSpPr>
          <p:cNvPr id="4" name="Rectangle 3">
            <a:extLst>
              <a:ext uri="{FF2B5EF4-FFF2-40B4-BE49-F238E27FC236}">
                <a16:creationId xmlns:a16="http://schemas.microsoft.com/office/drawing/2014/main" id="{A00159C7-F2A4-495B-BC05-A91C9C1E2D74}"/>
              </a:ext>
            </a:extLst>
          </p:cNvPr>
          <p:cNvSpPr/>
          <p:nvPr/>
        </p:nvSpPr>
        <p:spPr>
          <a:xfrm>
            <a:off x="552450" y="2107809"/>
            <a:ext cx="8039100" cy="2862322"/>
          </a:xfrm>
          <a:prstGeom prst="rect">
            <a:avLst/>
          </a:prstGeom>
          <a:solidFill>
            <a:srgbClr val="F16436"/>
          </a:solidFill>
        </p:spPr>
        <p:txBody>
          <a:bodyPr wrap="square">
            <a:spAutoFit/>
          </a:bodyPr>
          <a:lstStyle/>
          <a:p>
            <a:pPr lvl="0" algn="ctr">
              <a:spcAft>
                <a:spcPts val="600"/>
              </a:spcAft>
            </a:pPr>
            <a:r>
              <a:rPr lang="en-GB" sz="3000" b="1" dirty="0">
                <a:solidFill>
                  <a:schemeClr val="bg1"/>
                </a:solidFill>
                <a:latin typeface="Arial" panose="020B0604020202020204" pitchFamily="34" charset="0"/>
                <a:ea typeface="Calibri" panose="020F0502020204030204" pitchFamily="34" charset="0"/>
                <a:cs typeface="Times New Roman" panose="02020603050405020304" pitchFamily="18" charset="0"/>
              </a:rPr>
              <a:t>Into groups of 4-5 to facilitate group discussion. Choose an infectious disease or make up your own. For example, you could base this activity on a foodborne disease (food poisoning), COVID-19 or a fictional disease. </a:t>
            </a:r>
          </a:p>
        </p:txBody>
      </p:sp>
      <p:sp>
        <p:nvSpPr>
          <p:cNvPr id="3" name="Footer Placeholder 2">
            <a:extLst>
              <a:ext uri="{FF2B5EF4-FFF2-40B4-BE49-F238E27FC236}">
                <a16:creationId xmlns:a16="http://schemas.microsoft.com/office/drawing/2014/main" id="{94B41D31-97C4-44C1-AB63-A671CF453FBB}"/>
              </a:ext>
            </a:extLst>
          </p:cNvPr>
          <p:cNvSpPr>
            <a:spLocks noGrp="1"/>
          </p:cNvSpPr>
          <p:nvPr>
            <p:ph type="ftr" sz="quarter" idx="11"/>
          </p:nvPr>
        </p:nvSpPr>
        <p:spPr/>
        <p:txBody>
          <a:bodyPr/>
          <a:lstStyle/>
          <a:p>
            <a:r>
              <a:rPr lang="en-GB"/>
              <a:t>e-Bug.eu</a:t>
            </a:r>
            <a:endParaRPr lang="en-GB" dirty="0"/>
          </a:p>
        </p:txBody>
      </p:sp>
      <p:sp>
        <p:nvSpPr>
          <p:cNvPr id="5" name="Arrow: Right 4">
            <a:extLst>
              <a:ext uri="{FF2B5EF4-FFF2-40B4-BE49-F238E27FC236}">
                <a16:creationId xmlns:a16="http://schemas.microsoft.com/office/drawing/2014/main" id="{08D05163-6968-4792-8DA5-7E1B7E1D70BD}"/>
              </a:ext>
            </a:extLst>
          </p:cNvPr>
          <p:cNvSpPr/>
          <p:nvPr/>
        </p:nvSpPr>
        <p:spPr>
          <a:xfrm>
            <a:off x="6181725" y="5591175"/>
            <a:ext cx="2409825" cy="1019175"/>
          </a:xfrm>
          <a:prstGeom prst="rightArrow">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latin typeface="Arial" panose="020B0604020202020204" pitchFamily="34" charset="0"/>
                <a:cs typeface="Arial" panose="020B0604020202020204" pitchFamily="34" charset="0"/>
              </a:rPr>
              <a:t>Instructions</a:t>
            </a:r>
          </a:p>
        </p:txBody>
      </p:sp>
    </p:spTree>
    <p:extLst>
      <p:ext uri="{BB962C8B-B14F-4D97-AF65-F5344CB8AC3E}">
        <p14:creationId xmlns:p14="http://schemas.microsoft.com/office/powerpoint/2010/main" val="15698908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61F1F-BBEC-4795-BA49-4492B636D861}"/>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Outbreak Activity Instructions 1</a:t>
            </a:r>
          </a:p>
        </p:txBody>
      </p:sp>
      <p:sp>
        <p:nvSpPr>
          <p:cNvPr id="4" name="Rectangle 3">
            <a:extLst>
              <a:ext uri="{FF2B5EF4-FFF2-40B4-BE49-F238E27FC236}">
                <a16:creationId xmlns:a16="http://schemas.microsoft.com/office/drawing/2014/main" id="{CBC9F7D0-9863-4362-94B5-73B23947F28D}"/>
              </a:ext>
            </a:extLst>
          </p:cNvPr>
          <p:cNvSpPr/>
          <p:nvPr/>
        </p:nvSpPr>
        <p:spPr>
          <a:xfrm>
            <a:off x="552450" y="365626"/>
            <a:ext cx="8039100" cy="5816977"/>
          </a:xfrm>
          <a:prstGeom prst="rect">
            <a:avLst/>
          </a:prstGeom>
          <a:solidFill>
            <a:srgbClr val="F16436"/>
          </a:solidFill>
        </p:spPr>
        <p:txBody>
          <a:bodyPr wrap="square">
            <a:spAutoFit/>
          </a:bodyPr>
          <a:lstStyle/>
          <a:p>
            <a:pPr marL="457200" lvl="0" indent="-457200" algn="just">
              <a:spcAft>
                <a:spcPts val="600"/>
              </a:spcAft>
              <a:buAutoNum type="arabicPeriod"/>
            </a:pPr>
            <a:r>
              <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rPr>
              <a:t>Imagine that you are the public health team for your local council, there has been an outbreak of an infectious disease meaning lots of people have become sick with the same thing. It is the responsibility of the class to co-ordinate a response. </a:t>
            </a:r>
          </a:p>
          <a:p>
            <a:pPr lvl="0">
              <a:spcAft>
                <a:spcPts val="600"/>
              </a:spcAft>
            </a:pPr>
            <a:endPar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marL="457200" lvl="0" indent="-457200" algn="just">
              <a:spcAft>
                <a:spcPts val="600"/>
              </a:spcAft>
              <a:buAutoNum type="arabicPeriod" startAt="2"/>
            </a:pPr>
            <a:r>
              <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rPr>
              <a:t>Discuss who would be involved in responding to an outbreak: nurses, doctors, public health officials, government, scientist, epidemiologists, all play a vital role in public health. More information about these careers in public health can be researched online (NHS public health, prospects. ac.uk). </a:t>
            </a:r>
          </a:p>
          <a:p>
            <a:pPr lvl="0" algn="just">
              <a:spcAft>
                <a:spcPts val="600"/>
              </a:spcAft>
            </a:pPr>
            <a:endPar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lvl="0" algn="just">
              <a:spcAft>
                <a:spcPts val="600"/>
              </a:spcAft>
            </a:pPr>
            <a:r>
              <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rPr>
              <a:t>•	To start think of these questions: who you would go to if you got sick. Who would that person tell? Who would the doctor tell? What would those people do? What advice would the government give? What can the public health officials do to keep to government advice and keep cases down? Are there existing methods of diagnosis or treatment? Do vaccines exist for this disease? </a:t>
            </a:r>
          </a:p>
          <a:p>
            <a:pPr lvl="0" algn="just">
              <a:spcAft>
                <a:spcPts val="600"/>
              </a:spcAft>
            </a:pPr>
            <a:endPar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lvl="0" algn="just">
              <a:spcAft>
                <a:spcPts val="600"/>
              </a:spcAft>
            </a:pPr>
            <a:r>
              <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rPr>
              <a:t>•	You can create a flow-chart to record the chain of command. </a:t>
            </a:r>
          </a:p>
        </p:txBody>
      </p:sp>
      <p:sp>
        <p:nvSpPr>
          <p:cNvPr id="3" name="Footer Placeholder 2">
            <a:extLst>
              <a:ext uri="{FF2B5EF4-FFF2-40B4-BE49-F238E27FC236}">
                <a16:creationId xmlns:a16="http://schemas.microsoft.com/office/drawing/2014/main" id="{7CBF3B5F-49C8-45A7-9A84-909F9E3345E2}"/>
              </a:ext>
            </a:extLst>
          </p:cNvPr>
          <p:cNvSpPr>
            <a:spLocks noGrp="1"/>
          </p:cNvSpPr>
          <p:nvPr>
            <p:ph type="ftr" sz="quarter" idx="11"/>
          </p:nvPr>
        </p:nvSpPr>
        <p:spPr/>
        <p:txBody>
          <a:bodyPr/>
          <a:lstStyle/>
          <a:p>
            <a:r>
              <a:rPr lang="en-GB"/>
              <a:t>e-Bug.eu</a:t>
            </a:r>
            <a:endParaRPr lang="en-GB" dirty="0"/>
          </a:p>
        </p:txBody>
      </p:sp>
      <p:sp>
        <p:nvSpPr>
          <p:cNvPr id="5" name="Arrow: Right 4">
            <a:extLst>
              <a:ext uri="{FF2B5EF4-FFF2-40B4-BE49-F238E27FC236}">
                <a16:creationId xmlns:a16="http://schemas.microsoft.com/office/drawing/2014/main" id="{72FCFD9A-8D0C-48DD-9DF2-CD5ACBA714AD}"/>
              </a:ext>
            </a:extLst>
          </p:cNvPr>
          <p:cNvSpPr/>
          <p:nvPr/>
        </p:nvSpPr>
        <p:spPr>
          <a:xfrm>
            <a:off x="6886575" y="6220911"/>
            <a:ext cx="1914525" cy="542925"/>
          </a:xfrm>
          <a:prstGeom prst="rightArrow">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Continue</a:t>
            </a:r>
          </a:p>
        </p:txBody>
      </p:sp>
    </p:spTree>
    <p:extLst>
      <p:ext uri="{BB962C8B-B14F-4D97-AF65-F5344CB8AC3E}">
        <p14:creationId xmlns:p14="http://schemas.microsoft.com/office/powerpoint/2010/main" val="31731671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9B0B2-D255-4E5B-89EE-47514FCE2E55}"/>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Outbreak Activity Instructions 2</a:t>
            </a:r>
          </a:p>
        </p:txBody>
      </p:sp>
      <p:sp>
        <p:nvSpPr>
          <p:cNvPr id="4" name="Rectangle 3">
            <a:extLst>
              <a:ext uri="{FF2B5EF4-FFF2-40B4-BE49-F238E27FC236}">
                <a16:creationId xmlns:a16="http://schemas.microsoft.com/office/drawing/2014/main" id="{55460EA1-85B8-44D9-87B6-65A2748BED54}"/>
              </a:ext>
            </a:extLst>
          </p:cNvPr>
          <p:cNvSpPr/>
          <p:nvPr/>
        </p:nvSpPr>
        <p:spPr>
          <a:xfrm>
            <a:off x="552450" y="518026"/>
            <a:ext cx="8039100" cy="5493812"/>
          </a:xfrm>
          <a:prstGeom prst="rect">
            <a:avLst/>
          </a:prstGeom>
          <a:solidFill>
            <a:srgbClr val="F16436"/>
          </a:solidFill>
        </p:spPr>
        <p:txBody>
          <a:bodyPr wrap="square">
            <a:spAutoFit/>
          </a:bodyPr>
          <a:lstStyle/>
          <a:p>
            <a:pPr marL="342900" lvl="0" indent="-342900" algn="just">
              <a:spcAft>
                <a:spcPts val="600"/>
              </a:spcAft>
              <a:buAutoNum type="arabicPeriod" startAt="3"/>
            </a:pPr>
            <a:r>
              <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rPr>
              <a:t>As public health officials you must decide how you can stop the spread of the infection. What questions would you ask that could help you stop the spread of the sickness? </a:t>
            </a:r>
          </a:p>
          <a:p>
            <a:pPr lvl="0" algn="just">
              <a:spcAft>
                <a:spcPts val="600"/>
              </a:spcAft>
            </a:pPr>
            <a:endPar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lvl="0" algn="just">
              <a:spcAft>
                <a:spcPts val="600"/>
              </a:spcAft>
            </a:pPr>
            <a:r>
              <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rPr>
              <a:t>•	How many people are sick? How is the infectious agent spreading? Who needs to know about this? Students should be encouraged to list as many questions as possible and share the most frequent with the class. </a:t>
            </a:r>
          </a:p>
          <a:p>
            <a:pPr lvl="0" algn="just">
              <a:spcAft>
                <a:spcPts val="600"/>
              </a:spcAft>
            </a:pPr>
            <a:endPar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lvl="0" algn="just">
              <a:spcAft>
                <a:spcPts val="600"/>
              </a:spcAft>
            </a:pPr>
            <a:r>
              <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rPr>
              <a:t>4.	To finish use the following scenario: Three main outbreaks have been identified in the local area: </a:t>
            </a:r>
          </a:p>
          <a:p>
            <a:pPr lvl="0" algn="just">
              <a:spcAft>
                <a:spcPts val="600"/>
              </a:spcAft>
            </a:pPr>
            <a:r>
              <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rPr>
              <a:t>•	A school </a:t>
            </a:r>
          </a:p>
          <a:p>
            <a:pPr lvl="0" algn="just">
              <a:spcAft>
                <a:spcPts val="600"/>
              </a:spcAft>
            </a:pPr>
            <a:r>
              <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rPr>
              <a:t>•	Leisure centre </a:t>
            </a:r>
          </a:p>
          <a:p>
            <a:pPr lvl="0" algn="just">
              <a:spcAft>
                <a:spcPts val="600"/>
              </a:spcAft>
            </a:pPr>
            <a:r>
              <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rPr>
              <a:t>•	Office building </a:t>
            </a:r>
          </a:p>
          <a:p>
            <a:pPr lvl="0" algn="just">
              <a:spcAft>
                <a:spcPts val="600"/>
              </a:spcAft>
            </a:pPr>
            <a:endPar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lvl="0" algn="just">
              <a:spcAft>
                <a:spcPts val="600"/>
              </a:spcAft>
            </a:pPr>
            <a:r>
              <a:rPr lang="en-GB" b="1" dirty="0">
                <a:solidFill>
                  <a:schemeClr val="bg1"/>
                </a:solidFill>
                <a:latin typeface="Arial" panose="020B0604020202020204" pitchFamily="34" charset="0"/>
                <a:ea typeface="Calibri" panose="020F0502020204030204" pitchFamily="34" charset="0"/>
                <a:cs typeface="Times New Roman" panose="02020603050405020304" pitchFamily="18" charset="0"/>
              </a:rPr>
              <a:t>In your groups create a plan to communicate with the local residents about stopping the spread of the disease.</a:t>
            </a:r>
          </a:p>
        </p:txBody>
      </p:sp>
      <p:sp>
        <p:nvSpPr>
          <p:cNvPr id="3" name="Footer Placeholder 2">
            <a:extLst>
              <a:ext uri="{FF2B5EF4-FFF2-40B4-BE49-F238E27FC236}">
                <a16:creationId xmlns:a16="http://schemas.microsoft.com/office/drawing/2014/main" id="{95804C74-54CB-4A65-8466-94CF781B130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934821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BE71B0B-8BB4-4BFF-9970-A027552B9A57}"/>
              </a:ext>
            </a:extLst>
          </p:cNvPr>
          <p:cNvSpPr>
            <a:spLocks noGrp="1"/>
          </p:cNvSpPr>
          <p:nvPr>
            <p:ph type="title"/>
          </p:nvPr>
        </p:nvSpPr>
        <p:spPr>
          <a:xfrm>
            <a:off x="628650" y="277239"/>
            <a:ext cx="7886700" cy="1015999"/>
          </a:xfrm>
        </p:spPr>
        <p:txBody>
          <a:bodyPr>
            <a:normAutofit/>
          </a:bodyPr>
          <a:lstStyle/>
          <a:p>
            <a:pPr algn="ctr"/>
            <a:r>
              <a:rPr lang="en-GB" b="1" dirty="0"/>
              <a:t>Outbreak Activity 2</a:t>
            </a:r>
          </a:p>
        </p:txBody>
      </p:sp>
      <p:sp>
        <p:nvSpPr>
          <p:cNvPr id="5" name="Rectangle 4">
            <a:extLst>
              <a:ext uri="{FF2B5EF4-FFF2-40B4-BE49-F238E27FC236}">
                <a16:creationId xmlns:a16="http://schemas.microsoft.com/office/drawing/2014/main" id="{E1287C9E-D0C3-4FBF-8FD2-2E0CE646CD98}"/>
              </a:ext>
            </a:extLst>
          </p:cNvPr>
          <p:cNvSpPr/>
          <p:nvPr/>
        </p:nvSpPr>
        <p:spPr>
          <a:xfrm>
            <a:off x="476250" y="1575301"/>
            <a:ext cx="8039100" cy="3877985"/>
          </a:xfrm>
          <a:prstGeom prst="rect">
            <a:avLst/>
          </a:prstGeom>
          <a:solidFill>
            <a:srgbClr val="F16436"/>
          </a:solidFill>
        </p:spPr>
        <p:txBody>
          <a:bodyPr wrap="square">
            <a:spAutoFit/>
          </a:bodyPr>
          <a:lstStyle/>
          <a:p>
            <a:pPr lvl="0" algn="just">
              <a:spcAft>
                <a:spcPts val="600"/>
              </a:spcAft>
            </a:pPr>
            <a:r>
              <a:rPr lang="en-GB" sz="2400" dirty="0">
                <a:solidFill>
                  <a:schemeClr val="bg1"/>
                </a:solidFill>
                <a:latin typeface="Arial" panose="020B0604020202020204" pitchFamily="34" charset="0"/>
                <a:ea typeface="Calibri" panose="020F0502020204030204" pitchFamily="34" charset="0"/>
                <a:cs typeface="Times New Roman" panose="02020603050405020304" pitchFamily="18" charset="0"/>
              </a:rPr>
              <a:t>Research an infectious disease and produce a visual timeline to be presented at the next lesson. The timeline should include reference to the following: </a:t>
            </a:r>
          </a:p>
          <a:p>
            <a:pPr lvl="0" algn="just">
              <a:spcAft>
                <a:spcPts val="600"/>
              </a:spcAft>
            </a:pPr>
            <a:endPar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lvl="0" algn="just">
              <a:spcAft>
                <a:spcPts val="600"/>
              </a:spcAft>
            </a:pPr>
            <a:r>
              <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	A history of the disease </a:t>
            </a:r>
          </a:p>
          <a:p>
            <a:pPr lvl="0" algn="just">
              <a:spcAft>
                <a:spcPts val="600"/>
              </a:spcAft>
            </a:pPr>
            <a:r>
              <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	The microbe involved </a:t>
            </a:r>
          </a:p>
          <a:p>
            <a:pPr lvl="0" algn="just">
              <a:spcAft>
                <a:spcPts val="600"/>
              </a:spcAft>
            </a:pPr>
            <a:r>
              <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	Rate of transmission </a:t>
            </a:r>
          </a:p>
          <a:p>
            <a:pPr lvl="0" algn="just">
              <a:spcAft>
                <a:spcPts val="600"/>
              </a:spcAft>
            </a:pPr>
            <a:r>
              <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	Symptoms, and treatment </a:t>
            </a:r>
          </a:p>
          <a:p>
            <a:pPr lvl="0" algn="just">
              <a:spcAft>
                <a:spcPts val="600"/>
              </a:spcAft>
            </a:pPr>
            <a:r>
              <a:rPr lang="en-GB"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	Mortality rates </a:t>
            </a:r>
          </a:p>
        </p:txBody>
      </p:sp>
      <p:sp>
        <p:nvSpPr>
          <p:cNvPr id="3" name="Footer Placeholder 2">
            <a:extLst>
              <a:ext uri="{FF2B5EF4-FFF2-40B4-BE49-F238E27FC236}">
                <a16:creationId xmlns:a16="http://schemas.microsoft.com/office/drawing/2014/main" id="{270089F3-0F12-4F83-A5ED-888E2E2AD45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9130001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A972-69F7-43E7-8D82-7D1D837C0D05}"/>
              </a:ext>
            </a:extLst>
          </p:cNvPr>
          <p:cNvSpPr>
            <a:spLocks noGrp="1"/>
          </p:cNvSpPr>
          <p:nvPr>
            <p:ph type="title"/>
          </p:nvPr>
        </p:nvSpPr>
        <p:spPr>
          <a:xfrm>
            <a:off x="183356" y="1747839"/>
            <a:ext cx="8777287" cy="2852737"/>
          </a:xfrm>
        </p:spPr>
        <p:txBody>
          <a:bodyPr/>
          <a:lstStyle/>
          <a:p>
            <a:r>
              <a:rPr lang="en-GB" b="1" dirty="0"/>
              <a:t>Learning Consolidation</a:t>
            </a:r>
          </a:p>
        </p:txBody>
      </p:sp>
      <p:sp>
        <p:nvSpPr>
          <p:cNvPr id="4" name="Footer Placeholder 3">
            <a:extLst>
              <a:ext uri="{FF2B5EF4-FFF2-40B4-BE49-F238E27FC236}">
                <a16:creationId xmlns:a16="http://schemas.microsoft.com/office/drawing/2014/main" id="{0D598851-9A9F-41F2-AA82-2FCDB6BC246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5484821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796D3-50B8-4990-A7CD-758AF55AF0C4}"/>
              </a:ext>
            </a:extLst>
          </p:cNvPr>
          <p:cNvSpPr>
            <a:spLocks noGrp="1"/>
          </p:cNvSpPr>
          <p:nvPr>
            <p:ph type="title"/>
          </p:nvPr>
        </p:nvSpPr>
        <p:spPr>
          <a:xfrm>
            <a:off x="628650" y="512763"/>
            <a:ext cx="7886700" cy="2392361"/>
          </a:xfrm>
          <a:ln w="57150">
            <a:solidFill>
              <a:srgbClr val="712B8F"/>
            </a:solidFill>
          </a:ln>
        </p:spPr>
        <p:txBody>
          <a:bodyPr>
            <a:noAutofit/>
          </a:bodyPr>
          <a:lstStyle/>
          <a:p>
            <a:pPr algn="ctr"/>
            <a:r>
              <a:rPr lang="en-GB" sz="3000" b="1" dirty="0"/>
              <a:t>Microbes that can cause diseases are called pathogens. Diseases caused by such microbes are said to be infectious diseases. </a:t>
            </a:r>
            <a:br>
              <a:rPr lang="en-GB" sz="3000" b="1" dirty="0"/>
            </a:br>
            <a:r>
              <a:rPr lang="en-GB" sz="3000" b="1" dirty="0"/>
              <a:t>True/False?</a:t>
            </a:r>
          </a:p>
        </p:txBody>
      </p:sp>
      <p:sp>
        <p:nvSpPr>
          <p:cNvPr id="4" name="Thought Bubble: Cloud 3">
            <a:extLst>
              <a:ext uri="{FF2B5EF4-FFF2-40B4-BE49-F238E27FC236}">
                <a16:creationId xmlns:a16="http://schemas.microsoft.com/office/drawing/2014/main" id="{A2806A12-AACB-4FB7-B809-97B5713E4D0D}"/>
              </a:ext>
            </a:extLst>
          </p:cNvPr>
          <p:cNvSpPr/>
          <p:nvPr/>
        </p:nvSpPr>
        <p:spPr>
          <a:xfrm>
            <a:off x="2729990" y="3527421"/>
            <a:ext cx="3356485" cy="2111379"/>
          </a:xfrm>
          <a:prstGeom prst="cloudCallou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b="1" dirty="0">
                <a:latin typeface="Arial" panose="020B0604020202020204" pitchFamily="34" charset="0"/>
                <a:cs typeface="Arial" panose="020B0604020202020204" pitchFamily="34" charset="0"/>
              </a:rPr>
              <a:t>True</a:t>
            </a:r>
          </a:p>
        </p:txBody>
      </p:sp>
      <p:sp>
        <p:nvSpPr>
          <p:cNvPr id="3" name="Footer Placeholder 2">
            <a:extLst>
              <a:ext uri="{FF2B5EF4-FFF2-40B4-BE49-F238E27FC236}">
                <a16:creationId xmlns:a16="http://schemas.microsoft.com/office/drawing/2014/main" id="{8C027A2A-565A-406E-92F4-FCB04D5DBFF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363095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3E8152-B101-4097-96C8-A9FD6333FA53}"/>
              </a:ext>
            </a:extLst>
          </p:cNvPr>
          <p:cNvSpPr>
            <a:spLocks noGrp="1"/>
          </p:cNvSpPr>
          <p:nvPr>
            <p:ph type="title"/>
          </p:nvPr>
        </p:nvSpPr>
        <p:spPr>
          <a:xfrm>
            <a:off x="628650" y="460382"/>
            <a:ext cx="7886700" cy="1816093"/>
          </a:xfrm>
          <a:ln w="57150">
            <a:solidFill>
              <a:srgbClr val="712B8F"/>
            </a:solidFill>
          </a:ln>
        </p:spPr>
        <p:txBody>
          <a:bodyPr>
            <a:noAutofit/>
          </a:bodyPr>
          <a:lstStyle/>
          <a:p>
            <a:pPr algn="ctr"/>
            <a:r>
              <a:rPr lang="en-GB" sz="3000" b="1" dirty="0"/>
              <a:t>Microbes can pass from one person to another only by touch. </a:t>
            </a:r>
            <a:br>
              <a:rPr lang="en-GB" sz="3000" b="1" dirty="0"/>
            </a:br>
            <a:r>
              <a:rPr lang="en-GB" sz="3000" b="1" dirty="0"/>
              <a:t>True/False?</a:t>
            </a:r>
          </a:p>
        </p:txBody>
      </p:sp>
      <p:sp>
        <p:nvSpPr>
          <p:cNvPr id="5" name="Thought Bubble: Cloud 4">
            <a:extLst>
              <a:ext uri="{FF2B5EF4-FFF2-40B4-BE49-F238E27FC236}">
                <a16:creationId xmlns:a16="http://schemas.microsoft.com/office/drawing/2014/main" id="{A7239E65-553E-42F1-9072-6F52A69F696F}"/>
              </a:ext>
            </a:extLst>
          </p:cNvPr>
          <p:cNvSpPr/>
          <p:nvPr/>
        </p:nvSpPr>
        <p:spPr>
          <a:xfrm>
            <a:off x="1969833" y="2841625"/>
            <a:ext cx="5204334" cy="3238495"/>
          </a:xfrm>
          <a:prstGeom prst="cloudCallou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a:latin typeface="Arial" panose="020B0604020202020204" pitchFamily="34" charset="0"/>
                <a:cs typeface="Arial" panose="020B0604020202020204" pitchFamily="34" charset="0"/>
              </a:rPr>
              <a:t>False, microbes can pass from one person to another by a number of different routes – air, touch, water, food, aerosols (coughs and sneezes). </a:t>
            </a:r>
            <a:endParaRPr lang="en-GB" sz="2000" b="1" dirty="0">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7F7D4AE0-F944-4F31-8ABD-7BD89628640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712025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93BEFFC-5AF8-49E1-92D3-0AFB37F71F79}"/>
              </a:ext>
            </a:extLst>
          </p:cNvPr>
          <p:cNvSpPr>
            <a:spLocks noGrp="1"/>
          </p:cNvSpPr>
          <p:nvPr>
            <p:ph type="title"/>
          </p:nvPr>
        </p:nvSpPr>
        <p:spPr>
          <a:xfrm>
            <a:off x="628650" y="569914"/>
            <a:ext cx="7886700" cy="2088352"/>
          </a:xfrm>
          <a:ln w="57150">
            <a:solidFill>
              <a:srgbClr val="712B8F"/>
            </a:solidFill>
          </a:ln>
        </p:spPr>
        <p:txBody>
          <a:bodyPr>
            <a:noAutofit/>
          </a:bodyPr>
          <a:lstStyle/>
          <a:p>
            <a:pPr algn="ctr"/>
            <a:r>
              <a:rPr lang="en-GB" sz="3000" b="1" dirty="0"/>
              <a:t>Some new infectious agents can cause epidemics (community) or travel all over the world causing a pandemic. </a:t>
            </a:r>
            <a:br>
              <a:rPr lang="en-GB" sz="3000" b="1" dirty="0"/>
            </a:br>
            <a:r>
              <a:rPr lang="en-GB" sz="3000" b="1" dirty="0"/>
              <a:t>True/False?</a:t>
            </a:r>
          </a:p>
        </p:txBody>
      </p:sp>
      <p:sp>
        <p:nvSpPr>
          <p:cNvPr id="5" name="Thought Bubble: Cloud 4">
            <a:extLst>
              <a:ext uri="{FF2B5EF4-FFF2-40B4-BE49-F238E27FC236}">
                <a16:creationId xmlns:a16="http://schemas.microsoft.com/office/drawing/2014/main" id="{8154FBEA-6F99-4F98-A42F-0DF989BA2775}"/>
              </a:ext>
            </a:extLst>
          </p:cNvPr>
          <p:cNvSpPr/>
          <p:nvPr/>
        </p:nvSpPr>
        <p:spPr>
          <a:xfrm>
            <a:off x="2784220" y="3241676"/>
            <a:ext cx="3575559" cy="2495550"/>
          </a:xfrm>
          <a:prstGeom prst="cloudCallou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b="1" dirty="0">
                <a:latin typeface="Arial" panose="020B0604020202020204" pitchFamily="34" charset="0"/>
                <a:cs typeface="Arial" panose="020B0604020202020204" pitchFamily="34" charset="0"/>
              </a:rPr>
              <a:t>True</a:t>
            </a:r>
          </a:p>
        </p:txBody>
      </p:sp>
      <p:sp>
        <p:nvSpPr>
          <p:cNvPr id="3" name="Footer Placeholder 2">
            <a:extLst>
              <a:ext uri="{FF2B5EF4-FFF2-40B4-BE49-F238E27FC236}">
                <a16:creationId xmlns:a16="http://schemas.microsoft.com/office/drawing/2014/main" id="{148B0915-82DB-4E0B-944E-409F1FD10A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35389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F3A3DA5-B9A8-48E3-B150-BF9285DD38C4}"/>
              </a:ext>
            </a:extLst>
          </p:cNvPr>
          <p:cNvSpPr>
            <a:spLocks noGrp="1"/>
          </p:cNvSpPr>
          <p:nvPr>
            <p:ph type="title"/>
          </p:nvPr>
        </p:nvSpPr>
        <p:spPr>
          <a:xfrm>
            <a:off x="628650" y="-927625"/>
            <a:ext cx="7886700" cy="830343"/>
          </a:xfrm>
        </p:spPr>
        <p:txBody>
          <a:bodyPr>
            <a:noAutofit/>
          </a:bodyPr>
          <a:lstStyle/>
          <a:p>
            <a:pPr algn="ctr"/>
            <a:r>
              <a:rPr lang="en-GB" sz="3500" b="1" dirty="0"/>
              <a:t>What are Harmful Microbes? (3/3)</a:t>
            </a:r>
          </a:p>
        </p:txBody>
      </p:sp>
      <p:sp>
        <p:nvSpPr>
          <p:cNvPr id="9" name="Title 1">
            <a:extLst>
              <a:ext uri="{FF2B5EF4-FFF2-40B4-BE49-F238E27FC236}">
                <a16:creationId xmlns:a16="http://schemas.microsoft.com/office/drawing/2014/main" id="{17FC70A4-9888-44E4-9CA3-8BB8CD906DF0}"/>
              </a:ext>
            </a:extLst>
          </p:cNvPr>
          <p:cNvSpPr txBox="1">
            <a:spLocks/>
          </p:cNvSpPr>
          <p:nvPr/>
        </p:nvSpPr>
        <p:spPr>
          <a:xfrm>
            <a:off x="698647" y="252332"/>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What are Harmful Microbes?</a:t>
            </a:r>
            <a:endParaRPr lang="en-GB" sz="3500" b="1" dirty="0"/>
          </a:p>
        </p:txBody>
      </p:sp>
      <p:sp>
        <p:nvSpPr>
          <p:cNvPr id="6" name="Rectangle: Rounded Corners 5">
            <a:extLst>
              <a:ext uri="{FF2B5EF4-FFF2-40B4-BE49-F238E27FC236}">
                <a16:creationId xmlns:a16="http://schemas.microsoft.com/office/drawing/2014/main" id="{337551C2-DB17-40CD-9B90-72F987C75B17}"/>
              </a:ext>
            </a:extLst>
          </p:cNvPr>
          <p:cNvSpPr/>
          <p:nvPr/>
        </p:nvSpPr>
        <p:spPr>
          <a:xfrm>
            <a:off x="558651" y="1197878"/>
            <a:ext cx="8026696" cy="149769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Third - by consumption - eating raw, undercooked, or contaminated food, or drinking water containing sewage can spread diseases such as diarrhoeal diseases, cholera, or salmonellosis. The pathogen enters your body through your digestive system. </a:t>
            </a:r>
          </a:p>
        </p:txBody>
      </p:sp>
      <p:sp>
        <p:nvSpPr>
          <p:cNvPr id="7" name="Rectangle: Rounded Corners 6">
            <a:extLst>
              <a:ext uri="{FF2B5EF4-FFF2-40B4-BE49-F238E27FC236}">
                <a16:creationId xmlns:a16="http://schemas.microsoft.com/office/drawing/2014/main" id="{554FD21D-27CC-4B53-8F86-DF062C34FC34}"/>
              </a:ext>
            </a:extLst>
          </p:cNvPr>
          <p:cNvSpPr/>
          <p:nvPr/>
        </p:nvSpPr>
        <p:spPr>
          <a:xfrm>
            <a:off x="558651" y="2875617"/>
            <a:ext cx="8026696" cy="197167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Fourth - vector – some diseases e.g. malaria, are vector-borne, this means that some living organism can transmit infectious pathogens between humans, or from animals to humans. Lifestyle factors often affect the spread of disease. For example, when people live in crowded conditions with no sewage system, infectious diseases can spread very rapidly. </a:t>
            </a:r>
          </a:p>
        </p:txBody>
      </p:sp>
      <p:sp>
        <p:nvSpPr>
          <p:cNvPr id="8" name="Rectangle: Rounded Corners 7">
            <a:extLst>
              <a:ext uri="{FF2B5EF4-FFF2-40B4-BE49-F238E27FC236}">
                <a16:creationId xmlns:a16="http://schemas.microsoft.com/office/drawing/2014/main" id="{F1E0DBCA-016C-49E0-9957-6E95C34A0EC5}"/>
              </a:ext>
            </a:extLst>
          </p:cNvPr>
          <p:cNvSpPr/>
          <p:nvPr/>
        </p:nvSpPr>
        <p:spPr>
          <a:xfrm>
            <a:off x="558652" y="5027334"/>
            <a:ext cx="8026696" cy="870401"/>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Someone who has contracted harmful disease-causing microbes is said to be infected.</a:t>
            </a:r>
          </a:p>
        </p:txBody>
      </p:sp>
      <p:sp>
        <p:nvSpPr>
          <p:cNvPr id="4" name="Footer Placeholder 3">
            <a:extLst>
              <a:ext uri="{FF2B5EF4-FFF2-40B4-BE49-F238E27FC236}">
                <a16:creationId xmlns:a16="http://schemas.microsoft.com/office/drawing/2014/main" id="{EB74123A-98ED-4EFE-AF44-0250F9D35A4A}"/>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28985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F26CA-6083-495B-8B22-1D5A4BDB2092}"/>
              </a:ext>
            </a:extLst>
          </p:cNvPr>
          <p:cNvSpPr>
            <a:spLocks noGrp="1"/>
          </p:cNvSpPr>
          <p:nvPr>
            <p:ph type="title"/>
          </p:nvPr>
        </p:nvSpPr>
        <p:spPr>
          <a:xfrm>
            <a:off x="309563" y="2481264"/>
            <a:ext cx="7886700" cy="2852737"/>
          </a:xfrm>
        </p:spPr>
        <p:txBody>
          <a:bodyPr>
            <a:normAutofit/>
          </a:bodyPr>
          <a:lstStyle/>
          <a:p>
            <a:r>
              <a:rPr lang="en-GB" b="1" dirty="0"/>
              <a:t>Main Activity:</a:t>
            </a:r>
            <a:br>
              <a:rPr lang="en-GB" b="1" dirty="0"/>
            </a:br>
            <a:r>
              <a:rPr lang="en-GB" b="1" dirty="0"/>
              <a:t>Harmful Microbes and Their Diseases </a:t>
            </a:r>
          </a:p>
        </p:txBody>
      </p:sp>
      <p:sp>
        <p:nvSpPr>
          <p:cNvPr id="4" name="Footer Placeholder 3">
            <a:extLst>
              <a:ext uri="{FF2B5EF4-FFF2-40B4-BE49-F238E27FC236}">
                <a16:creationId xmlns:a16="http://schemas.microsoft.com/office/drawing/2014/main" id="{50400773-DD46-4870-A952-6536DE76949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80523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348E2-4D08-4C5B-AE2E-01534D6D090E}"/>
              </a:ext>
            </a:extLst>
          </p:cNvPr>
          <p:cNvSpPr>
            <a:spLocks noGrp="1"/>
          </p:cNvSpPr>
          <p:nvPr>
            <p:ph type="title"/>
          </p:nvPr>
        </p:nvSpPr>
        <p:spPr>
          <a:xfrm>
            <a:off x="623888" y="-1476496"/>
            <a:ext cx="7886700" cy="1476496"/>
          </a:xfrm>
        </p:spPr>
        <p:txBody>
          <a:bodyPr vert="horz" lIns="91440" tIns="45720" rIns="91440" bIns="45720" rtlCol="0" anchor="b">
            <a:normAutofit/>
          </a:bodyPr>
          <a:lstStyle/>
          <a:p>
            <a:r>
              <a:rPr lang="en-GB" dirty="0"/>
              <a:t>Main Activity: Steps</a:t>
            </a:r>
          </a:p>
        </p:txBody>
      </p:sp>
      <p:pic>
        <p:nvPicPr>
          <p:cNvPr id="5" name="Picture 4">
            <a:extLst>
              <a:ext uri="{FF2B5EF4-FFF2-40B4-BE49-F238E27FC236}">
                <a16:creationId xmlns:a16="http://schemas.microsoft.com/office/drawing/2014/main" id="{29B4738F-44BB-4C70-BE5A-B4DB433E758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39724" y="609600"/>
            <a:ext cx="8623301" cy="5505449"/>
          </a:xfrm>
          <a:prstGeom prst="rect">
            <a:avLst/>
          </a:prstGeom>
        </p:spPr>
      </p:pic>
      <p:pic>
        <p:nvPicPr>
          <p:cNvPr id="7" name="Picture 6">
            <a:extLst>
              <a:ext uri="{FF2B5EF4-FFF2-40B4-BE49-F238E27FC236}">
                <a16:creationId xmlns:a16="http://schemas.microsoft.com/office/drawing/2014/main" id="{61784884-EF5E-4A06-A464-790796D5AE16}"/>
              </a:ext>
              <a:ext uri="{C183D7F6-B498-43B3-948B-1728B52AA6E4}">
                <adec:decorative xmlns:adec="http://schemas.microsoft.com/office/drawing/2017/decorative" val="1"/>
              </a:ext>
            </a:extLst>
          </p:cNvPr>
          <p:cNvPicPr>
            <a:picLocks noChangeAspect="1"/>
          </p:cNvPicPr>
          <p:nvPr/>
        </p:nvPicPr>
        <p:blipFill>
          <a:blip r:embed="rId3"/>
          <a:srcRect/>
          <a:stretch/>
        </p:blipFill>
        <p:spPr>
          <a:xfrm>
            <a:off x="475682" y="885704"/>
            <a:ext cx="8351384" cy="4724401"/>
          </a:xfrm>
          <a:prstGeom prst="rect">
            <a:avLst/>
          </a:prstGeom>
        </p:spPr>
      </p:pic>
      <p:sp>
        <p:nvSpPr>
          <p:cNvPr id="8" name="TextBox 7">
            <a:extLst>
              <a:ext uri="{FF2B5EF4-FFF2-40B4-BE49-F238E27FC236}">
                <a16:creationId xmlns:a16="http://schemas.microsoft.com/office/drawing/2014/main" id="{957B9C3B-5428-4CB4-8383-1A0EEDC2E2A9}"/>
              </a:ext>
            </a:extLst>
          </p:cNvPr>
          <p:cNvSpPr txBox="1"/>
          <p:nvPr/>
        </p:nvSpPr>
        <p:spPr>
          <a:xfrm>
            <a:off x="830830" y="1124247"/>
            <a:ext cx="2680356" cy="212365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2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1. Discover the different types of infectious diseases caused by harmful microbes and their characteristics</a:t>
            </a:r>
          </a:p>
        </p:txBody>
      </p:sp>
      <p:sp>
        <p:nvSpPr>
          <p:cNvPr id="9" name="TextBox 8">
            <a:extLst>
              <a:ext uri="{FF2B5EF4-FFF2-40B4-BE49-F238E27FC236}">
                <a16:creationId xmlns:a16="http://schemas.microsoft.com/office/drawing/2014/main" id="{A363BC4C-D9AD-4F0A-836B-F00538047A5E}"/>
              </a:ext>
            </a:extLst>
          </p:cNvPr>
          <p:cNvSpPr txBox="1"/>
          <p:nvPr/>
        </p:nvSpPr>
        <p:spPr>
          <a:xfrm>
            <a:off x="3649110" y="1124247"/>
            <a:ext cx="2784196" cy="212365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2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2. By working in groups, fill in the various subheadings (symptoms, transmission, treatment)</a:t>
            </a:r>
          </a:p>
        </p:txBody>
      </p:sp>
      <p:sp>
        <p:nvSpPr>
          <p:cNvPr id="10" name="TextBox 9">
            <a:extLst>
              <a:ext uri="{FF2B5EF4-FFF2-40B4-BE49-F238E27FC236}">
                <a16:creationId xmlns:a16="http://schemas.microsoft.com/office/drawing/2014/main" id="{C911FB46-FA04-4BFE-847C-2C5684D901DE}"/>
              </a:ext>
            </a:extLst>
          </p:cNvPr>
          <p:cNvSpPr txBox="1"/>
          <p:nvPr/>
        </p:nvSpPr>
        <p:spPr>
          <a:xfrm>
            <a:off x="6569264" y="1124247"/>
            <a:ext cx="1965136" cy="110799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2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3. Present your results to the class</a:t>
            </a:r>
          </a:p>
        </p:txBody>
      </p:sp>
      <p:sp>
        <p:nvSpPr>
          <p:cNvPr id="4" name="Footer Placeholder 3">
            <a:extLst>
              <a:ext uri="{FF2B5EF4-FFF2-40B4-BE49-F238E27FC236}">
                <a16:creationId xmlns:a16="http://schemas.microsoft.com/office/drawing/2014/main" id="{C300B998-1593-477C-9409-299C425021C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368214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69E7B-84E6-4AAA-B3C8-D0D0C15B97E8}"/>
              </a:ext>
            </a:extLst>
          </p:cNvPr>
          <p:cNvSpPr>
            <a:spLocks noGrp="1"/>
          </p:cNvSpPr>
          <p:nvPr>
            <p:ph type="title"/>
          </p:nvPr>
        </p:nvSpPr>
        <p:spPr>
          <a:xfrm>
            <a:off x="629884" y="-957409"/>
            <a:ext cx="7886700" cy="863598"/>
          </a:xfrm>
        </p:spPr>
        <p:txBody>
          <a:bodyPr>
            <a:normAutofit fontScale="90000"/>
          </a:bodyPr>
          <a:lstStyle/>
          <a:p>
            <a:pPr algn="ctr"/>
            <a:r>
              <a:rPr lang="en-GB" sz="3000" b="1" dirty="0"/>
              <a:t>Harmful Microbes and Their Disease: MRSA</a:t>
            </a:r>
          </a:p>
        </p:txBody>
      </p:sp>
      <p:sp>
        <p:nvSpPr>
          <p:cNvPr id="13" name="Title 1">
            <a:extLst>
              <a:ext uri="{FF2B5EF4-FFF2-40B4-BE49-F238E27FC236}">
                <a16:creationId xmlns:a16="http://schemas.microsoft.com/office/drawing/2014/main" id="{2A0BFA9F-D414-4FAF-A13D-071E77E42C75}"/>
              </a:ext>
            </a:extLst>
          </p:cNvPr>
          <p:cNvSpPr txBox="1">
            <a:spLocks/>
          </p:cNvSpPr>
          <p:nvPr/>
        </p:nvSpPr>
        <p:spPr>
          <a:xfrm>
            <a:off x="629884" y="180011"/>
            <a:ext cx="7886700" cy="863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Harmful Microbes and Their Disease</a:t>
            </a:r>
            <a:endParaRPr lang="en-GB" sz="3000" b="1" dirty="0"/>
          </a:p>
        </p:txBody>
      </p:sp>
      <p:sp>
        <p:nvSpPr>
          <p:cNvPr id="4" name="TextBox 3">
            <a:extLst>
              <a:ext uri="{FF2B5EF4-FFF2-40B4-BE49-F238E27FC236}">
                <a16:creationId xmlns:a16="http://schemas.microsoft.com/office/drawing/2014/main" id="{C47DEC16-FFF4-40E7-81A3-8190522EFC2C}"/>
              </a:ext>
            </a:extLst>
          </p:cNvPr>
          <p:cNvSpPr txBox="1"/>
          <p:nvPr/>
        </p:nvSpPr>
        <p:spPr>
          <a:xfrm>
            <a:off x="629883" y="1344034"/>
            <a:ext cx="7818790" cy="369332"/>
          </a:xfrm>
          <a:prstGeom prst="rect">
            <a:avLst/>
          </a:prstGeom>
          <a:solidFill>
            <a:srgbClr val="AB7AB3"/>
          </a:solidFill>
          <a:ln>
            <a:solidFill>
              <a:srgbClr val="000000"/>
            </a:solidFill>
          </a:ln>
        </p:spPr>
        <p:txBody>
          <a:bodyPr wrap="square" rtlCol="0">
            <a:spAutoFit/>
          </a:bodyPr>
          <a:lstStyle/>
          <a:p>
            <a:r>
              <a:rPr lang="en-GB" b="1" dirty="0">
                <a:solidFill>
                  <a:schemeClr val="bg2">
                    <a:lumMod val="10000"/>
                  </a:schemeClr>
                </a:solidFill>
                <a:latin typeface="Arial" panose="020B0604020202020204" pitchFamily="34" charset="0"/>
                <a:cs typeface="Arial" panose="020B0604020202020204" pitchFamily="34" charset="0"/>
              </a:rPr>
              <a:t>Methicillin Resistant </a:t>
            </a:r>
            <a:r>
              <a:rPr lang="en-GB" b="1" i="1" dirty="0">
                <a:solidFill>
                  <a:schemeClr val="bg2">
                    <a:lumMod val="10000"/>
                  </a:schemeClr>
                </a:solidFill>
                <a:latin typeface="Arial" panose="020B0604020202020204" pitchFamily="34" charset="0"/>
                <a:cs typeface="Arial" panose="020B0604020202020204" pitchFamily="34" charset="0"/>
              </a:rPr>
              <a:t>Staphylococcus aureus </a:t>
            </a:r>
            <a:r>
              <a:rPr lang="en-GB" b="1" dirty="0">
                <a:solidFill>
                  <a:schemeClr val="bg2">
                    <a:lumMod val="10000"/>
                  </a:schemeClr>
                </a:solidFill>
                <a:latin typeface="Arial" panose="020B0604020202020204" pitchFamily="34" charset="0"/>
                <a:cs typeface="Arial" panose="020B0604020202020204" pitchFamily="34" charset="0"/>
              </a:rPr>
              <a:t>(MRSA)</a:t>
            </a:r>
          </a:p>
        </p:txBody>
      </p:sp>
      <p:graphicFrame>
        <p:nvGraphicFramePr>
          <p:cNvPr id="12" name="Table 7" descr="Methicillin Resistant Staphylococcus aureus (MRSA)&#10;">
            <a:extLst>
              <a:ext uri="{FF2B5EF4-FFF2-40B4-BE49-F238E27FC236}">
                <a16:creationId xmlns:a16="http://schemas.microsoft.com/office/drawing/2014/main" id="{B22F5E94-A164-4CED-95F6-D8999191EC57}"/>
              </a:ext>
            </a:extLst>
          </p:cNvPr>
          <p:cNvGraphicFramePr>
            <a:graphicFrameLocks noGrp="1"/>
          </p:cNvGraphicFramePr>
          <p:nvPr>
            <p:extLst>
              <p:ext uri="{D42A27DB-BD31-4B8C-83A1-F6EECF244321}">
                <p14:modId xmlns:p14="http://schemas.microsoft.com/office/powerpoint/2010/main" val="3000870546"/>
              </p:ext>
            </p:extLst>
          </p:nvPr>
        </p:nvGraphicFramePr>
        <p:xfrm>
          <a:off x="629883" y="1728438"/>
          <a:ext cx="7818791" cy="4001484"/>
        </p:xfrm>
        <a:graphic>
          <a:graphicData uri="http://schemas.openxmlformats.org/drawingml/2006/table">
            <a:tbl>
              <a:tblPr firstRow="1" bandRow="1"/>
              <a:tblGrid>
                <a:gridCol w="1893383">
                  <a:extLst>
                    <a:ext uri="{9D8B030D-6E8A-4147-A177-3AD203B41FA5}">
                      <a16:colId xmlns:a16="http://schemas.microsoft.com/office/drawing/2014/main" val="2248629582"/>
                    </a:ext>
                  </a:extLst>
                </a:gridCol>
                <a:gridCol w="5925408">
                  <a:extLst>
                    <a:ext uri="{9D8B030D-6E8A-4147-A177-3AD203B41FA5}">
                      <a16:colId xmlns:a16="http://schemas.microsoft.com/office/drawing/2014/main" val="761776255"/>
                    </a:ext>
                  </a:extLst>
                </a:gridCol>
              </a:tblGrid>
              <a:tr h="40783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Bacterium: </a:t>
                      </a:r>
                      <a:r>
                        <a:rPr lang="en-GB" sz="18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Staphylococcus aureus</a:t>
                      </a:r>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85402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Asymptomatic in healthy individuals. Can cause skin infections, infect surgical wounds, the bloodstream, the lungs, or the urinary tract in previously ill patients.</a:t>
                      </a:r>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40783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Swab and antibiotic sensitivity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40783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High – if not given the correct 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40783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Contagious. Direct skin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40783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Regular hand washing.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61001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Resistant to many antibiotics. While some antibiotics still work, MRSA is constantly adapting.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40783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First reported 1961, increasing problem globally.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grpSp>
        <p:nvGrpSpPr>
          <p:cNvPr id="8" name="Group 7">
            <a:extLst>
              <a:ext uri="{FF2B5EF4-FFF2-40B4-BE49-F238E27FC236}">
                <a16:creationId xmlns:a16="http://schemas.microsoft.com/office/drawing/2014/main" id="{39DC8512-0475-4215-A15B-15CAD54FD676}"/>
              </a:ext>
              <a:ext uri="{C183D7F6-B498-43B3-948B-1728B52AA6E4}">
                <adec:decorative xmlns:adec="http://schemas.microsoft.com/office/drawing/2017/decorative" val="1"/>
              </a:ext>
            </a:extLst>
          </p:cNvPr>
          <p:cNvGrpSpPr/>
          <p:nvPr/>
        </p:nvGrpSpPr>
        <p:grpSpPr>
          <a:xfrm rot="5400000">
            <a:off x="2040352" y="-418796"/>
            <a:ext cx="5212619" cy="8251729"/>
            <a:chOff x="376446" y="467682"/>
            <a:chExt cx="6207650" cy="9079126"/>
          </a:xfrm>
        </p:grpSpPr>
        <p:sp>
          <p:nvSpPr>
            <p:cNvPr id="9" name="Rectangle: Rounded Corners 8">
              <a:extLst>
                <a:ext uri="{FF2B5EF4-FFF2-40B4-BE49-F238E27FC236}">
                  <a16:creationId xmlns:a16="http://schemas.microsoft.com/office/drawing/2014/main" id="{0726FDA4-0B93-4703-AC26-84BB54E3B9B3}"/>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0" name="Oval 9">
              <a:extLst>
                <a:ext uri="{FF2B5EF4-FFF2-40B4-BE49-F238E27FC236}">
                  <a16:creationId xmlns:a16="http://schemas.microsoft.com/office/drawing/2014/main" id="{79993F54-8C26-4C70-AF4E-451842C5FF80}"/>
                </a:ext>
                <a:ext uri="{C183D7F6-B498-43B3-948B-1728B52AA6E4}">
                  <adec:decorative xmlns:adec="http://schemas.microsoft.com/office/drawing/2017/decorative" val="1"/>
                </a:ext>
              </a:extLst>
            </p:cNvPr>
            <p:cNvSpPr/>
            <p:nvPr/>
          </p:nvSpPr>
          <p:spPr>
            <a:xfrm>
              <a:off x="6020884" y="467682"/>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1" name="Picture 10">
              <a:extLst>
                <a:ext uri="{FF2B5EF4-FFF2-40B4-BE49-F238E27FC236}">
                  <a16:creationId xmlns:a16="http://schemas.microsoft.com/office/drawing/2014/main" id="{4169F5CF-D5D8-427C-9C17-140008D3235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16200000">
              <a:off x="6069773" y="480071"/>
              <a:ext cx="465427" cy="538431"/>
            </a:xfrm>
            <a:prstGeom prst="rect">
              <a:avLst/>
            </a:prstGeom>
          </p:spPr>
        </p:pic>
      </p:grpSp>
      <p:sp>
        <p:nvSpPr>
          <p:cNvPr id="3" name="Footer Placeholder 2">
            <a:extLst>
              <a:ext uri="{FF2B5EF4-FFF2-40B4-BE49-F238E27FC236}">
                <a16:creationId xmlns:a16="http://schemas.microsoft.com/office/drawing/2014/main" id="{3042C726-067E-4FE5-A3FF-3E4164A6111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505575097"/>
      </p:ext>
    </p:extLst>
  </p:cSld>
  <p:clrMapOvr>
    <a:masterClrMapping/>
  </p:clrMapOvr>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3067</TotalTime>
  <Words>4232</Words>
  <Application>Microsoft Office PowerPoint</Application>
  <PresentationFormat>On-screen Show (4:3)</PresentationFormat>
  <Paragraphs>860</Paragraphs>
  <Slides>57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57</vt:i4>
      </vt:variant>
    </vt:vector>
  </HeadingPairs>
  <TitlesOfParts>
    <vt:vector size="62" baseType="lpstr">
      <vt:lpstr>Arial</vt:lpstr>
      <vt:lpstr>Arial Bold</vt:lpstr>
      <vt:lpstr>Calibri</vt:lpstr>
      <vt:lpstr>Symbol</vt:lpstr>
      <vt:lpstr>Office Theme</vt:lpstr>
      <vt:lpstr>Micro-organisms: Harmful Microbes</vt:lpstr>
      <vt:lpstr>Learning Intention</vt:lpstr>
      <vt:lpstr>Northern Ireland Curriculum Links</vt:lpstr>
      <vt:lpstr>What are Harmful Microbes? (1/3)</vt:lpstr>
      <vt:lpstr>What are Harmful Microbes? (2/3)</vt:lpstr>
      <vt:lpstr>What are Harmful Microbes? (3/3)</vt:lpstr>
      <vt:lpstr>Main Activity: Harmful Microbes and Their Diseases </vt:lpstr>
      <vt:lpstr>Main Activity: Steps</vt:lpstr>
      <vt:lpstr>Harmful Microbes and Their Disease: MRSA</vt:lpstr>
      <vt:lpstr>Harmful Microbes and Their Disease: Measles</vt:lpstr>
      <vt:lpstr>Harmful Microbes and Their Disease: Flu</vt:lpstr>
      <vt:lpstr>Harmful Microbes and Their Disease: Thrush</vt:lpstr>
      <vt:lpstr>Harmful Microbes and Their Disease: Chlamydia</vt:lpstr>
      <vt:lpstr>Harmful Microbes and Their Disease: Meningitis</vt:lpstr>
      <vt:lpstr>Harmful Microbes and Their Disease: HIV/AIDS</vt:lpstr>
      <vt:lpstr>Harmful Microbes and Their Disease: Glandular fever</vt:lpstr>
      <vt:lpstr>Harmful Microbes and Their Disease: Chickenpox</vt:lpstr>
      <vt:lpstr>Harmful Microbes and Their Disease Worksheet 1</vt:lpstr>
      <vt:lpstr>Harmful Microbes and Their Disease Worksheet 2</vt:lpstr>
      <vt:lpstr>Harmful Microbes and Their Disease Worksheet 3</vt:lpstr>
      <vt:lpstr>Harmful Microbes and Their Disease Worksheet 1 - Answers</vt:lpstr>
      <vt:lpstr>Harmful Microbes and Their Disease Worksheet 2 - Answers</vt:lpstr>
      <vt:lpstr>Harmful Microbes and Their Disease Worksheet 3 - Answers</vt:lpstr>
      <vt:lpstr>Differentiated Harmful Microbes and Their Diseases: Measles</vt:lpstr>
      <vt:lpstr>Differentiated Harmful Microbes and Their Diseases: Flu</vt:lpstr>
      <vt:lpstr>Differentiated Harmful Microbes and Their Diseases: Thrush</vt:lpstr>
      <vt:lpstr>Differentiated Harmful Microbes and Their Diseases: Chlamydia</vt:lpstr>
      <vt:lpstr>Differentiated Harmful Microbes and Their Diseases Worksheet 1</vt:lpstr>
      <vt:lpstr>Differentiated Harmful Microbes and Their Diseases Worksheet 2</vt:lpstr>
      <vt:lpstr>Differentiated Harmful Microbes and Their Diseases Worksheet 3</vt:lpstr>
      <vt:lpstr>Differentiated Harmful Microbes and Their Diseases – Answers 1 </vt:lpstr>
      <vt:lpstr>Differentiated Harmful Microbes and Their Diseases – Answers 2</vt:lpstr>
      <vt:lpstr>Differentiated Harmful Microbes and Their Diseases – Answers 3</vt:lpstr>
      <vt:lpstr>Main Activity 2: Harmful Microbes Fill in the Blanks</vt:lpstr>
      <vt:lpstr>Harmful Microbes Fill in the Blanks 1</vt:lpstr>
      <vt:lpstr>Harmful Microbes Fill in the Blanks 2</vt:lpstr>
      <vt:lpstr>Harmful Microbes Fill in the Blanks 3 </vt:lpstr>
      <vt:lpstr>Harmful Microbes Fill in the Blanks 4</vt:lpstr>
      <vt:lpstr>Harmful Microbes Fill in the Blanks 5</vt:lpstr>
      <vt:lpstr>Harmful Microbes Fill in the Blanks 6</vt:lpstr>
      <vt:lpstr>Fill in the Blanks - Answers 1</vt:lpstr>
      <vt:lpstr>Fill in the Blanks – Answers 2 </vt:lpstr>
      <vt:lpstr>Fill in the Blanks – Answers 3 </vt:lpstr>
      <vt:lpstr>Fill in the Blanks - Answers  4</vt:lpstr>
      <vt:lpstr>Fill in the Blanks – Answers 5 </vt:lpstr>
      <vt:lpstr>Fill in the Blanks - Answers 6</vt:lpstr>
      <vt:lpstr>Discussion</vt:lpstr>
      <vt:lpstr>Discussion Points</vt:lpstr>
      <vt:lpstr>Extension Activities</vt:lpstr>
      <vt:lpstr>Outbreak Activity 1</vt:lpstr>
      <vt:lpstr>Outbreak Activity Instructions 1</vt:lpstr>
      <vt:lpstr>Outbreak Activity Instructions 2</vt:lpstr>
      <vt:lpstr>Outbreak Activity 2</vt:lpstr>
      <vt:lpstr>Learning Consolidation</vt:lpstr>
      <vt:lpstr>Microbes that can cause diseases are called pathogens. Diseases caused by such microbes are said to be infectious diseases.  True/False?</vt:lpstr>
      <vt:lpstr>Microbes can pass from one person to another only by touch.  True/False?</vt:lpstr>
      <vt:lpstr>Some new infectious agents can cause epidemics (community) or travel all over the world causing a pandemic.  True/False?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Megan Whistance</cp:lastModifiedBy>
  <cp:revision>372</cp:revision>
  <dcterms:created xsi:type="dcterms:W3CDTF">2022-02-28T09:25:11Z</dcterms:created>
  <dcterms:modified xsi:type="dcterms:W3CDTF">2025-03-06T08:15:47Z</dcterms:modified>
</cp:coreProperties>
</file>