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5"/>
  </p:notesMasterIdLst>
  <p:sldIdLst>
    <p:sldId id="273" r:id="rId5"/>
    <p:sldId id="272" r:id="rId6"/>
    <p:sldId id="260" r:id="rId7"/>
    <p:sldId id="258" r:id="rId8"/>
    <p:sldId id="262" r:id="rId9"/>
    <p:sldId id="266" r:id="rId10"/>
    <p:sldId id="268" r:id="rId11"/>
    <p:sldId id="269" r:id="rId12"/>
    <p:sldId id="271" r:id="rId13"/>
    <p:sldId id="264" r:id="rId14"/>
  </p:sldIdLst>
  <p:sldSz cx="9144000" cy="6858000" type="screen4x3"/>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Allison" initials="RA" lastIdx="1" clrIdx="0">
    <p:extLst>
      <p:ext uri="{19B8F6BF-5375-455C-9EA6-DF929625EA0E}">
        <p15:presenceInfo xmlns:p15="http://schemas.microsoft.com/office/powerpoint/2012/main"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4758"/>
    <a:srgbClr val="00707C"/>
    <a:srgbClr val="1E9399"/>
    <a:srgbClr val="05717D"/>
    <a:srgbClr val="2683C6"/>
    <a:srgbClr val="8BB7BD"/>
    <a:srgbClr val="5BC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61501" autoAdjust="0"/>
  </p:normalViewPr>
  <p:slideViewPr>
    <p:cSldViewPr snapToGrid="0">
      <p:cViewPr varScale="1">
        <p:scale>
          <a:sx n="70" d="100"/>
          <a:sy n="70" d="100"/>
        </p:scale>
        <p:origin x="28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3D536-39C7-4439-94CE-E7F0B8BC6CAB}" type="datetimeFigureOut">
              <a:rPr lang="en-GB" smtClean="0"/>
              <a:t>05/03/2025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C899F-564A-4229-B6D1-8FB0F63381AA}" type="slidenum">
              <a:rPr lang="en-GB" smtClean="0"/>
              <a:t>‹#›</a:t>
            </a:fld>
            <a:endParaRPr lang="en-GB"/>
          </a:p>
        </p:txBody>
      </p:sp>
    </p:spTree>
    <p:extLst>
      <p:ext uri="{BB962C8B-B14F-4D97-AF65-F5344CB8AC3E}">
        <p14:creationId xmlns:p14="http://schemas.microsoft.com/office/powerpoint/2010/main" val="26636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mDvtwj_PpN8&amp;t=2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5vMsLHPbyw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1</a:t>
            </a:fld>
            <a:endParaRPr lang="en-GB"/>
          </a:p>
        </p:txBody>
      </p:sp>
    </p:spTree>
    <p:extLst>
      <p:ext uri="{BB962C8B-B14F-4D97-AF65-F5344CB8AC3E}">
        <p14:creationId xmlns:p14="http://schemas.microsoft.com/office/powerpoint/2010/main" val="752680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activity if time allows: this could also be given as homework if there is a lack of time</a:t>
            </a:r>
          </a:p>
        </p:txBody>
      </p:sp>
      <p:sp>
        <p:nvSpPr>
          <p:cNvPr id="4" name="Slide Number Placeholder 3"/>
          <p:cNvSpPr>
            <a:spLocks noGrp="1"/>
          </p:cNvSpPr>
          <p:nvPr>
            <p:ph type="sldNum" sz="quarter" idx="10"/>
          </p:nvPr>
        </p:nvSpPr>
        <p:spPr/>
        <p:txBody>
          <a:bodyPr/>
          <a:lstStyle/>
          <a:p>
            <a:fld id="{154C899F-564A-4229-B6D1-8FB0F63381AA}" type="slidenum">
              <a:rPr lang="en-GB" smtClean="0"/>
              <a:t>10</a:t>
            </a:fld>
            <a:endParaRPr lang="en-GB"/>
          </a:p>
        </p:txBody>
      </p:sp>
    </p:spTree>
    <p:extLst>
      <p:ext uri="{BB962C8B-B14F-4D97-AF65-F5344CB8AC3E}">
        <p14:creationId xmlns:p14="http://schemas.microsoft.com/office/powerpoint/2010/main" val="27603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2</a:t>
            </a:fld>
            <a:endParaRPr lang="en-GB"/>
          </a:p>
        </p:txBody>
      </p:sp>
    </p:spTree>
    <p:extLst>
      <p:ext uri="{BB962C8B-B14F-4D97-AF65-F5344CB8AC3E}">
        <p14:creationId xmlns:p14="http://schemas.microsoft.com/office/powerpoint/2010/main" val="387199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Labels are a daily part of our life but what information do they tell us and why are they important?</a:t>
            </a:r>
          </a:p>
          <a:p>
            <a:endParaRPr lang="en-GB" dirty="0"/>
          </a:p>
          <a:p>
            <a:r>
              <a:rPr lang="en-GB" dirty="0"/>
              <a:t>Food identity – important to know what you are buying, food producers are under strict rules on the wording they can use to describe food, an example is a strawberry yoghurt - is it a strawberry flavoured product or does it contain strawberries?</a:t>
            </a:r>
          </a:p>
          <a:p>
            <a:endParaRPr lang="en-GB" dirty="0"/>
          </a:p>
          <a:p>
            <a:r>
              <a:rPr lang="en-GB" dirty="0"/>
              <a:t>Food hygiene and safety instructions help us to know how to handle and cook the food safely, and the allergens</a:t>
            </a:r>
          </a:p>
          <a:p>
            <a:endParaRPr lang="en-GB" dirty="0"/>
          </a:p>
          <a:p>
            <a:r>
              <a:rPr lang="en-GB" dirty="0"/>
              <a:t>Nutritional information tell us the nutritional information of food and calories – the traffic light system is helpful when making healthy food choices</a:t>
            </a:r>
          </a:p>
          <a:p>
            <a:endParaRPr lang="en-GB" dirty="0"/>
          </a:p>
          <a:p>
            <a:r>
              <a:rPr lang="en-GB" dirty="0"/>
              <a:t>This lesson will focus on food safety labels but its good to think about these in the full context of food labelling</a:t>
            </a:r>
          </a:p>
        </p:txBody>
      </p:sp>
      <p:sp>
        <p:nvSpPr>
          <p:cNvPr id="4" name="Slide Number Placeholder 3"/>
          <p:cNvSpPr>
            <a:spLocks noGrp="1"/>
          </p:cNvSpPr>
          <p:nvPr>
            <p:ph type="sldNum" sz="quarter" idx="10"/>
          </p:nvPr>
        </p:nvSpPr>
        <p:spPr/>
        <p:txBody>
          <a:bodyPr/>
          <a:lstStyle/>
          <a:p>
            <a:fld id="{154C899F-564A-4229-B6D1-8FB0F63381AA}" type="slidenum">
              <a:rPr lang="en-GB" smtClean="0"/>
              <a:t>3</a:t>
            </a:fld>
            <a:endParaRPr lang="en-GB"/>
          </a:p>
        </p:txBody>
      </p:sp>
    </p:spTree>
    <p:extLst>
      <p:ext uri="{BB962C8B-B14F-4D97-AF65-F5344CB8AC3E}">
        <p14:creationId xmlns:p14="http://schemas.microsoft.com/office/powerpoint/2010/main" val="61790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this more interactive we have put these two question on </a:t>
            </a:r>
            <a:r>
              <a:rPr lang="en-GB" dirty="0" err="1"/>
              <a:t>kahoot</a:t>
            </a:r>
            <a:r>
              <a:rPr lang="en-GB" dirty="0"/>
              <a:t>:</a:t>
            </a:r>
          </a:p>
          <a:p>
            <a:r>
              <a:rPr lang="en-GB" dirty="0"/>
              <a:t>https://create.kahoot.it/share/food-quality-vs-food-safety-vote/25db61a7-6d24-40ce-95c1-1a078b7804d6 </a:t>
            </a:r>
          </a:p>
          <a:p>
            <a:endParaRPr lang="en-GB" dirty="0"/>
          </a:p>
          <a:p>
            <a:r>
              <a:rPr lang="en-GB" dirty="0"/>
              <a:t>Follow the link and choose classic (player vs player) ask students to join by going on their smart phone/tablet and visiting www.kahoot.it or the </a:t>
            </a:r>
            <a:r>
              <a:rPr lang="en-GB" dirty="0" err="1"/>
              <a:t>kahoot</a:t>
            </a:r>
            <a:r>
              <a:rPr lang="en-GB" dirty="0"/>
              <a:t> app and typing in the game PIN    </a:t>
            </a:r>
          </a:p>
          <a:p>
            <a:endParaRPr lang="en-GB" dirty="0"/>
          </a:p>
          <a:p>
            <a:r>
              <a:rPr lang="en-GB" dirty="0"/>
              <a:t>You will get answers in real time – it may prevent students from guessing the same as others</a:t>
            </a:r>
          </a:p>
        </p:txBody>
      </p:sp>
      <p:sp>
        <p:nvSpPr>
          <p:cNvPr id="4" name="Slide Number Placeholder 3"/>
          <p:cNvSpPr>
            <a:spLocks noGrp="1"/>
          </p:cNvSpPr>
          <p:nvPr>
            <p:ph type="sldNum" sz="quarter" idx="10"/>
          </p:nvPr>
        </p:nvSpPr>
        <p:spPr/>
        <p:txBody>
          <a:bodyPr/>
          <a:lstStyle/>
          <a:p>
            <a:fld id="{154C899F-564A-4229-B6D1-8FB0F63381AA}" type="slidenum">
              <a:rPr lang="en-GB" smtClean="0"/>
              <a:t>4</a:t>
            </a:fld>
            <a:endParaRPr lang="en-GB"/>
          </a:p>
        </p:txBody>
      </p:sp>
    </p:spTree>
    <p:extLst>
      <p:ext uri="{BB962C8B-B14F-4D97-AF65-F5344CB8AC3E}">
        <p14:creationId xmlns:p14="http://schemas.microsoft.com/office/powerpoint/2010/main" val="3713713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this more interactive we have put these two question on </a:t>
            </a:r>
            <a:r>
              <a:rPr lang="en-GB" dirty="0" err="1"/>
              <a:t>kahoot</a:t>
            </a:r>
            <a:r>
              <a:rPr lang="en-GB" dirty="0"/>
              <a:t>:</a:t>
            </a:r>
          </a:p>
          <a:p>
            <a:r>
              <a:rPr lang="en-GB" dirty="0"/>
              <a:t>https://create.kahoot.it/share/food-quality-vs-food-safety-vote/25db61a7-6d24-40ce-95c1-1a078b7804d6 </a:t>
            </a:r>
          </a:p>
          <a:p>
            <a:endParaRPr lang="en-GB" dirty="0"/>
          </a:p>
          <a:p>
            <a:r>
              <a:rPr lang="en-GB" dirty="0"/>
              <a:t>Follow the link and choose classic (player vs player) ask students to join by going on their smart phone/tablet and visiting www.kahoot.it or the </a:t>
            </a:r>
            <a:r>
              <a:rPr lang="en-GB" dirty="0" err="1"/>
              <a:t>kahoot</a:t>
            </a:r>
            <a:r>
              <a:rPr lang="en-GB" dirty="0"/>
              <a:t> app and typing in the game PIN    </a:t>
            </a:r>
          </a:p>
          <a:p>
            <a:endParaRPr lang="en-GB" dirty="0"/>
          </a:p>
          <a:p>
            <a:r>
              <a:rPr lang="en-GB" dirty="0"/>
              <a:t>You will get answers in real time – it may prevent students from guessing the same as others</a:t>
            </a:r>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5</a:t>
            </a:fld>
            <a:endParaRPr lang="en-GB"/>
          </a:p>
        </p:txBody>
      </p:sp>
    </p:spTree>
    <p:extLst>
      <p:ext uri="{BB962C8B-B14F-4D97-AF65-F5344CB8AC3E}">
        <p14:creationId xmlns:p14="http://schemas.microsoft.com/office/powerpoint/2010/main" val="5752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video is imbedded in the slide, if it does not work please visit the video: ‘Food Standard Scotland Date Labels’: </a:t>
            </a:r>
            <a:r>
              <a:rPr lang="en-GB" dirty="0">
                <a:hlinkClick r:id="rId3"/>
              </a:rPr>
              <a:t>https://www.youtube.com/watch?v=mDvtwj_PpN8&amp;t=2s</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6</a:t>
            </a:fld>
            <a:endParaRPr lang="en-GB"/>
          </a:p>
        </p:txBody>
      </p:sp>
    </p:spTree>
    <p:extLst>
      <p:ext uri="{BB962C8B-B14F-4D97-AF65-F5344CB8AC3E}">
        <p14:creationId xmlns:p14="http://schemas.microsoft.com/office/powerpoint/2010/main" val="156212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7</a:t>
            </a:fld>
            <a:endParaRPr lang="en-GB"/>
          </a:p>
        </p:txBody>
      </p:sp>
    </p:spTree>
    <p:extLst>
      <p:ext uri="{BB962C8B-B14F-4D97-AF65-F5344CB8AC3E}">
        <p14:creationId xmlns:p14="http://schemas.microsoft.com/office/powerpoint/2010/main" val="127078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Food standard agency: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Food waste (2016): </a:t>
            </a:r>
            <a:r>
              <a:rPr lang="en-GB" sz="1200" u="sng" kern="1200" dirty="0">
                <a:solidFill>
                  <a:schemeClr val="tx1"/>
                </a:solidFill>
                <a:effectLst/>
                <a:latin typeface="+mn-lt"/>
                <a:ea typeface="+mn-ea"/>
                <a:cs typeface="+mn-cs"/>
                <a:hlinkClick r:id="rId3"/>
              </a:rPr>
              <a:t>https://www.youtube.com/watch?v=5vMsLHPbywk</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8</a:t>
            </a:fld>
            <a:endParaRPr lang="en-GB"/>
          </a:p>
        </p:txBody>
      </p:sp>
    </p:spTree>
    <p:extLst>
      <p:ext uri="{BB962C8B-B14F-4D97-AF65-F5344CB8AC3E}">
        <p14:creationId xmlns:p14="http://schemas.microsoft.com/office/powerpoint/2010/main" val="189969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Freezing is a great way to tackle food waste. </a:t>
            </a:r>
            <a:endParaRPr lang="en-GB" dirty="0"/>
          </a:p>
          <a:p>
            <a:r>
              <a:rPr lang="en-GB" sz="2400" dirty="0"/>
              <a:t>Freezing will stop the growth of bacteria but may not kill it.</a:t>
            </a:r>
          </a:p>
          <a:p>
            <a:r>
              <a:rPr lang="en-GB" sz="2000" dirty="0"/>
              <a:t>Microbes can grow at room temperature in food</a:t>
            </a:r>
          </a:p>
          <a:p>
            <a:pPr marL="0" indent="0">
              <a:buFont typeface="Arial" panose="020B0604020202020204" pitchFamily="34" charset="0"/>
              <a:buNone/>
            </a:pPr>
            <a:r>
              <a:rPr lang="en-GB" sz="2400" dirty="0"/>
              <a:t>If the frozen food is being cooked, treat it as you would fresh food and ensure it is thoroughly cooked </a:t>
            </a:r>
            <a:r>
              <a:rPr lang="en-GB" sz="2000" dirty="0"/>
              <a:t>e.g. frozen chicken – wash hands after handling and use separate chopping boards.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Before you serve pork, poultry and minced meat, make sure it is steaming hot and cooked all the way through. When you cut into the thickest part of the meat, check that none of the meat is pink and that any juices run clear. In a whole bird this is the area between the leg and the breast. You could also use a temperature probe (if you have one) to check the temperature of the thickest part of the meat. The temperature needs to reach one of the following combinations to make sure it has been cooked properly:</a:t>
            </a:r>
          </a:p>
          <a:p>
            <a:pPr lvl="1"/>
            <a:r>
              <a:rPr lang="en-GB" sz="1200" kern="1200" dirty="0">
                <a:solidFill>
                  <a:schemeClr val="tx1"/>
                </a:solidFill>
                <a:effectLst/>
                <a:latin typeface="+mn-lt"/>
                <a:ea typeface="+mn-ea"/>
                <a:cs typeface="+mn-cs"/>
              </a:rPr>
              <a:t>60°C for 45 minutes</a:t>
            </a:r>
          </a:p>
          <a:p>
            <a:pPr lvl="1"/>
            <a:r>
              <a:rPr lang="en-GB" sz="1200" kern="1200" dirty="0">
                <a:solidFill>
                  <a:schemeClr val="tx1"/>
                </a:solidFill>
                <a:effectLst/>
                <a:latin typeface="+mn-lt"/>
                <a:ea typeface="+mn-ea"/>
                <a:cs typeface="+mn-cs"/>
              </a:rPr>
              <a:t>65°C for 10 minutes</a:t>
            </a:r>
          </a:p>
          <a:p>
            <a:pPr lvl="1"/>
            <a:r>
              <a:rPr lang="en-GB" sz="1200" kern="1200" dirty="0">
                <a:solidFill>
                  <a:schemeClr val="tx1"/>
                </a:solidFill>
                <a:effectLst/>
                <a:latin typeface="+mn-lt"/>
                <a:ea typeface="+mn-ea"/>
                <a:cs typeface="+mn-cs"/>
              </a:rPr>
              <a:t>70°C for 2 minutes</a:t>
            </a:r>
          </a:p>
          <a:p>
            <a:pPr lvl="1"/>
            <a:r>
              <a:rPr lang="en-GB" sz="1200" kern="1200" dirty="0">
                <a:solidFill>
                  <a:schemeClr val="tx1"/>
                </a:solidFill>
                <a:effectLst/>
                <a:latin typeface="+mn-lt"/>
                <a:ea typeface="+mn-ea"/>
                <a:cs typeface="+mn-cs"/>
              </a:rPr>
              <a:t>75°C for 30 seconds</a:t>
            </a:r>
          </a:p>
          <a:p>
            <a:pPr lvl="1"/>
            <a:r>
              <a:rPr lang="en-GB" sz="1200" kern="1200" dirty="0">
                <a:solidFill>
                  <a:schemeClr val="tx1"/>
                </a:solidFill>
                <a:effectLst/>
                <a:latin typeface="+mn-lt"/>
                <a:ea typeface="+mn-ea"/>
                <a:cs typeface="+mn-cs"/>
              </a:rPr>
              <a:t>80°C for 6 seconds</a:t>
            </a:r>
          </a:p>
          <a:p>
            <a:pPr marL="0" indent="0">
              <a:buFont typeface="Arial" panose="020B0604020202020204" pitchFamily="34" charset="0"/>
              <a:buNone/>
            </a:pPr>
            <a:endParaRPr lang="en-GB" sz="2000" dirty="0"/>
          </a:p>
          <a:p>
            <a:r>
              <a:rPr lang="en-GB" sz="2400" dirty="0">
                <a:solidFill>
                  <a:srgbClr val="1E9399"/>
                </a:solidFill>
              </a:rPr>
              <a:t>How can you keep track of what you have frozen and when?</a:t>
            </a:r>
          </a:p>
          <a:p>
            <a:pPr marL="342900" indent="-342900">
              <a:buFont typeface="Arial" panose="020B0604020202020204" pitchFamily="34" charset="0"/>
              <a:buChar char="•"/>
            </a:pPr>
            <a:r>
              <a:rPr lang="en-GB" sz="2400" dirty="0">
                <a:solidFill>
                  <a:srgbClr val="1E9399"/>
                </a:solidFill>
              </a:rPr>
              <a:t>Add a label with the date of what it is, and when you put it in the freezer. </a:t>
            </a:r>
            <a:endParaRPr lang="en-GB" sz="2000" dirty="0"/>
          </a:p>
          <a:p>
            <a:endParaRPr lang="en-GB" dirty="0"/>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9</a:t>
            </a:fld>
            <a:endParaRPr lang="en-GB"/>
          </a:p>
        </p:txBody>
      </p:sp>
    </p:spTree>
    <p:extLst>
      <p:ext uri="{BB962C8B-B14F-4D97-AF65-F5344CB8AC3E}">
        <p14:creationId xmlns:p14="http://schemas.microsoft.com/office/powerpoint/2010/main" val="754187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GB" noProof="0" dirty="0" err="1"/>
              <a:t>Klikk</a:t>
            </a:r>
            <a:r>
              <a:rPr lang="en-GB" noProof="0" dirty="0"/>
              <a:t> for å </a:t>
            </a:r>
            <a:r>
              <a:rPr lang="en-GB" noProof="0" dirty="0" err="1"/>
              <a:t>redigere</a:t>
            </a:r>
            <a:r>
              <a:rPr lang="en-GB" noProof="0" dirty="0"/>
              <a:t> </a:t>
            </a:r>
            <a:r>
              <a:rPr lang="en-GB" noProof="0" dirty="0" err="1"/>
              <a:t>undertittelstil</a:t>
            </a:r>
            <a:r>
              <a:rPr lang="en-GB" noProof="0" dirty="0"/>
              <a:t> </a:t>
            </a:r>
            <a:r>
              <a:rPr lang="en-GB" noProof="0" dirty="0" err="1"/>
              <a:t>i</a:t>
            </a:r>
            <a:r>
              <a:rPr lang="en-GB" noProof="0" dirty="0"/>
              <a:t> </a:t>
            </a:r>
            <a:r>
              <a:rPr lang="en-GB" noProof="0" dirty="0" err="1"/>
              <a:t>malen</a:t>
            </a:r>
            <a:endParaRPr lang="en-GB" noProof="0" dirty="0"/>
          </a:p>
        </p:txBody>
      </p:sp>
      <p:pic>
        <p:nvPicPr>
          <p:cNvPr id="8" name="Bilde 7">
            <a:extLst>
              <a:ext uri="{FF2B5EF4-FFF2-40B4-BE49-F238E27FC236}">
                <a16:creationId xmlns:a16="http://schemas.microsoft.com/office/drawing/2014/main" id="{8F261036-1180-46B5-9937-DF48F2C78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49" y="2380173"/>
            <a:ext cx="5954103" cy="1018152"/>
          </a:xfrm>
          <a:prstGeom prst="rect">
            <a:avLst/>
          </a:prstGeom>
        </p:spPr>
      </p:pic>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p>
            <a:endParaRPr lang="en-GB"/>
          </a:p>
        </p:txBody>
      </p:sp>
      <p:pic>
        <p:nvPicPr>
          <p:cNvPr id="4" name="Picture 3" descr="A close up of a flower&#10;&#10;Description generated with high confidence">
            <a:extLst>
              <a:ext uri="{FF2B5EF4-FFF2-40B4-BE49-F238E27FC236}">
                <a16:creationId xmlns:a16="http://schemas.microsoft.com/office/drawing/2014/main" id="{200F27C4-42EB-4439-83FA-4A04F074A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792" y="5913406"/>
            <a:ext cx="612597" cy="548595"/>
          </a:xfrm>
          <a:prstGeom prst="rect">
            <a:avLst/>
          </a:prstGeom>
        </p:spPr>
      </p:pic>
      <p:sp>
        <p:nvSpPr>
          <p:cNvPr id="5" name="TextBox 4">
            <a:extLst>
              <a:ext uri="{FF2B5EF4-FFF2-40B4-BE49-F238E27FC236}">
                <a16:creationId xmlns:a16="http://schemas.microsoft.com/office/drawing/2014/main" id="{C78CBF2D-8201-4F08-B361-D9E5E2F27C66}"/>
              </a:ext>
            </a:extLst>
          </p:cNvPr>
          <p:cNvSpPr txBox="1"/>
          <p:nvPr/>
        </p:nvSpPr>
        <p:spPr>
          <a:xfrm>
            <a:off x="6568481" y="5871234"/>
            <a:ext cx="1629561" cy="485005"/>
          </a:xfrm>
          <a:prstGeom prst="rect">
            <a:avLst/>
          </a:prstGeom>
          <a:noFill/>
        </p:spPr>
        <p:txBody>
          <a:bodyPr wrap="square" rtlCol="0">
            <a:spAutoFit/>
          </a:bodyPr>
          <a:lstStyle/>
          <a:p>
            <a:pPr algn="r"/>
            <a:r>
              <a:rPr lang="en-GB" sz="638" b="0" i="0" kern="1200" dirty="0">
                <a:solidFill>
                  <a:schemeClr val="tx1">
                    <a:lumMod val="50000"/>
                    <a:lumOff val="50000"/>
                  </a:schemeClr>
                </a:solidFill>
                <a:effectLst/>
                <a:latin typeface="+mn-lt"/>
                <a:ea typeface="+mn-ea"/>
                <a:cs typeface="+mn-cs"/>
              </a:rPr>
              <a:t>The project has received funding from the European Union's Horizon 2020 research and innovation programme under grant agreement No 727580</a:t>
            </a:r>
            <a:endParaRPr lang="en-GB" sz="638" dirty="0">
              <a:solidFill>
                <a:schemeClr val="tx1">
                  <a:lumMod val="50000"/>
                  <a:lumOff val="50000"/>
                </a:schemeClr>
              </a:solidFill>
            </a:endParaRPr>
          </a:p>
        </p:txBody>
      </p:sp>
    </p:spTree>
    <p:extLst>
      <p:ext uri="{BB962C8B-B14F-4D97-AF65-F5344CB8AC3E}">
        <p14:creationId xmlns:p14="http://schemas.microsoft.com/office/powerpoint/2010/main" val="269300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
        <p:nvSpPr>
          <p:cNvPr id="2" name="Plassholder for tekst 1">
            <a:extLst>
              <a:ext uri="{FF2B5EF4-FFF2-40B4-BE49-F238E27FC236}">
                <a16:creationId xmlns:a16="http://schemas.microsoft.com/office/drawing/2014/main" id="{155AB53F-5E7D-40E3-B9DD-CFD6BC7632EA}"/>
              </a:ext>
            </a:extLst>
          </p:cNvPr>
          <p:cNvSpPr>
            <a:spLocks noGrp="1"/>
          </p:cNvSpPr>
          <p:nvPr>
            <p:ph type="body" idx="11"/>
          </p:nvPr>
        </p:nvSpPr>
        <p:spPr>
          <a:xfrm>
            <a:off x="516596" y="3244058"/>
            <a:ext cx="2235044" cy="3014072"/>
          </a:xfrm>
        </p:spPr>
        <p:txBody>
          <a:bodyPr lIns="0" tIns="14631" rIns="0" bIns="0"/>
          <a:lstStyle/>
          <a:p>
            <a:pPr lvl="0"/>
            <a:r>
              <a:rPr lang="en-US"/>
              <a:t>Click to edit Master text styles</a:t>
            </a:r>
          </a:p>
        </p:txBody>
      </p:sp>
      <p:sp>
        <p:nvSpPr>
          <p:cNvPr id="7" name="Plassholder for bilde 6">
            <a:extLst>
              <a:ext uri="{FF2B5EF4-FFF2-40B4-BE49-F238E27FC236}">
                <a16:creationId xmlns:a16="http://schemas.microsoft.com/office/drawing/2014/main" id="{F559DF2D-F9BA-4C3E-922A-AF016376D390}"/>
              </a:ext>
            </a:extLst>
          </p:cNvPr>
          <p:cNvSpPr>
            <a:spLocks noGrp="1"/>
          </p:cNvSpPr>
          <p:nvPr>
            <p:ph type="pic" sz="quarter" idx="12"/>
          </p:nvPr>
        </p:nvSpPr>
        <p:spPr>
          <a:xfrm>
            <a:off x="3802095" y="979313"/>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8" name="Plassholder for bilde 6">
            <a:extLst>
              <a:ext uri="{FF2B5EF4-FFF2-40B4-BE49-F238E27FC236}">
                <a16:creationId xmlns:a16="http://schemas.microsoft.com/office/drawing/2014/main" id="{CA3BA46E-57A8-4CFF-81A1-FBA79F2AC505}"/>
              </a:ext>
            </a:extLst>
          </p:cNvPr>
          <p:cNvSpPr>
            <a:spLocks noGrp="1"/>
          </p:cNvSpPr>
          <p:nvPr>
            <p:ph type="pic" sz="quarter" idx="13"/>
          </p:nvPr>
        </p:nvSpPr>
        <p:spPr>
          <a:xfrm>
            <a:off x="4644604" y="3773237"/>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191215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a:extLst>
              <a:ext uri="{FF2B5EF4-FFF2-40B4-BE49-F238E27FC236}">
                <a16:creationId xmlns:a16="http://schemas.microsoft.com/office/drawing/2014/main" id="{2CA69999-5B5F-4DBF-82DE-6ECDC81C6E50}"/>
              </a:ext>
            </a:extLst>
          </p:cNvPr>
          <p:cNvSpPr>
            <a:spLocks noGrp="1"/>
          </p:cNvSpPr>
          <p:nvPr>
            <p:ph type="pic" sz="quarter" idx="12"/>
          </p:nvPr>
        </p:nvSpPr>
        <p:spPr>
          <a:xfrm>
            <a:off x="0" y="0"/>
            <a:ext cx="9144000" cy="685800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39024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Tree>
    <p:extLst>
      <p:ext uri="{BB962C8B-B14F-4D97-AF65-F5344CB8AC3E}">
        <p14:creationId xmlns:p14="http://schemas.microsoft.com/office/powerpoint/2010/main" val="101053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026DC048-8AEC-4C14-A3D6-B121964CF57B}"/>
              </a:ext>
            </a:extLst>
          </p:cNvPr>
          <p:cNvSpPr>
            <a:spLocks noGrp="1"/>
          </p:cNvSpPr>
          <p:nvPr>
            <p:ph type="ftr" sz="quarter" idx="10"/>
          </p:nvPr>
        </p:nvSpPr>
        <p:spPr/>
        <p:txBody>
          <a:bodyPr/>
          <a:lstStyle/>
          <a:p>
            <a:endParaRPr lang="en-GB"/>
          </a:p>
        </p:txBody>
      </p:sp>
      <p:sp>
        <p:nvSpPr>
          <p:cNvPr id="3" name="Title 2">
            <a:extLst>
              <a:ext uri="{FF2B5EF4-FFF2-40B4-BE49-F238E27FC236}">
                <a16:creationId xmlns:a16="http://schemas.microsoft.com/office/drawing/2014/main" id="{CD19BA92-34AD-41AE-B783-279AFF24F6F3}"/>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47496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35163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C8DF5F-6822-4647-B1BA-3BBE93953347}"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FAD1B8-BA62-4C1F-865C-0E19EB1C9F7E}" type="slidenum">
              <a:rPr lang="en-GB" smtClean="0"/>
              <a:t>‹#›</a:t>
            </a:fld>
            <a:endParaRPr lang="en-GB"/>
          </a:p>
        </p:txBody>
      </p:sp>
    </p:spTree>
    <p:extLst>
      <p:ext uri="{BB962C8B-B14F-4D97-AF65-F5344CB8AC3E}">
        <p14:creationId xmlns:p14="http://schemas.microsoft.com/office/powerpoint/2010/main" val="136979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8DF5F-6822-4647-B1BA-3BBE93953347}"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FAD1B8-BA62-4C1F-865C-0E19EB1C9F7E}" type="slidenum">
              <a:rPr lang="en-GB" smtClean="0"/>
              <a:t>‹#›</a:t>
            </a:fld>
            <a:endParaRPr lang="en-GB"/>
          </a:p>
        </p:txBody>
      </p:sp>
    </p:spTree>
    <p:extLst>
      <p:ext uri="{BB962C8B-B14F-4D97-AF65-F5344CB8AC3E}">
        <p14:creationId xmlns:p14="http://schemas.microsoft.com/office/powerpoint/2010/main" val="2732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66999B4-12BA-4E48-A07F-A1838CEF1FDF}"/>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lvl1pPr>
              <a:defRPr>
                <a:solidFill>
                  <a:schemeClr val="bg1"/>
                </a:solidFill>
              </a:defRPr>
            </a:lvl1pPr>
          </a:lstStyle>
          <a:p>
            <a:endParaRPr lang="en-GB"/>
          </a:p>
        </p:txBody>
      </p:sp>
      <p:sp>
        <p:nvSpPr>
          <p:cNvPr id="5" name="Plassholder for tekst 4">
            <a:extLst>
              <a:ext uri="{FF2B5EF4-FFF2-40B4-BE49-F238E27FC236}">
                <a16:creationId xmlns:a16="http://schemas.microsoft.com/office/drawing/2014/main" id="{C6734BF6-3B39-4568-B94F-D4A0B47D427C}"/>
              </a:ext>
            </a:extLst>
          </p:cNvPr>
          <p:cNvSpPr>
            <a:spLocks noGrp="1"/>
          </p:cNvSpPr>
          <p:nvPr>
            <p:ph type="body" sz="quarter" idx="13" hasCustomPrompt="1"/>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Tree>
    <p:extLst>
      <p:ext uri="{BB962C8B-B14F-4D97-AF65-F5344CB8AC3E}">
        <p14:creationId xmlns:p14="http://schemas.microsoft.com/office/powerpoint/2010/main" val="169118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6743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ACC2FD2D-BEFE-4AAD-B649-147E0DAFEBB6}"/>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3341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nb-NO" dirty="0"/>
              <a:t>Klikk </a:t>
            </a:r>
            <a:r>
              <a:rPr lang="en-GB" noProof="0" dirty="0"/>
              <a:t>for</a:t>
            </a:r>
            <a:r>
              <a:rPr lang="nb-NO" dirty="0"/>
              <a:t> å redigere tittelstil</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Tree>
    <p:extLst>
      <p:ext uri="{BB962C8B-B14F-4D97-AF65-F5344CB8AC3E}">
        <p14:creationId xmlns:p14="http://schemas.microsoft.com/office/powerpoint/2010/main" val="145382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7CF98AB-FB2F-43F9-B4F4-6BBA394AD0D6}"/>
              </a:ext>
            </a:extLst>
          </p:cNvPr>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a:lstStyle>
            <a:lvl1pPr marL="0" indent="0" algn="r">
              <a:buNone/>
              <a:defRPr/>
            </a:lvl1pPr>
          </a:lstStyle>
          <a:p>
            <a:r>
              <a:rPr lang="en-US"/>
              <a:t>Click icon to add picture</a:t>
            </a:r>
            <a:endParaRPr lang="nb-NO" dirty="0"/>
          </a:p>
        </p:txBody>
      </p:sp>
      <p:sp>
        <p:nvSpPr>
          <p:cNvPr id="2" name="Title 1"/>
          <p:cNvSpPr>
            <a:spLocks noGrp="1"/>
          </p:cNvSpPr>
          <p:nvPr>
            <p:ph type="title"/>
          </p:nvPr>
        </p:nvSpPr>
        <p:spPr>
          <a:xfrm>
            <a:off x="517118" y="894705"/>
            <a:ext cx="4651501" cy="1325563"/>
          </a:xfrm>
        </p:spPr>
        <p:txBody>
          <a:bodyPr/>
          <a:lstStyle/>
          <a:p>
            <a:r>
              <a:rPr lang="en-US"/>
              <a:t>Click to edit Master title style</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Tree>
    <p:extLst>
      <p:ext uri="{BB962C8B-B14F-4D97-AF65-F5344CB8AC3E}">
        <p14:creationId xmlns:p14="http://schemas.microsoft.com/office/powerpoint/2010/main" val="352760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
        <p:nvSpPr>
          <p:cNvPr id="3" name="Plassholder for tekst 2">
            <a:extLst>
              <a:ext uri="{FF2B5EF4-FFF2-40B4-BE49-F238E27FC236}">
                <a16:creationId xmlns:a16="http://schemas.microsoft.com/office/drawing/2014/main" id="{993A5E07-1DF3-4FB2-9EBE-9F7B53785FA2}"/>
              </a:ext>
            </a:extLst>
          </p:cNvPr>
          <p:cNvSpPr>
            <a:spLocks noGrp="1"/>
          </p:cNvSpPr>
          <p:nvPr>
            <p:ph type="body" sz="quarter" idx="14" hasCustomPrompt="1"/>
          </p:nvPr>
        </p:nvSpPr>
        <p:spPr>
          <a:xfrm>
            <a:off x="6118545" y="2469155"/>
            <a:ext cx="2378578" cy="2084479"/>
          </a:xfrm>
          <a:prstGeom prst="rect">
            <a:avLst/>
          </a:prstGeom>
        </p:spPr>
        <p:txBody>
          <a:bodyPr lIns="0" tIns="14631" rIns="0" bIns="0" anchor="ctr" anchorCtr="0"/>
          <a:lstStyle>
            <a:lvl1pPr marL="0" indent="0" algn="l">
              <a:lnSpc>
                <a:spcPct val="106000"/>
              </a:lnSpc>
              <a:spcBef>
                <a:spcPts val="44"/>
              </a:spcBef>
              <a:buNone/>
              <a:defRPr sz="1913">
                <a:solidFill>
                  <a:srgbClr val="8FB6BC"/>
                </a:solidFill>
                <a:latin typeface="+mj-lt"/>
              </a:defRPr>
            </a:lvl1pPr>
          </a:lstStyle>
          <a:p>
            <a:pPr lvl="0"/>
            <a:r>
              <a:rPr lang="en-GB" sz="2026" spc="-2" noProof="0" dirty="0">
                <a:solidFill>
                  <a:srgbClr val="8DB7BC"/>
                </a:solidFill>
                <a:latin typeface="+mj-lt"/>
                <a:cs typeface="Georgia"/>
              </a:rPr>
              <a:t>“</a:t>
            </a:r>
            <a:r>
              <a:rPr lang="en-GB" noProof="0" dirty="0"/>
              <a:t>Quote</a:t>
            </a:r>
            <a:r>
              <a:rPr lang="nb-NO" sz="2026" dirty="0">
                <a:solidFill>
                  <a:srgbClr val="8DB7BC"/>
                </a:solidFill>
                <a:latin typeface="+mj-lt"/>
                <a:cs typeface="Georgia"/>
              </a:rPr>
              <a:t>”</a:t>
            </a:r>
            <a:endParaRPr lang="nb-NO" dirty="0"/>
          </a:p>
        </p:txBody>
      </p:sp>
    </p:spTree>
    <p:extLst>
      <p:ext uri="{BB962C8B-B14F-4D97-AF65-F5344CB8AC3E}">
        <p14:creationId xmlns:p14="http://schemas.microsoft.com/office/powerpoint/2010/main" val="157513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217744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288905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118" y="894705"/>
            <a:ext cx="7886700" cy="1325563"/>
          </a:xfrm>
          <a:prstGeom prst="rect">
            <a:avLst/>
          </a:prstGeom>
        </p:spPr>
        <p:txBody>
          <a:bodyPr vert="horz" lIns="0" tIns="100800" rIns="0" bIns="0" rtlCol="0" anchor="t" anchorCtr="0">
            <a:noAutofit/>
          </a:bodyPr>
          <a:lstStyle/>
          <a:p>
            <a:endParaRPr lang="en-US" dirty="0"/>
          </a:p>
        </p:txBody>
      </p:sp>
      <p:sp>
        <p:nvSpPr>
          <p:cNvPr id="3" name="Text Placeholder 2"/>
          <p:cNvSpPr>
            <a:spLocks noGrp="1"/>
          </p:cNvSpPr>
          <p:nvPr>
            <p:ph type="body" idx="1"/>
          </p:nvPr>
        </p:nvSpPr>
        <p:spPr>
          <a:xfrm>
            <a:off x="517118" y="3243976"/>
            <a:ext cx="7886700" cy="2138272"/>
          </a:xfrm>
          <a:prstGeom prst="rect">
            <a:avLst/>
          </a:prstGeom>
        </p:spPr>
        <p:txBody>
          <a:bodyPr vert="horz" lIns="0" tIns="0" rIns="0" bIns="0" rtlCol="0">
            <a:noAutofit/>
          </a:bodyPr>
          <a:lstStyle/>
          <a:p>
            <a:pPr lvl="0"/>
            <a:r>
              <a:rPr lang="en-GB" noProof="0" dirty="0" err="1"/>
              <a:t>Rediger</a:t>
            </a:r>
            <a:r>
              <a:rPr lang="en-GB" noProof="0" dirty="0"/>
              <a:t> </a:t>
            </a:r>
            <a:r>
              <a:rPr lang="en-GB" noProof="0" dirty="0" err="1"/>
              <a:t>tekststiler</a:t>
            </a:r>
            <a:r>
              <a:rPr lang="en-GB" noProof="0" dirty="0"/>
              <a:t> </a:t>
            </a:r>
            <a:r>
              <a:rPr lang="en-GB" noProof="0" dirty="0" err="1"/>
              <a:t>i</a:t>
            </a:r>
            <a:r>
              <a:rPr lang="en-GB" noProof="0" dirty="0"/>
              <a:t>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5" name="Footer Placeholder 4"/>
          <p:cNvSpPr>
            <a:spLocks noGrp="1"/>
          </p:cNvSpPr>
          <p:nvPr>
            <p:ph type="ftr" sz="quarter" idx="3"/>
          </p:nvPr>
        </p:nvSpPr>
        <p:spPr>
          <a:xfrm>
            <a:off x="2403393" y="286234"/>
            <a:ext cx="4337215" cy="116344"/>
          </a:xfrm>
          <a:prstGeom prst="rect">
            <a:avLst/>
          </a:prstGeom>
        </p:spPr>
        <p:txBody>
          <a:bodyPr vert="horz" wrap="square" lIns="0" tIns="18000" rIns="0" bIns="0" rtlCol="0" anchor="t" anchorCtr="0">
            <a:spAutoFit/>
          </a:bodyPr>
          <a:lstStyle>
            <a:lvl1pPr algn="ctr">
              <a:defRPr sz="638" spc="4" baseline="0">
                <a:solidFill>
                  <a:srgbClr val="9B9B9B"/>
                </a:solidFill>
              </a:defRPr>
            </a:lvl1pPr>
          </a:lstStyle>
          <a:p>
            <a:endParaRPr lang="en-GB"/>
          </a:p>
        </p:txBody>
      </p:sp>
    </p:spTree>
    <p:extLst>
      <p:ext uri="{BB962C8B-B14F-4D97-AF65-F5344CB8AC3E}">
        <p14:creationId xmlns:p14="http://schemas.microsoft.com/office/powerpoint/2010/main" val="100054313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685835" rtl="0" eaLnBrk="1" latinLnBrk="0" hangingPunct="1">
        <a:lnSpc>
          <a:spcPts val="3938"/>
        </a:lnSpc>
        <a:spcBef>
          <a:spcPct val="0"/>
        </a:spcBef>
        <a:buNone/>
        <a:defRPr sz="3376" b="1" kern="1200">
          <a:solidFill>
            <a:srgbClr val="00707C"/>
          </a:solidFill>
          <a:latin typeface="+mj-lt"/>
          <a:ea typeface="+mj-ea"/>
          <a:cs typeface="+mj-cs"/>
        </a:defRPr>
      </a:lvl1pPr>
    </p:titleStyle>
    <p:body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ideo" Target="https://www.youtube.com/embed/mDvtwj_PpN8"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video" Target="https://www.youtube.com/embed/azGwK4VNRwU"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08DC-D7D5-40FA-9D4E-1B761D9C168B}"/>
              </a:ext>
            </a:extLst>
          </p:cNvPr>
          <p:cNvSpPr>
            <a:spLocks noGrp="1"/>
          </p:cNvSpPr>
          <p:nvPr>
            <p:ph type="ctrTitle"/>
          </p:nvPr>
        </p:nvSpPr>
        <p:spPr>
          <a:xfrm>
            <a:off x="685799" y="3569228"/>
            <a:ext cx="7772400" cy="2387600"/>
          </a:xfrm>
        </p:spPr>
        <p:txBody>
          <a:bodyPr/>
          <a:lstStyle/>
          <a:p>
            <a:pPr lvl="0" defTabSz="914400" eaLnBrk="0" fontAlgn="base" hangingPunct="0">
              <a:spcAft>
                <a:spcPct val="0"/>
              </a:spcAft>
            </a:pPr>
            <a: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t>Food Hygiene &amp; Safety</a:t>
            </a: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4800" dirty="0">
                <a:solidFill>
                  <a:schemeClr val="tx2"/>
                </a:solidFill>
                <a:latin typeface="Arial" panose="020B0604020202020204" pitchFamily="34" charset="0"/>
                <a:ea typeface="Calibri" panose="020F0502020204030204" pitchFamily="34" charset="0"/>
                <a:cs typeface="Arial" panose="020B0604020202020204" pitchFamily="34" charset="0"/>
              </a:rPr>
            </a:br>
            <a:r>
              <a:rPr lang="en-GB" altLang="en-US" sz="4000" dirty="0">
                <a:solidFill>
                  <a:schemeClr val="tx2"/>
                </a:solidFill>
                <a:latin typeface="Arial" panose="020B0604020202020204" pitchFamily="34" charset="0"/>
                <a:ea typeface="Calibri" panose="020F0502020204030204" pitchFamily="34" charset="0"/>
                <a:cs typeface="Arial" panose="020B0604020202020204" pitchFamily="34" charset="0"/>
              </a:rPr>
              <a:t>Food safety</a:t>
            </a:r>
            <a:r>
              <a:rPr lang="en-GB" altLang="en-US" sz="4000" dirty="0">
                <a:solidFill>
                  <a:schemeClr val="tx2"/>
                </a:solidFill>
                <a:latin typeface="Arial" panose="020B0604020202020204" pitchFamily="34" charset="0"/>
                <a:cs typeface="Arial" panose="020B0604020202020204" pitchFamily="34" charset="0"/>
              </a:rPr>
              <a:t> versus food quality</a:t>
            </a:r>
            <a:br>
              <a:rPr lang="en-GB" altLang="en-US" dirty="0">
                <a:solidFill>
                  <a:schemeClr val="tx2"/>
                </a:solidFill>
                <a:cs typeface="Times New Roman" panose="02020603050405020304" pitchFamily="18" charset="0"/>
              </a:rPr>
            </a:br>
            <a:endParaRPr lang="en-GB" dirty="0">
              <a:solidFill>
                <a:schemeClr val="tx2"/>
              </a:solidFill>
            </a:endParaRPr>
          </a:p>
        </p:txBody>
      </p:sp>
      <p:sp>
        <p:nvSpPr>
          <p:cNvPr id="5" name="Rectangle 3">
            <a:extLst>
              <a:ext uri="{FF2B5EF4-FFF2-40B4-BE49-F238E27FC236}">
                <a16:creationId xmlns:a16="http://schemas.microsoft.com/office/drawing/2014/main" id="{E1F563E5-71B6-4F43-B8D1-D83544A4893D}"/>
              </a:ext>
            </a:extLst>
          </p:cNvPr>
          <p:cNvSpPr>
            <a:spLocks noChangeArrowheads="1"/>
          </p:cNvSpPr>
          <p:nvPr/>
        </p:nvSpPr>
        <p:spPr bwMode="auto">
          <a:xfrm>
            <a:off x="6608591" y="5956828"/>
            <a:ext cx="26901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9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This project has received funding from the European Union’s Horizon 2020 research and innovation programme under grant agreement No 727580</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8AB4B375-8FC1-42FF-BCD8-235AD969879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728" y="2627072"/>
            <a:ext cx="2386543" cy="21359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afeConsume logo">
            <a:extLst>
              <a:ext uri="{FF2B5EF4-FFF2-40B4-BE49-F238E27FC236}">
                <a16:creationId xmlns:a16="http://schemas.microsoft.com/office/drawing/2014/main" id="{035BA549-4000-4595-A2C6-244733780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28" y="723332"/>
            <a:ext cx="2713671" cy="535090"/>
          </a:xfrm>
          <a:prstGeom prst="rect">
            <a:avLst/>
          </a:prstGeom>
        </p:spPr>
      </p:pic>
      <p:pic>
        <p:nvPicPr>
          <p:cNvPr id="2049" name="Picture 8" descr="EU logo">
            <a:extLst>
              <a:ext uri="{FF2B5EF4-FFF2-40B4-BE49-F238E27FC236}">
                <a16:creationId xmlns:a16="http://schemas.microsoft.com/office/drawing/2014/main" id="{1888201C-D6D4-454F-9FF9-AE1F5BBEE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8011" y="5996105"/>
            <a:ext cx="910580" cy="6070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Bug logo">
            <a:extLst>
              <a:ext uri="{FF2B5EF4-FFF2-40B4-BE49-F238E27FC236}">
                <a16:creationId xmlns:a16="http://schemas.microsoft.com/office/drawing/2014/main" id="{3D11D67E-AB46-4489-BC51-F52D70CBC46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71138" y="582743"/>
            <a:ext cx="1482530" cy="781823"/>
          </a:xfrm>
          <a:prstGeom prst="rect">
            <a:avLst/>
          </a:prstGeom>
          <a:noFill/>
          <a:ln>
            <a:noFill/>
          </a:ln>
        </p:spPr>
      </p:pic>
    </p:spTree>
    <p:extLst>
      <p:ext uri="{BB962C8B-B14F-4D97-AF65-F5344CB8AC3E}">
        <p14:creationId xmlns:p14="http://schemas.microsoft.com/office/powerpoint/2010/main" val="192580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86F-D17A-49E0-AA41-23C31D93CFEF}"/>
              </a:ext>
            </a:extLst>
          </p:cNvPr>
          <p:cNvSpPr>
            <a:spLocks noGrp="1"/>
          </p:cNvSpPr>
          <p:nvPr>
            <p:ph type="title"/>
          </p:nvPr>
        </p:nvSpPr>
        <p:spPr>
          <a:xfrm>
            <a:off x="275176" y="303233"/>
            <a:ext cx="8868824" cy="1195368"/>
          </a:xfrm>
        </p:spPr>
        <p:txBody>
          <a:bodyPr/>
          <a:lstStyle/>
          <a:p>
            <a:r>
              <a:rPr lang="en-GB" b="1" dirty="0">
                <a:solidFill>
                  <a:srgbClr val="05717D"/>
                </a:solidFill>
                <a:latin typeface="Arial" panose="020B0604020202020204" pitchFamily="34" charset="0"/>
                <a:cs typeface="Arial" panose="020B0604020202020204" pitchFamily="34" charset="0"/>
              </a:rPr>
              <a:t>Tackling food waste or foodborne illness</a:t>
            </a:r>
          </a:p>
        </p:txBody>
      </p:sp>
      <p:sp>
        <p:nvSpPr>
          <p:cNvPr id="3" name="Content Placeholder 2">
            <a:extLst>
              <a:ext uri="{FF2B5EF4-FFF2-40B4-BE49-F238E27FC236}">
                <a16:creationId xmlns:a16="http://schemas.microsoft.com/office/drawing/2014/main" id="{A0D5C298-C1D3-4F59-A95E-0F7E4CA8E791}"/>
              </a:ext>
            </a:extLst>
          </p:cNvPr>
          <p:cNvSpPr>
            <a:spLocks noGrp="1"/>
          </p:cNvSpPr>
          <p:nvPr>
            <p:ph idx="1"/>
          </p:nvPr>
        </p:nvSpPr>
        <p:spPr>
          <a:xfrm>
            <a:off x="275176" y="1628795"/>
            <a:ext cx="5631027" cy="5234656"/>
          </a:xfrm>
        </p:spPr>
        <p:txBody>
          <a:bodyPr>
            <a:normAutofit/>
          </a:bodyPr>
          <a:lstStyle/>
          <a:p>
            <a:pPr marL="0" indent="0">
              <a:buNone/>
            </a:pPr>
            <a:r>
              <a:rPr lang="en-GB" sz="2400" dirty="0"/>
              <a:t>In groups discuss either:</a:t>
            </a:r>
          </a:p>
          <a:p>
            <a:pPr marL="457200" indent="-457200">
              <a:buAutoNum type="arabicPeriod"/>
            </a:pPr>
            <a:r>
              <a:rPr lang="en-GB" sz="2400" dirty="0"/>
              <a:t>Things we can do to reduce food waste at home</a:t>
            </a:r>
          </a:p>
          <a:p>
            <a:pPr marL="457200" indent="-457200">
              <a:buAutoNum type="arabicPeriod"/>
            </a:pPr>
            <a:r>
              <a:rPr lang="en-GB" sz="2400" dirty="0"/>
              <a:t>Things we can do to prevent foodborne illness</a:t>
            </a:r>
          </a:p>
          <a:p>
            <a:pPr marL="0" indent="0">
              <a:buNone/>
            </a:pPr>
            <a:endParaRPr lang="en-GB" sz="2400" dirty="0"/>
          </a:p>
          <a:p>
            <a:pPr marL="0" indent="0">
              <a:buNone/>
            </a:pPr>
            <a:r>
              <a:rPr lang="en-GB" sz="2400" dirty="0"/>
              <a:t>Make a poster or mind map with your ideas, including pictures and diagrams</a:t>
            </a:r>
          </a:p>
          <a:p>
            <a:pPr marL="0" indent="0">
              <a:buNone/>
            </a:pPr>
            <a:endParaRPr lang="en-GB" sz="2400" dirty="0"/>
          </a:p>
          <a:p>
            <a:pPr marL="0" indent="0">
              <a:buNone/>
            </a:pPr>
            <a:r>
              <a:rPr lang="en-GB" sz="2400" dirty="0"/>
              <a:t>Present your ideas to the class </a:t>
            </a:r>
          </a:p>
        </p:txBody>
      </p:sp>
      <p:pic>
        <p:nvPicPr>
          <p:cNvPr id="2052" name="Picture 4" descr="Pile of food waste">
            <a:extLst>
              <a:ext uri="{FF2B5EF4-FFF2-40B4-BE49-F238E27FC236}">
                <a16:creationId xmlns:a16="http://schemas.microsoft.com/office/drawing/2014/main" id="{FC0144D0-BEBF-417A-94A7-B2F098034C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487" y="1263373"/>
            <a:ext cx="3321089" cy="21656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ftovers in a lunch box">
            <a:extLst>
              <a:ext uri="{FF2B5EF4-FFF2-40B4-BE49-F238E27FC236}">
                <a16:creationId xmlns:a16="http://schemas.microsoft.com/office/drawing/2014/main" id="{4D85CBD4-4D14-4F6B-B5F0-25AB8B7FD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190" y="3670426"/>
            <a:ext cx="3269357" cy="245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2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169CE0-0B03-4749-9C51-14A16F5E2ED2}"/>
              </a:ext>
            </a:extLst>
          </p:cNvPr>
          <p:cNvSpPr>
            <a:spLocks noGrp="1"/>
          </p:cNvSpPr>
          <p:nvPr>
            <p:ph type="ctrTitle"/>
          </p:nvPr>
        </p:nvSpPr>
        <p:spPr>
          <a:xfrm>
            <a:off x="545123" y="503385"/>
            <a:ext cx="5968218" cy="1367619"/>
          </a:xfrm>
        </p:spPr>
        <p:txBody>
          <a:bodyPr/>
          <a:lstStyle/>
          <a:p>
            <a:r>
              <a:rPr lang="en-GB" sz="4800" dirty="0">
                <a:solidFill>
                  <a:schemeClr val="accent1"/>
                </a:solidFill>
                <a:latin typeface="Arial" panose="020B0604020202020204" pitchFamily="34" charset="0"/>
                <a:cs typeface="Arial" panose="020B0604020202020204" pitchFamily="34" charset="0"/>
              </a:rPr>
              <a:t>Learning Intention </a:t>
            </a:r>
            <a:br>
              <a:rPr lang="en-GB" dirty="0">
                <a:solidFill>
                  <a:schemeClr val="accent1"/>
                </a:solidFill>
              </a:rPr>
            </a:br>
            <a:endParaRPr lang="en-GB" dirty="0"/>
          </a:p>
        </p:txBody>
      </p:sp>
      <p:sp>
        <p:nvSpPr>
          <p:cNvPr id="3" name="Subtitle 2">
            <a:extLst>
              <a:ext uri="{FF2B5EF4-FFF2-40B4-BE49-F238E27FC236}">
                <a16:creationId xmlns:a16="http://schemas.microsoft.com/office/drawing/2014/main" id="{6194B21E-F285-4286-AB64-A3A8B0E7537F}"/>
              </a:ext>
            </a:extLst>
          </p:cNvPr>
          <p:cNvSpPr>
            <a:spLocks noGrp="1"/>
          </p:cNvSpPr>
          <p:nvPr>
            <p:ph type="subTitle" idx="1"/>
          </p:nvPr>
        </p:nvSpPr>
        <p:spPr>
          <a:xfrm>
            <a:off x="763487" y="2100784"/>
            <a:ext cx="6858000" cy="1655762"/>
          </a:xfrm>
        </p:spPr>
        <p:txBody>
          <a:bodyPr/>
          <a:lstStyle/>
          <a:p>
            <a:pPr marL="342900" lvl="0" indent="-342900" algn="l">
              <a:buFont typeface="Arial" panose="020B0604020202020204" pitchFamily="34" charset="0"/>
              <a:buChar char="•"/>
            </a:pPr>
            <a:r>
              <a:rPr lang="en-GB" dirty="0"/>
              <a:t>To understand the importance of food labels, the differences between food safety and food quality and how proper storage and usage of food help prevent risks associated with improper handling. </a:t>
            </a:r>
          </a:p>
          <a:p>
            <a:endParaRPr lang="en-GB" dirty="0"/>
          </a:p>
        </p:txBody>
      </p:sp>
    </p:spTree>
    <p:extLst>
      <p:ext uri="{BB962C8B-B14F-4D97-AF65-F5344CB8AC3E}">
        <p14:creationId xmlns:p14="http://schemas.microsoft.com/office/powerpoint/2010/main" val="171622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4755-5A58-42A4-BCBE-DB7B4D264031}"/>
              </a:ext>
            </a:extLst>
          </p:cNvPr>
          <p:cNvSpPr>
            <a:spLocks noGrp="1"/>
          </p:cNvSpPr>
          <p:nvPr>
            <p:ph type="title"/>
          </p:nvPr>
        </p:nvSpPr>
        <p:spPr>
          <a:xfrm>
            <a:off x="768304" y="448932"/>
            <a:ext cx="8261122" cy="1325563"/>
          </a:xfrm>
        </p:spPr>
        <p:txBody>
          <a:bodyPr/>
          <a:lstStyle/>
          <a:p>
            <a:r>
              <a:rPr lang="en-GB" b="1" dirty="0">
                <a:latin typeface="Arial" panose="020B0604020202020204" pitchFamily="34" charset="0"/>
                <a:cs typeface="Arial" panose="020B0604020202020204" pitchFamily="34" charset="0"/>
              </a:rPr>
              <a:t>What are the components of a label?</a:t>
            </a:r>
          </a:p>
        </p:txBody>
      </p:sp>
      <p:sp>
        <p:nvSpPr>
          <p:cNvPr id="6" name="Rectangle 5">
            <a:extLst>
              <a:ext uri="{FF2B5EF4-FFF2-40B4-BE49-F238E27FC236}">
                <a16:creationId xmlns:a16="http://schemas.microsoft.com/office/drawing/2014/main" id="{79503D8A-7BD7-45C6-840C-122F38DBDACE}"/>
              </a:ext>
            </a:extLst>
          </p:cNvPr>
          <p:cNvSpPr/>
          <p:nvPr/>
        </p:nvSpPr>
        <p:spPr>
          <a:xfrm>
            <a:off x="3832507" y="2040762"/>
            <a:ext cx="1932157" cy="612212"/>
          </a:xfrm>
          <a:prstGeom prst="rect">
            <a:avLst/>
          </a:prstGeom>
          <a:ln w="19050">
            <a:solidFill>
              <a:srgbClr val="1E9399"/>
            </a:solidFill>
          </a:ln>
        </p:spPr>
        <p:style>
          <a:lnRef idx="2">
            <a:schemeClr val="accent3"/>
          </a:lnRef>
          <a:fillRef idx="1">
            <a:schemeClr val="lt1"/>
          </a:fillRef>
          <a:effectRef idx="0">
            <a:schemeClr val="accent3"/>
          </a:effectRef>
          <a:fontRef idx="minor">
            <a:schemeClr val="dk1"/>
          </a:fontRef>
        </p:style>
        <p:txBody>
          <a:bodyPr rtlCol="0" anchor="ctr"/>
          <a:lstStyle/>
          <a:p>
            <a:r>
              <a:rPr lang="en-GB" sz="1600" dirty="0"/>
              <a:t>Food identity</a:t>
            </a:r>
            <a:endParaRPr lang="en-GB" sz="3200" dirty="0"/>
          </a:p>
        </p:txBody>
      </p:sp>
      <p:grpSp>
        <p:nvGrpSpPr>
          <p:cNvPr id="25" name="Group 24" descr="What the food is&#10;Name of food (branding)&#10;Description of food&#10;">
            <a:extLst>
              <a:ext uri="{FF2B5EF4-FFF2-40B4-BE49-F238E27FC236}">
                <a16:creationId xmlns:a16="http://schemas.microsoft.com/office/drawing/2014/main" id="{574934D4-EDAB-4899-BCCB-F6A6D10EC8B4}"/>
              </a:ext>
            </a:extLst>
          </p:cNvPr>
          <p:cNvGrpSpPr/>
          <p:nvPr/>
        </p:nvGrpSpPr>
        <p:grpSpPr>
          <a:xfrm>
            <a:off x="5832892" y="1595101"/>
            <a:ext cx="3376429" cy="1026255"/>
            <a:chOff x="5840555" y="1511781"/>
            <a:chExt cx="3376429" cy="1026255"/>
          </a:xfrm>
        </p:grpSpPr>
        <p:cxnSp>
          <p:nvCxnSpPr>
            <p:cNvPr id="17" name="Straight Arrow Connector 16">
              <a:extLst>
                <a:ext uri="{FF2B5EF4-FFF2-40B4-BE49-F238E27FC236}">
                  <a16:creationId xmlns:a16="http://schemas.microsoft.com/office/drawing/2014/main" id="{FD347112-B1D9-40ED-AE73-7B1B97AC6EF9}"/>
                </a:ext>
              </a:extLst>
            </p:cNvPr>
            <p:cNvCxnSpPr>
              <a:cxnSpLocks/>
            </p:cNvCxnSpPr>
            <p:nvPr/>
          </p:nvCxnSpPr>
          <p:spPr>
            <a:xfrm flipV="1">
              <a:off x="5840555" y="2082487"/>
              <a:ext cx="353671" cy="225747"/>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descr="arrow pointed towards 'What the food is: Name of food (branding), Description of food'&#10;">
              <a:extLst>
                <a:ext uri="{FF2B5EF4-FFF2-40B4-BE49-F238E27FC236}">
                  <a16:creationId xmlns:a16="http://schemas.microsoft.com/office/drawing/2014/main" id="{B8D9C315-A46F-4E81-96BF-C4A1261B2BE6}"/>
                </a:ext>
              </a:extLst>
            </p:cNvPr>
            <p:cNvSpPr txBox="1"/>
            <p:nvPr/>
          </p:nvSpPr>
          <p:spPr>
            <a:xfrm>
              <a:off x="6288229" y="1551470"/>
              <a:ext cx="2928755" cy="830997"/>
            </a:xfrm>
            <a:prstGeom prst="rect">
              <a:avLst/>
            </a:prstGeom>
            <a:noFill/>
          </p:spPr>
          <p:txBody>
            <a:bodyPr wrap="square" rtlCol="0">
              <a:spAutoFit/>
            </a:bodyPr>
            <a:lstStyle/>
            <a:p>
              <a:r>
                <a:rPr lang="en-GB" sz="1600" b="1" dirty="0"/>
                <a:t>What the food is</a:t>
              </a:r>
            </a:p>
            <a:p>
              <a:pPr marL="171450" indent="-171450">
                <a:buFont typeface="Arial" panose="020B0604020202020204" pitchFamily="34" charset="0"/>
                <a:buChar char="•"/>
              </a:pPr>
              <a:r>
                <a:rPr lang="en-GB" sz="1600" dirty="0"/>
                <a:t>Name of food (branding)</a:t>
              </a:r>
            </a:p>
            <a:p>
              <a:pPr marL="171450" indent="-171450">
                <a:buFont typeface="Arial" panose="020B0604020202020204" pitchFamily="34" charset="0"/>
                <a:buChar char="•"/>
              </a:pPr>
              <a:r>
                <a:rPr lang="en-GB" sz="1600" dirty="0"/>
                <a:t>Description of food</a:t>
              </a:r>
            </a:p>
          </p:txBody>
        </p:sp>
        <p:sp>
          <p:nvSpPr>
            <p:cNvPr id="3" name="Rectangle 2">
              <a:extLst>
                <a:ext uri="{FF2B5EF4-FFF2-40B4-BE49-F238E27FC236}">
                  <a16:creationId xmlns:a16="http://schemas.microsoft.com/office/drawing/2014/main" id="{E46D0744-FE75-44CA-889B-EC8DCEF8BEB4}"/>
                </a:ext>
              </a:extLst>
            </p:cNvPr>
            <p:cNvSpPr/>
            <p:nvPr/>
          </p:nvSpPr>
          <p:spPr>
            <a:xfrm>
              <a:off x="6274678" y="1511781"/>
              <a:ext cx="2804886" cy="1026255"/>
            </a:xfrm>
            <a:prstGeom prst="rect">
              <a:avLst/>
            </a:prstGeom>
            <a:noFill/>
            <a:ln w="19050">
              <a:solidFill>
                <a:srgbClr val="8BB7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8" name="Rectangle 7">
            <a:extLst>
              <a:ext uri="{FF2B5EF4-FFF2-40B4-BE49-F238E27FC236}">
                <a16:creationId xmlns:a16="http://schemas.microsoft.com/office/drawing/2014/main" id="{CA0B11E9-2304-408B-A319-C82B74FDC088}"/>
              </a:ext>
            </a:extLst>
          </p:cNvPr>
          <p:cNvSpPr/>
          <p:nvPr/>
        </p:nvSpPr>
        <p:spPr>
          <a:xfrm>
            <a:off x="3872852" y="2943462"/>
            <a:ext cx="1932158" cy="807285"/>
          </a:xfrm>
          <a:prstGeom prst="rect">
            <a:avLst/>
          </a:prstGeom>
          <a:ln w="19050">
            <a:solidFill>
              <a:srgbClr val="1E9399"/>
            </a:solidFill>
          </a:ln>
        </p:spPr>
        <p:style>
          <a:lnRef idx="2">
            <a:schemeClr val="accent4"/>
          </a:lnRef>
          <a:fillRef idx="1">
            <a:schemeClr val="lt1"/>
          </a:fillRef>
          <a:effectRef idx="0">
            <a:schemeClr val="accent4"/>
          </a:effectRef>
          <a:fontRef idx="minor">
            <a:schemeClr val="dk1"/>
          </a:fontRef>
        </p:style>
        <p:txBody>
          <a:bodyPr rtlCol="0" anchor="ctr"/>
          <a:lstStyle/>
          <a:p>
            <a:r>
              <a:rPr lang="en-GB" sz="1600" dirty="0"/>
              <a:t>Food hygiene and safety and other instructions </a:t>
            </a:r>
          </a:p>
        </p:txBody>
      </p:sp>
      <p:grpSp>
        <p:nvGrpSpPr>
          <p:cNvPr id="26" name="Group 25" descr="How to handle the food safely&#10;How to store food&#10;How long food can be kept &#10;How to cook food&#10;Allergens&#10;">
            <a:extLst>
              <a:ext uri="{FF2B5EF4-FFF2-40B4-BE49-F238E27FC236}">
                <a16:creationId xmlns:a16="http://schemas.microsoft.com/office/drawing/2014/main" id="{6DAC0EF5-3F72-40BC-9870-E8A58687B255}"/>
              </a:ext>
            </a:extLst>
          </p:cNvPr>
          <p:cNvGrpSpPr/>
          <p:nvPr/>
        </p:nvGrpSpPr>
        <p:grpSpPr>
          <a:xfrm>
            <a:off x="5764664" y="2760788"/>
            <a:ext cx="3409860" cy="1417215"/>
            <a:chOff x="5776838" y="2684187"/>
            <a:chExt cx="3409860" cy="1417215"/>
          </a:xfrm>
        </p:grpSpPr>
        <p:cxnSp>
          <p:nvCxnSpPr>
            <p:cNvPr id="21" name="Straight Arrow Connector 20" descr="arrow pointed towards 'How to handle the food safely&#10;How to store food&#10;How long food can be kept &#10;How to cook food&#10;Allergens'&#10;">
              <a:extLst>
                <a:ext uri="{FF2B5EF4-FFF2-40B4-BE49-F238E27FC236}">
                  <a16:creationId xmlns:a16="http://schemas.microsoft.com/office/drawing/2014/main" id="{43FC401C-C0C4-4042-8C6A-E295A5F07C58}"/>
                </a:ext>
              </a:extLst>
            </p:cNvPr>
            <p:cNvCxnSpPr>
              <a:cxnSpLocks/>
            </p:cNvCxnSpPr>
            <p:nvPr/>
          </p:nvCxnSpPr>
          <p:spPr>
            <a:xfrm>
              <a:off x="5776838" y="3286912"/>
              <a:ext cx="417388" cy="0"/>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0ADA9AC-2541-40E4-A86B-B4A89A7BF97A}"/>
                </a:ext>
              </a:extLst>
            </p:cNvPr>
            <p:cNvSpPr/>
            <p:nvPr/>
          </p:nvSpPr>
          <p:spPr>
            <a:xfrm>
              <a:off x="6274677" y="2684187"/>
              <a:ext cx="2804887" cy="1417215"/>
            </a:xfrm>
            <a:prstGeom prst="rect">
              <a:avLst/>
            </a:prstGeom>
            <a:noFill/>
            <a:ln w="19050">
              <a:solidFill>
                <a:srgbClr val="8BB7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4C01F5C9-F1AA-474C-B4C8-3B3888F46B15}"/>
                </a:ext>
              </a:extLst>
            </p:cNvPr>
            <p:cNvSpPr txBox="1"/>
            <p:nvPr/>
          </p:nvSpPr>
          <p:spPr>
            <a:xfrm>
              <a:off x="6257943" y="2715841"/>
              <a:ext cx="2928755" cy="1323439"/>
            </a:xfrm>
            <a:prstGeom prst="rect">
              <a:avLst/>
            </a:prstGeom>
            <a:noFill/>
          </p:spPr>
          <p:txBody>
            <a:bodyPr wrap="square" rtlCol="0">
              <a:spAutoFit/>
            </a:bodyPr>
            <a:lstStyle/>
            <a:p>
              <a:r>
                <a:rPr lang="en-GB" sz="1600" b="1" dirty="0"/>
                <a:t>How to handle the food safely</a:t>
              </a:r>
            </a:p>
            <a:p>
              <a:pPr marL="171450" indent="-171450">
                <a:buFont typeface="Arial" panose="020B0604020202020204" pitchFamily="34" charset="0"/>
                <a:buChar char="•"/>
              </a:pPr>
              <a:r>
                <a:rPr lang="en-GB" sz="1600" dirty="0"/>
                <a:t>How to store food</a:t>
              </a:r>
            </a:p>
            <a:p>
              <a:pPr marL="171450" indent="-171450">
                <a:buFont typeface="Arial" panose="020B0604020202020204" pitchFamily="34" charset="0"/>
                <a:buChar char="•"/>
              </a:pPr>
              <a:r>
                <a:rPr lang="en-GB" sz="1600" dirty="0"/>
                <a:t>How long food can be kept </a:t>
              </a:r>
            </a:p>
            <a:p>
              <a:pPr marL="171450" indent="-171450">
                <a:buFont typeface="Arial" panose="020B0604020202020204" pitchFamily="34" charset="0"/>
                <a:buChar char="•"/>
              </a:pPr>
              <a:r>
                <a:rPr lang="en-GB" sz="1600" dirty="0"/>
                <a:t>How to cook food</a:t>
              </a:r>
            </a:p>
            <a:p>
              <a:pPr marL="171450" indent="-171450">
                <a:buFont typeface="Arial" panose="020B0604020202020204" pitchFamily="34" charset="0"/>
                <a:buChar char="•"/>
              </a:pPr>
              <a:r>
                <a:rPr lang="en-GB" sz="1600" dirty="0"/>
                <a:t>Allergens</a:t>
              </a:r>
            </a:p>
          </p:txBody>
        </p:sp>
      </p:grpSp>
      <p:sp>
        <p:nvSpPr>
          <p:cNvPr id="7" name="Rectangle 6">
            <a:extLst>
              <a:ext uri="{FF2B5EF4-FFF2-40B4-BE49-F238E27FC236}">
                <a16:creationId xmlns:a16="http://schemas.microsoft.com/office/drawing/2014/main" id="{ECFD07D1-26F0-4E90-8BA7-613D73BE0F36}"/>
              </a:ext>
            </a:extLst>
          </p:cNvPr>
          <p:cNvSpPr/>
          <p:nvPr/>
        </p:nvSpPr>
        <p:spPr>
          <a:xfrm>
            <a:off x="3884443" y="4187485"/>
            <a:ext cx="1932157" cy="612212"/>
          </a:xfrm>
          <a:prstGeom prst="rect">
            <a:avLst/>
          </a:prstGeom>
          <a:ln w="19050">
            <a:solidFill>
              <a:srgbClr val="1E9399"/>
            </a:solidFill>
          </a:ln>
        </p:spPr>
        <p:style>
          <a:lnRef idx="2">
            <a:schemeClr val="accent1"/>
          </a:lnRef>
          <a:fillRef idx="1">
            <a:schemeClr val="lt1"/>
          </a:fillRef>
          <a:effectRef idx="0">
            <a:schemeClr val="accent1"/>
          </a:effectRef>
          <a:fontRef idx="minor">
            <a:schemeClr val="dk1"/>
          </a:fontRef>
        </p:style>
        <p:txBody>
          <a:bodyPr rtlCol="0" anchor="ctr"/>
          <a:lstStyle/>
          <a:p>
            <a:r>
              <a:rPr lang="en-GB" sz="1600" dirty="0"/>
              <a:t>Nutritional information</a:t>
            </a:r>
          </a:p>
        </p:txBody>
      </p:sp>
      <p:grpSp>
        <p:nvGrpSpPr>
          <p:cNvPr id="27" name="Group 26" descr="What the food provides&#10;Food ingredients&#10;Breakdown of calories and nutrients&#10;">
            <a:extLst>
              <a:ext uri="{FF2B5EF4-FFF2-40B4-BE49-F238E27FC236}">
                <a16:creationId xmlns:a16="http://schemas.microsoft.com/office/drawing/2014/main" id="{9465BA67-E1CC-4B6C-B836-A957A2BCBC31}"/>
              </a:ext>
            </a:extLst>
          </p:cNvPr>
          <p:cNvGrpSpPr/>
          <p:nvPr/>
        </p:nvGrpSpPr>
        <p:grpSpPr>
          <a:xfrm>
            <a:off x="5860436" y="4319965"/>
            <a:ext cx="3400467" cy="1158734"/>
            <a:chOff x="5860436" y="4319965"/>
            <a:chExt cx="3400467" cy="1158734"/>
          </a:xfrm>
        </p:grpSpPr>
        <p:cxnSp>
          <p:nvCxnSpPr>
            <p:cNvPr id="22" name="Straight Arrow Connector 21" descr="arrow pointed towards 'What the food provides: Food ingredients, Breakdown of calories and nutrients'&#10;">
              <a:extLst>
                <a:ext uri="{FF2B5EF4-FFF2-40B4-BE49-F238E27FC236}">
                  <a16:creationId xmlns:a16="http://schemas.microsoft.com/office/drawing/2014/main" id="{7C1344E8-6DE4-4687-A083-19D7DBCD5B30}"/>
                </a:ext>
              </a:extLst>
            </p:cNvPr>
            <p:cNvCxnSpPr>
              <a:cxnSpLocks/>
            </p:cNvCxnSpPr>
            <p:nvPr/>
          </p:nvCxnSpPr>
          <p:spPr>
            <a:xfrm>
              <a:off x="5860436" y="4512932"/>
              <a:ext cx="353671" cy="210900"/>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D88981-751E-4E4F-BB2D-ADDE2461AA47}"/>
                </a:ext>
              </a:extLst>
            </p:cNvPr>
            <p:cNvSpPr/>
            <p:nvPr/>
          </p:nvSpPr>
          <p:spPr>
            <a:xfrm>
              <a:off x="6257943" y="4319965"/>
              <a:ext cx="2804886" cy="1158734"/>
            </a:xfrm>
            <a:prstGeom prst="rect">
              <a:avLst/>
            </a:prstGeom>
            <a:noFill/>
            <a:ln w="19050">
              <a:solidFill>
                <a:srgbClr val="8BB7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2C18E3B9-ED06-484F-97BD-B2ABB7EE32E9}"/>
                </a:ext>
              </a:extLst>
            </p:cNvPr>
            <p:cNvSpPr txBox="1"/>
            <p:nvPr/>
          </p:nvSpPr>
          <p:spPr>
            <a:xfrm>
              <a:off x="6332148" y="4360723"/>
              <a:ext cx="2928755" cy="1077218"/>
            </a:xfrm>
            <a:prstGeom prst="rect">
              <a:avLst/>
            </a:prstGeom>
            <a:noFill/>
          </p:spPr>
          <p:txBody>
            <a:bodyPr wrap="square" rtlCol="0">
              <a:spAutoFit/>
            </a:bodyPr>
            <a:lstStyle/>
            <a:p>
              <a:r>
                <a:rPr lang="en-GB" sz="1600" b="1" dirty="0"/>
                <a:t>What the food provides</a:t>
              </a:r>
            </a:p>
            <a:p>
              <a:pPr marL="171450" indent="-171450">
                <a:buFont typeface="Arial" panose="020B0604020202020204" pitchFamily="34" charset="0"/>
                <a:buChar char="•"/>
              </a:pPr>
              <a:r>
                <a:rPr lang="en-GB" sz="1600" dirty="0"/>
                <a:t>Food ingredients</a:t>
              </a:r>
            </a:p>
            <a:p>
              <a:pPr marL="171450" indent="-171450">
                <a:buFont typeface="Arial" panose="020B0604020202020204" pitchFamily="34" charset="0"/>
                <a:buChar char="•"/>
              </a:pPr>
              <a:r>
                <a:rPr lang="en-GB" sz="1600" dirty="0"/>
                <a:t>Breakdown of calories and nutrients</a:t>
              </a:r>
            </a:p>
          </p:txBody>
        </p:sp>
      </p:grpSp>
      <p:sp>
        <p:nvSpPr>
          <p:cNvPr id="14" name="TextBox 13">
            <a:extLst>
              <a:ext uri="{FF2B5EF4-FFF2-40B4-BE49-F238E27FC236}">
                <a16:creationId xmlns:a16="http://schemas.microsoft.com/office/drawing/2014/main" id="{92B54BE3-6377-4EDA-B6E0-8CA0C1C91175}"/>
              </a:ext>
            </a:extLst>
          </p:cNvPr>
          <p:cNvSpPr txBox="1"/>
          <p:nvPr/>
        </p:nvSpPr>
        <p:spPr>
          <a:xfrm>
            <a:off x="768304" y="5707711"/>
            <a:ext cx="7690340" cy="461665"/>
          </a:xfrm>
          <a:prstGeom prst="rect">
            <a:avLst/>
          </a:prstGeom>
          <a:noFill/>
        </p:spPr>
        <p:txBody>
          <a:bodyPr wrap="square" rtlCol="0">
            <a:spAutoFit/>
          </a:bodyPr>
          <a:lstStyle/>
          <a:p>
            <a:r>
              <a:rPr lang="en-GB" sz="2400" dirty="0">
                <a:solidFill>
                  <a:srgbClr val="05717D"/>
                </a:solidFill>
              </a:rPr>
              <a:t>Why are these labels important?</a:t>
            </a:r>
          </a:p>
        </p:txBody>
      </p:sp>
      <p:pic>
        <p:nvPicPr>
          <p:cNvPr id="5" name="Picture 2">
            <a:extLst>
              <a:ext uri="{FF2B5EF4-FFF2-40B4-BE49-F238E27FC236}">
                <a16:creationId xmlns:a16="http://schemas.microsoft.com/office/drawing/2014/main" id="{01FDA20D-BEA6-44D7-A00E-BAFEACA36A3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45" y="2082487"/>
            <a:ext cx="3224250" cy="2529235"/>
          </a:xfrm>
          <a:prstGeom prst="ellipse">
            <a:avLst/>
          </a:prstGeom>
          <a:ln w="63500" cap="rnd">
            <a:solidFill>
              <a:srgbClr val="05717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DBE4536C-E07D-4377-93C4-F2522A7660F5}"/>
              </a:ext>
              <a:ext uri="{C183D7F6-B498-43B3-948B-1728B52AA6E4}">
                <adec:decorative xmlns:adec="http://schemas.microsoft.com/office/drawing/2017/decorative" val="1"/>
              </a:ext>
            </a:extLst>
          </p:cNvPr>
          <p:cNvCxnSpPr>
            <a:cxnSpLocks/>
          </p:cNvCxnSpPr>
          <p:nvPr/>
        </p:nvCxnSpPr>
        <p:spPr>
          <a:xfrm flipV="1">
            <a:off x="3261091" y="2495265"/>
            <a:ext cx="503188" cy="278919"/>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A7891B4-C9EA-4597-9547-65827E3C4CED}"/>
              </a:ext>
              <a:ext uri="{C183D7F6-B498-43B3-948B-1728B52AA6E4}">
                <adec:decorative xmlns:adec="http://schemas.microsoft.com/office/drawing/2017/decorative" val="1"/>
              </a:ext>
            </a:extLst>
          </p:cNvPr>
          <p:cNvCxnSpPr>
            <a:cxnSpLocks/>
          </p:cNvCxnSpPr>
          <p:nvPr/>
        </p:nvCxnSpPr>
        <p:spPr>
          <a:xfrm>
            <a:off x="3260321" y="3966689"/>
            <a:ext cx="503958" cy="434133"/>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2299AE-C757-41C0-A6C4-004A9890FBC5}"/>
              </a:ext>
              <a:ext uri="{C183D7F6-B498-43B3-948B-1728B52AA6E4}">
                <adec:decorative xmlns:adec="http://schemas.microsoft.com/office/drawing/2017/decorative" val="1"/>
              </a:ext>
            </a:extLst>
          </p:cNvPr>
          <p:cNvCxnSpPr>
            <a:cxnSpLocks/>
          </p:cNvCxnSpPr>
          <p:nvPr/>
        </p:nvCxnSpPr>
        <p:spPr>
          <a:xfrm>
            <a:off x="3409520" y="3429849"/>
            <a:ext cx="434298" cy="9136"/>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28C07C5-A574-4676-88BF-11EE67F5A800}"/>
              </a:ext>
              <a:ext uri="{C183D7F6-B498-43B3-948B-1728B52AA6E4}">
                <adec:decorative xmlns:adec="http://schemas.microsoft.com/office/drawing/2017/decorative" val="1"/>
              </a:ext>
            </a:extLst>
          </p:cNvPr>
          <p:cNvSpPr/>
          <p:nvPr/>
        </p:nvSpPr>
        <p:spPr>
          <a:xfrm>
            <a:off x="3409520" y="2725544"/>
            <a:ext cx="2761561" cy="1323439"/>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5630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4"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F5A8-199D-4982-867A-80692EE0D00D}"/>
              </a:ext>
            </a:extLst>
          </p:cNvPr>
          <p:cNvSpPr>
            <a:spLocks noGrp="1"/>
          </p:cNvSpPr>
          <p:nvPr>
            <p:ph type="title"/>
          </p:nvPr>
        </p:nvSpPr>
        <p:spPr>
          <a:xfrm>
            <a:off x="628650" y="261257"/>
            <a:ext cx="7886700" cy="1995490"/>
          </a:xfrm>
        </p:spPr>
        <p:txBody>
          <a:bodyPr/>
          <a:lstStyle/>
          <a:p>
            <a:r>
              <a:rPr lang="en-GB" sz="3600" b="1" dirty="0">
                <a:solidFill>
                  <a:srgbClr val="05717D"/>
                </a:solidFill>
                <a:latin typeface="Arial" panose="020B0604020202020204" pitchFamily="34" charset="0"/>
                <a:cs typeface="Arial" panose="020B0604020202020204" pitchFamily="34" charset="0"/>
              </a:rPr>
              <a:t>Cast your votes:</a:t>
            </a:r>
            <a:br>
              <a:rPr lang="en-GB" sz="2800" b="1" dirty="0">
                <a:solidFill>
                  <a:srgbClr val="DD4758"/>
                </a:solidFill>
                <a:latin typeface="Arial" panose="020B0604020202020204" pitchFamily="34" charset="0"/>
                <a:cs typeface="Arial" panose="020B0604020202020204" pitchFamily="34" charset="0"/>
              </a:rPr>
            </a:br>
            <a:br>
              <a:rPr lang="en-GB" sz="2800" b="1" dirty="0">
                <a:solidFill>
                  <a:srgbClr val="DD4758"/>
                </a:solidFill>
                <a:latin typeface="Arial" panose="020B0604020202020204" pitchFamily="34" charset="0"/>
                <a:cs typeface="Arial" panose="020B0604020202020204" pitchFamily="34" charset="0"/>
              </a:rPr>
            </a:br>
            <a:r>
              <a:rPr lang="en-GB" sz="3200" b="1" dirty="0">
                <a:solidFill>
                  <a:srgbClr val="002060"/>
                </a:solidFill>
                <a:latin typeface="Arial" panose="020B0604020202020204" pitchFamily="34" charset="0"/>
                <a:cs typeface="Arial" panose="020B0604020202020204" pitchFamily="34" charset="0"/>
              </a:rPr>
              <a:t>1. What does ‘Best before’ mean?</a:t>
            </a:r>
            <a:endParaRPr lang="en-GB"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F9B33EA-DF25-4404-9340-DA1BE61B6E6F}"/>
              </a:ext>
            </a:extLst>
          </p:cNvPr>
          <p:cNvSpPr>
            <a:spLocks noGrp="1"/>
          </p:cNvSpPr>
          <p:nvPr>
            <p:ph idx="1"/>
          </p:nvPr>
        </p:nvSpPr>
        <p:spPr>
          <a:xfrm>
            <a:off x="628650" y="2086882"/>
            <a:ext cx="7089321" cy="3453947"/>
          </a:xfrm>
        </p:spPr>
        <p:txBody>
          <a:bodyPr>
            <a:normAutofit/>
          </a:bodyPr>
          <a:lstStyle/>
          <a:p>
            <a:pPr marL="514350" indent="-514350">
              <a:buFont typeface="+mj-lt"/>
              <a:buAutoNum type="alphaLcParenR"/>
            </a:pPr>
            <a:r>
              <a:rPr lang="en-GB" sz="2000" dirty="0"/>
              <a:t>The food will be safe to eat up to this date, but should not be eaten past this date</a:t>
            </a:r>
          </a:p>
          <a:p>
            <a:pPr marL="514350" indent="-514350">
              <a:buFont typeface="+mj-lt"/>
              <a:buAutoNum type="alphaLcParenR"/>
            </a:pPr>
            <a:r>
              <a:rPr lang="en-GB" sz="2000" dirty="0"/>
              <a:t>The food can be consumed after this date but it may no longer be at its best quality</a:t>
            </a:r>
          </a:p>
          <a:p>
            <a:pPr marL="514350" indent="-514350">
              <a:buFont typeface="+mj-lt"/>
              <a:buAutoNum type="alphaLcParenR"/>
            </a:pPr>
            <a:r>
              <a:rPr lang="en-GB" sz="2000" dirty="0"/>
              <a:t>It depends on the type of food</a:t>
            </a:r>
          </a:p>
          <a:p>
            <a:pPr marL="514350" indent="-514350">
              <a:buFont typeface="+mj-lt"/>
              <a:buAutoNum type="alphaLcParenR"/>
            </a:pPr>
            <a:r>
              <a:rPr lang="en-GB" sz="2000" dirty="0"/>
              <a:t>None of these</a:t>
            </a:r>
          </a:p>
          <a:p>
            <a:pPr marL="514350" indent="-514350">
              <a:buFont typeface="+mj-lt"/>
              <a:buAutoNum type="alphaLcParenR"/>
            </a:pPr>
            <a:r>
              <a:rPr lang="en-GB" sz="2000" dirty="0"/>
              <a:t>Don’t know</a:t>
            </a:r>
          </a:p>
        </p:txBody>
      </p:sp>
    </p:spTree>
    <p:extLst>
      <p:ext uri="{BB962C8B-B14F-4D97-AF65-F5344CB8AC3E}">
        <p14:creationId xmlns:p14="http://schemas.microsoft.com/office/powerpoint/2010/main" val="339331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F5A8-199D-4982-867A-80692EE0D00D}"/>
              </a:ext>
            </a:extLst>
          </p:cNvPr>
          <p:cNvSpPr>
            <a:spLocks noGrp="1"/>
          </p:cNvSpPr>
          <p:nvPr>
            <p:ph type="title"/>
          </p:nvPr>
        </p:nvSpPr>
        <p:spPr>
          <a:xfrm>
            <a:off x="628650" y="261257"/>
            <a:ext cx="7886700" cy="1995490"/>
          </a:xfrm>
        </p:spPr>
        <p:txBody>
          <a:bodyPr/>
          <a:lstStyle/>
          <a:p>
            <a:r>
              <a:rPr lang="en-GB" sz="3600" b="1" dirty="0">
                <a:solidFill>
                  <a:srgbClr val="05717D"/>
                </a:solidFill>
                <a:latin typeface="Arial" panose="020B0604020202020204" pitchFamily="34" charset="0"/>
                <a:cs typeface="Arial" panose="020B0604020202020204" pitchFamily="34" charset="0"/>
              </a:rPr>
              <a:t>Cast your votes:</a:t>
            </a:r>
            <a:br>
              <a:rPr lang="en-GB" sz="3600" b="1" dirty="0">
                <a:solidFill>
                  <a:srgbClr val="05717D"/>
                </a:solidFill>
                <a:latin typeface="Arial" panose="020B0604020202020204" pitchFamily="34" charset="0"/>
                <a:cs typeface="Arial" panose="020B0604020202020204" pitchFamily="34" charset="0"/>
              </a:rPr>
            </a:br>
            <a:br>
              <a:rPr lang="en-GB" sz="3600" b="1" dirty="0">
                <a:solidFill>
                  <a:srgbClr val="05717D"/>
                </a:solidFill>
                <a:latin typeface="Arial" panose="020B0604020202020204" pitchFamily="34" charset="0"/>
                <a:cs typeface="Arial" panose="020B0604020202020204" pitchFamily="34" charset="0"/>
              </a:rPr>
            </a:br>
            <a:r>
              <a:rPr lang="en-GB" sz="3200" b="1" dirty="0">
                <a:solidFill>
                  <a:srgbClr val="002060"/>
                </a:solidFill>
                <a:latin typeface="Arial" panose="020B0604020202020204" pitchFamily="34" charset="0"/>
                <a:cs typeface="Arial" panose="020B0604020202020204" pitchFamily="34" charset="0"/>
              </a:rPr>
              <a:t>2. What does ‘Use by’ mean?</a:t>
            </a:r>
            <a:endParaRPr lang="en-GB" sz="36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F9B33EA-DF25-4404-9340-DA1BE61B6E6F}"/>
              </a:ext>
            </a:extLst>
          </p:cNvPr>
          <p:cNvSpPr>
            <a:spLocks noGrp="1"/>
          </p:cNvSpPr>
          <p:nvPr>
            <p:ph idx="1"/>
          </p:nvPr>
        </p:nvSpPr>
        <p:spPr>
          <a:xfrm>
            <a:off x="628650" y="2043339"/>
            <a:ext cx="7886700" cy="3475718"/>
          </a:xfrm>
        </p:spPr>
        <p:txBody>
          <a:bodyPr>
            <a:normAutofit/>
          </a:bodyPr>
          <a:lstStyle/>
          <a:p>
            <a:pPr marL="514350" indent="-514350">
              <a:buFont typeface="+mj-lt"/>
              <a:buAutoNum type="alphaLcParenR"/>
            </a:pPr>
            <a:r>
              <a:rPr lang="en-GB" sz="2000" dirty="0"/>
              <a:t>The food will be safe to eat up to this date, but should not be eaten past this date</a:t>
            </a:r>
          </a:p>
          <a:p>
            <a:pPr marL="514350" indent="-514350">
              <a:buFont typeface="+mj-lt"/>
              <a:buAutoNum type="alphaLcParenR"/>
            </a:pPr>
            <a:r>
              <a:rPr lang="en-GB" sz="2000" dirty="0"/>
              <a:t>The food can be consumed after this date but it may no longer be at its best quality</a:t>
            </a:r>
          </a:p>
          <a:p>
            <a:pPr marL="514350" indent="-514350">
              <a:buFont typeface="+mj-lt"/>
              <a:buAutoNum type="alphaLcParenR"/>
            </a:pPr>
            <a:r>
              <a:rPr lang="en-GB" sz="2000" dirty="0"/>
              <a:t>It depends on the type of food</a:t>
            </a:r>
          </a:p>
          <a:p>
            <a:pPr marL="514350" indent="-514350">
              <a:buFont typeface="+mj-lt"/>
              <a:buAutoNum type="alphaLcParenR"/>
            </a:pPr>
            <a:r>
              <a:rPr lang="en-GB" sz="2000" dirty="0"/>
              <a:t>None of these</a:t>
            </a:r>
          </a:p>
          <a:p>
            <a:pPr marL="514350" indent="-514350">
              <a:buFont typeface="+mj-lt"/>
              <a:buAutoNum type="alphaLcParenR"/>
            </a:pPr>
            <a:r>
              <a:rPr lang="en-GB" sz="2000" dirty="0"/>
              <a:t>Don’t know</a:t>
            </a:r>
          </a:p>
        </p:txBody>
      </p:sp>
    </p:spTree>
    <p:extLst>
      <p:ext uri="{BB962C8B-B14F-4D97-AF65-F5344CB8AC3E}">
        <p14:creationId xmlns:p14="http://schemas.microsoft.com/office/powerpoint/2010/main" val="29331652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CB73-5594-4803-8F46-2DEB9E9ECC82}"/>
              </a:ext>
            </a:extLst>
          </p:cNvPr>
          <p:cNvSpPr>
            <a:spLocks noGrp="1"/>
          </p:cNvSpPr>
          <p:nvPr>
            <p:ph type="title"/>
          </p:nvPr>
        </p:nvSpPr>
        <p:spPr>
          <a:xfrm>
            <a:off x="561538" y="281948"/>
            <a:ext cx="7886700" cy="1325563"/>
          </a:xfrm>
        </p:spPr>
        <p:txBody>
          <a:bodyPr/>
          <a:lstStyle/>
          <a:p>
            <a:r>
              <a:rPr lang="en-GB" b="1" dirty="0">
                <a:solidFill>
                  <a:srgbClr val="05717D"/>
                </a:solidFill>
                <a:latin typeface="Arial" panose="020B0604020202020204" pitchFamily="34" charset="0"/>
                <a:cs typeface="Arial" panose="020B0604020202020204" pitchFamily="34" charset="0"/>
              </a:rPr>
              <a:t>What are the correct definitions?</a:t>
            </a:r>
          </a:p>
        </p:txBody>
      </p:sp>
      <p:pic>
        <p:nvPicPr>
          <p:cNvPr id="6" name="Online Media 5" descr="Still of ‘Food Standard Scotland Date Labels' video: Use by label">
            <a:hlinkClick r:id="" action="ppaction://media"/>
            <a:extLst>
              <a:ext uri="{FF2B5EF4-FFF2-40B4-BE49-F238E27FC236}">
                <a16:creationId xmlns:a16="http://schemas.microsoft.com/office/drawing/2014/main" id="{01CC718E-CD54-491E-B1D9-3315046DCDE1}"/>
              </a:ext>
            </a:extLst>
          </p:cNvPr>
          <p:cNvPicPr>
            <a:picLocks noGrp="1" noRot="1" noChangeAspect="1"/>
          </p:cNvPicPr>
          <p:nvPr>
            <p:ph idx="1"/>
            <a:videoFile r:link="rId1"/>
          </p:nvPr>
        </p:nvPicPr>
        <p:blipFill>
          <a:blip r:embed="rId4"/>
          <a:stretch>
            <a:fillRect/>
          </a:stretch>
        </p:blipFill>
        <p:spPr>
          <a:xfrm>
            <a:off x="1119188" y="1069975"/>
            <a:ext cx="6905625" cy="3884613"/>
          </a:xfrm>
          <a:prstGeom prst="rect">
            <a:avLst/>
          </a:prstGeom>
        </p:spPr>
      </p:pic>
      <p:sp>
        <p:nvSpPr>
          <p:cNvPr id="8" name="TextBox 7">
            <a:extLst>
              <a:ext uri="{FF2B5EF4-FFF2-40B4-BE49-F238E27FC236}">
                <a16:creationId xmlns:a16="http://schemas.microsoft.com/office/drawing/2014/main" id="{01962A35-C69E-4E74-BA54-BA620E8BB20C}"/>
              </a:ext>
            </a:extLst>
          </p:cNvPr>
          <p:cNvSpPr txBox="1"/>
          <p:nvPr/>
        </p:nvSpPr>
        <p:spPr>
          <a:xfrm>
            <a:off x="561538" y="5329071"/>
            <a:ext cx="8003622" cy="1015663"/>
          </a:xfrm>
          <a:prstGeom prst="rect">
            <a:avLst/>
          </a:prstGeom>
          <a:noFill/>
          <a:ln>
            <a:solidFill>
              <a:srgbClr val="05717D"/>
            </a:solidFill>
          </a:ln>
        </p:spPr>
        <p:txBody>
          <a:bodyPr wrap="square" rtlCol="0">
            <a:spAutoFit/>
          </a:bodyPr>
          <a:lstStyle/>
          <a:p>
            <a:r>
              <a:rPr lang="en-GB" sz="2000" dirty="0"/>
              <a:t>After watching the video, complete the worksheet:</a:t>
            </a:r>
          </a:p>
          <a:p>
            <a:pPr marL="285750" indent="-285750">
              <a:buFont typeface="Arial" panose="020B0604020202020204" pitchFamily="34" charset="0"/>
              <a:buChar char="•"/>
            </a:pPr>
            <a:r>
              <a:rPr lang="en-GB" sz="2000" dirty="0"/>
              <a:t>What are the definitions of ‘Best before’ and ‘use by’?</a:t>
            </a:r>
          </a:p>
          <a:p>
            <a:pPr marL="285750" indent="-285750">
              <a:buFont typeface="Arial" panose="020B0604020202020204" pitchFamily="34" charset="0"/>
              <a:buChar char="•"/>
            </a:pPr>
            <a:r>
              <a:rPr lang="en-GB" sz="2000" dirty="0"/>
              <a:t>What does food safety and food quality mean?</a:t>
            </a:r>
          </a:p>
        </p:txBody>
      </p:sp>
    </p:spTree>
    <p:extLst>
      <p:ext uri="{BB962C8B-B14F-4D97-AF65-F5344CB8AC3E}">
        <p14:creationId xmlns:p14="http://schemas.microsoft.com/office/powerpoint/2010/main" val="96054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8EFD-7B73-4A01-84A9-4FB75A2C3E6F}"/>
              </a:ext>
            </a:extLst>
          </p:cNvPr>
          <p:cNvSpPr>
            <a:spLocks noGrp="1"/>
          </p:cNvSpPr>
          <p:nvPr>
            <p:ph type="title"/>
          </p:nvPr>
        </p:nvSpPr>
        <p:spPr>
          <a:xfrm>
            <a:off x="494427" y="323181"/>
            <a:ext cx="7886700" cy="1325563"/>
          </a:xfrm>
        </p:spPr>
        <p:txBody>
          <a:bodyPr/>
          <a:lstStyle/>
          <a:p>
            <a:r>
              <a:rPr lang="en-GB" b="1" dirty="0">
                <a:solidFill>
                  <a:srgbClr val="05717D"/>
                </a:solidFill>
                <a:latin typeface="Arial" panose="020B0604020202020204" pitchFamily="34" charset="0"/>
                <a:cs typeface="Arial" panose="020B0604020202020204" pitchFamily="34" charset="0"/>
              </a:rPr>
              <a:t>What happens if we don’t follow the labels?</a:t>
            </a:r>
          </a:p>
        </p:txBody>
      </p:sp>
      <p:pic>
        <p:nvPicPr>
          <p:cNvPr id="2050" name="Picture 2">
            <a:extLst>
              <a:ext uri="{FF2B5EF4-FFF2-40B4-BE49-F238E27FC236}">
                <a16:creationId xmlns:a16="http://schemas.microsoft.com/office/drawing/2014/main" id="{37FC3712-F3E1-4B2B-B927-9A8431F0147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721" y="4074409"/>
            <a:ext cx="3717819" cy="24604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8552C08-DD21-4596-900C-B5D065804F11}"/>
              </a:ext>
            </a:extLst>
          </p:cNvPr>
          <p:cNvSpPr/>
          <p:nvPr/>
        </p:nvSpPr>
        <p:spPr>
          <a:xfrm>
            <a:off x="234500" y="1582341"/>
            <a:ext cx="8406554" cy="1846659"/>
          </a:xfrm>
          <a:prstGeom prst="rect">
            <a:avLst/>
          </a:prstGeom>
        </p:spPr>
        <p:txBody>
          <a:bodyPr wrap="square">
            <a:spAutoFit/>
          </a:bodyPr>
          <a:lstStyle/>
          <a:p>
            <a:r>
              <a:rPr lang="en-GB" sz="2400" b="1" dirty="0"/>
              <a:t>In pairs discuss and feedback to the class:</a:t>
            </a:r>
          </a:p>
          <a:p>
            <a:pPr marL="342900" indent="-342900">
              <a:buFont typeface="Arial" panose="020B0604020202020204" pitchFamily="34" charset="0"/>
              <a:buChar char="•"/>
            </a:pPr>
            <a:r>
              <a:rPr lang="en-GB" sz="2250" dirty="0"/>
              <a:t>Are there any consequences of eating food past the ‘use by’ date?</a:t>
            </a:r>
            <a:endParaRPr lang="en-GB" sz="2400" dirty="0"/>
          </a:p>
          <a:p>
            <a:pPr marL="342900" indent="-342900">
              <a:buFont typeface="Arial" panose="020B0604020202020204" pitchFamily="34" charset="0"/>
              <a:buChar char="•"/>
            </a:pPr>
            <a:r>
              <a:rPr lang="en-GB" sz="2250" dirty="0"/>
              <a:t>Are they any consequences</a:t>
            </a:r>
            <a:r>
              <a:rPr lang="en-GB" sz="2250" b="1" dirty="0"/>
              <a:t> </a:t>
            </a:r>
            <a:r>
              <a:rPr lang="en-GB" sz="2250" dirty="0"/>
              <a:t>of eating food past the ‘best before’ date?</a:t>
            </a:r>
          </a:p>
        </p:txBody>
      </p:sp>
      <p:sp>
        <p:nvSpPr>
          <p:cNvPr id="6" name="Rectangle 5">
            <a:extLst>
              <a:ext uri="{FF2B5EF4-FFF2-40B4-BE49-F238E27FC236}">
                <a16:creationId xmlns:a16="http://schemas.microsoft.com/office/drawing/2014/main" id="{DE742341-AEE9-4ADA-B599-D17238D0C668}"/>
              </a:ext>
            </a:extLst>
          </p:cNvPr>
          <p:cNvSpPr/>
          <p:nvPr/>
        </p:nvSpPr>
        <p:spPr>
          <a:xfrm>
            <a:off x="126459" y="3870128"/>
            <a:ext cx="5056703" cy="2192908"/>
          </a:xfrm>
          <a:prstGeom prst="rect">
            <a:avLst/>
          </a:prstGeom>
        </p:spPr>
        <p:txBody>
          <a:bodyPr wrap="square">
            <a:spAutoFit/>
          </a:bodyPr>
          <a:lstStyle/>
          <a:p>
            <a:pPr lvl="1"/>
            <a:r>
              <a:rPr lang="en-GB" sz="2250" b="1" dirty="0"/>
              <a:t>As a class, vote:</a:t>
            </a:r>
          </a:p>
          <a:p>
            <a:pPr marL="571500" lvl="1" indent="-342900">
              <a:buFont typeface="Arial" panose="020B0604020202020204" pitchFamily="34" charset="0"/>
              <a:buChar char="•"/>
            </a:pPr>
            <a:r>
              <a:rPr lang="en-GB" sz="2250" dirty="0"/>
              <a:t>Would you throw away food that is past its ‘best before’ date?</a:t>
            </a:r>
          </a:p>
          <a:p>
            <a:pPr lvl="1"/>
            <a:endParaRPr lang="en-GB" sz="2400" dirty="0"/>
          </a:p>
          <a:p>
            <a:pPr marL="571500" lvl="1" indent="-342900">
              <a:buFont typeface="Arial" panose="020B0604020202020204" pitchFamily="34" charset="0"/>
              <a:buChar char="•"/>
            </a:pPr>
            <a:r>
              <a:rPr lang="en-GB" sz="2250" dirty="0"/>
              <a:t>Would you throw away food that is past its ‘use by’ date?</a:t>
            </a:r>
          </a:p>
        </p:txBody>
      </p:sp>
    </p:spTree>
    <p:extLst>
      <p:ext uri="{BB962C8B-B14F-4D97-AF65-F5344CB8AC3E}">
        <p14:creationId xmlns:p14="http://schemas.microsoft.com/office/powerpoint/2010/main" val="317657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8E64-C8D9-42F0-9801-60FEED4E93E3}"/>
              </a:ext>
            </a:extLst>
          </p:cNvPr>
          <p:cNvSpPr>
            <a:spLocks noGrp="1"/>
          </p:cNvSpPr>
          <p:nvPr>
            <p:ph type="title"/>
          </p:nvPr>
        </p:nvSpPr>
        <p:spPr>
          <a:xfrm>
            <a:off x="431596" y="226739"/>
            <a:ext cx="7886700" cy="1325563"/>
          </a:xfrm>
        </p:spPr>
        <p:txBody>
          <a:bodyPr/>
          <a:lstStyle/>
          <a:p>
            <a:r>
              <a:rPr lang="en-GB" b="1" dirty="0">
                <a:solidFill>
                  <a:srgbClr val="05717D"/>
                </a:solidFill>
                <a:latin typeface="Arial" panose="020B0604020202020204" pitchFamily="34" charset="0"/>
                <a:cs typeface="Arial" panose="020B0604020202020204" pitchFamily="34" charset="0"/>
              </a:rPr>
              <a:t>Food waste is a problem</a:t>
            </a:r>
          </a:p>
        </p:txBody>
      </p:sp>
      <p:pic>
        <p:nvPicPr>
          <p:cNvPr id="5" name="Online Media 4" descr="Still of food waste video: bird feeding its baby worms">
            <a:hlinkClick r:id="" action="ppaction://media"/>
            <a:extLst>
              <a:ext uri="{FF2B5EF4-FFF2-40B4-BE49-F238E27FC236}">
                <a16:creationId xmlns:a16="http://schemas.microsoft.com/office/drawing/2014/main" id="{76838A07-8863-4F44-867A-F5BE27439C3C}"/>
              </a:ext>
            </a:extLst>
          </p:cNvPr>
          <p:cNvPicPr>
            <a:picLocks noGrp="1" noRot="1" noChangeAspect="1"/>
          </p:cNvPicPr>
          <p:nvPr>
            <p:ph idx="1"/>
            <a:videoFile r:link="rId1"/>
          </p:nvPr>
        </p:nvPicPr>
        <p:blipFill>
          <a:blip r:embed="rId4"/>
          <a:stretch>
            <a:fillRect/>
          </a:stretch>
        </p:blipFill>
        <p:spPr>
          <a:xfrm>
            <a:off x="1077913" y="989013"/>
            <a:ext cx="6321425" cy="3556000"/>
          </a:xfrm>
          <a:prstGeom prst="rect">
            <a:avLst/>
          </a:prstGeom>
        </p:spPr>
      </p:pic>
      <p:sp>
        <p:nvSpPr>
          <p:cNvPr id="3" name="Rectangle 2">
            <a:extLst>
              <a:ext uri="{FF2B5EF4-FFF2-40B4-BE49-F238E27FC236}">
                <a16:creationId xmlns:a16="http://schemas.microsoft.com/office/drawing/2014/main" id="{12A3A46F-9950-4A7A-A4E3-280DADD59C9A}"/>
              </a:ext>
            </a:extLst>
          </p:cNvPr>
          <p:cNvSpPr/>
          <p:nvPr/>
        </p:nvSpPr>
        <p:spPr>
          <a:xfrm>
            <a:off x="303920" y="4712813"/>
            <a:ext cx="8460701" cy="1754326"/>
          </a:xfrm>
          <a:prstGeom prst="rect">
            <a:avLst/>
          </a:prstGeom>
        </p:spPr>
        <p:txBody>
          <a:bodyPr wrap="square">
            <a:spAutoFit/>
          </a:bodyPr>
          <a:lstStyle/>
          <a:p>
            <a:pPr marL="171450" indent="-171450">
              <a:buFont typeface="Arial" panose="020B0604020202020204" pitchFamily="34" charset="0"/>
              <a:buChar char="•"/>
            </a:pPr>
            <a:r>
              <a:rPr lang="en-GB" sz="1800" dirty="0"/>
              <a:t>In the UK we throw away </a:t>
            </a:r>
            <a:r>
              <a:rPr lang="en-GB" sz="1800" b="1" dirty="0"/>
              <a:t>7 million tonnes</a:t>
            </a:r>
            <a:r>
              <a:rPr lang="en-GB" sz="1800" dirty="0"/>
              <a:t> of food and drink from our homes each year. It costs each of us an </a:t>
            </a:r>
            <a:r>
              <a:rPr lang="en-GB" sz="1800" b="1" u="sng" dirty="0"/>
              <a:t>extra £500 </a:t>
            </a:r>
            <a:r>
              <a:rPr lang="en-GB" sz="1800" dirty="0"/>
              <a:t>per year</a:t>
            </a:r>
          </a:p>
          <a:p>
            <a:pPr marL="171450" indent="-171450">
              <a:buFont typeface="Arial" panose="020B0604020202020204" pitchFamily="34" charset="0"/>
              <a:buChar char="•"/>
            </a:pPr>
            <a:r>
              <a:rPr lang="en-GB" sz="1800" dirty="0"/>
              <a:t>Around 1 third of the world’s food production is lost or wasted</a:t>
            </a:r>
          </a:p>
          <a:p>
            <a:pPr marL="171450" indent="-171450">
              <a:buFont typeface="Arial" panose="020B0604020202020204" pitchFamily="34" charset="0"/>
              <a:buChar char="•"/>
            </a:pPr>
            <a:r>
              <a:rPr lang="en-GB" sz="1800" dirty="0"/>
              <a:t>By 2050 the global population could be over 9.5 billion </a:t>
            </a:r>
          </a:p>
          <a:p>
            <a:endParaRPr lang="en-GB" sz="1800" b="1" dirty="0"/>
          </a:p>
          <a:p>
            <a:r>
              <a:rPr lang="en-GB" sz="1800" b="1" dirty="0"/>
              <a:t>What can we do as consumers to reduce food waste?</a:t>
            </a:r>
          </a:p>
        </p:txBody>
      </p:sp>
    </p:spTree>
    <p:extLst>
      <p:ext uri="{BB962C8B-B14F-4D97-AF65-F5344CB8AC3E}">
        <p14:creationId xmlns:p14="http://schemas.microsoft.com/office/powerpoint/2010/main" val="189638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57B5-908C-4AB7-A680-3F19D9B55C34}"/>
              </a:ext>
            </a:extLst>
          </p:cNvPr>
          <p:cNvSpPr>
            <a:spLocks noGrp="1"/>
          </p:cNvSpPr>
          <p:nvPr>
            <p:ph type="title"/>
          </p:nvPr>
        </p:nvSpPr>
        <p:spPr>
          <a:xfrm>
            <a:off x="484036" y="236024"/>
            <a:ext cx="7886700" cy="1325563"/>
          </a:xfrm>
        </p:spPr>
        <p:txBody>
          <a:bodyPr/>
          <a:lstStyle/>
          <a:p>
            <a:r>
              <a:rPr lang="en-GB" b="1" dirty="0">
                <a:solidFill>
                  <a:schemeClr val="tx2"/>
                </a:solidFill>
                <a:latin typeface="Arial" panose="020B0604020202020204" pitchFamily="34" charset="0"/>
                <a:cs typeface="Arial" panose="020B0604020202020204" pitchFamily="34" charset="0"/>
              </a:rPr>
              <a:t>Tackle food waste with freezing</a:t>
            </a:r>
          </a:p>
        </p:txBody>
      </p:sp>
      <p:sp>
        <p:nvSpPr>
          <p:cNvPr id="7" name="TextBox 6">
            <a:extLst>
              <a:ext uri="{FF2B5EF4-FFF2-40B4-BE49-F238E27FC236}">
                <a16:creationId xmlns:a16="http://schemas.microsoft.com/office/drawing/2014/main" id="{A14AE51D-35AA-4044-A06C-AA1603770CD4}"/>
              </a:ext>
            </a:extLst>
          </p:cNvPr>
          <p:cNvSpPr txBox="1"/>
          <p:nvPr/>
        </p:nvSpPr>
        <p:spPr>
          <a:xfrm>
            <a:off x="33770" y="1054607"/>
            <a:ext cx="5469274"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a:t>Check the label to see if the food can be frozen</a:t>
            </a:r>
          </a:p>
          <a:p>
            <a:pPr marL="342900" indent="-342900">
              <a:buFont typeface="Arial" panose="020B0604020202020204" pitchFamily="34" charset="0"/>
              <a:buChar char="•"/>
            </a:pPr>
            <a:r>
              <a:rPr lang="en-GB" sz="2000" dirty="0"/>
              <a:t>How does freezing keep the food safe to eat?</a:t>
            </a:r>
          </a:p>
        </p:txBody>
      </p:sp>
      <p:sp>
        <p:nvSpPr>
          <p:cNvPr id="8" name="Rectangle 7">
            <a:extLst>
              <a:ext uri="{FF2B5EF4-FFF2-40B4-BE49-F238E27FC236}">
                <a16:creationId xmlns:a16="http://schemas.microsoft.com/office/drawing/2014/main" id="{92822E33-DA2D-4172-AD48-C76BFF1FA58C}"/>
              </a:ext>
            </a:extLst>
          </p:cNvPr>
          <p:cNvSpPr/>
          <p:nvPr/>
        </p:nvSpPr>
        <p:spPr>
          <a:xfrm>
            <a:off x="275511" y="2432965"/>
            <a:ext cx="4985792"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2000" dirty="0"/>
              <a:t>Freezing will stop microbes that can make you ill, such as bacteria, from growing in the food, but may not kill them</a:t>
            </a:r>
          </a:p>
        </p:txBody>
      </p:sp>
      <p:grpSp>
        <p:nvGrpSpPr>
          <p:cNvPr id="6" name="Group 5" descr="Freezing guidelines on food packaging ">
            <a:extLst>
              <a:ext uri="{FF2B5EF4-FFF2-40B4-BE49-F238E27FC236}">
                <a16:creationId xmlns:a16="http://schemas.microsoft.com/office/drawing/2014/main" id="{06F2979F-C425-4C5D-B54A-F9C49630DF8A}"/>
              </a:ext>
            </a:extLst>
          </p:cNvPr>
          <p:cNvGrpSpPr/>
          <p:nvPr/>
        </p:nvGrpSpPr>
        <p:grpSpPr>
          <a:xfrm>
            <a:off x="5430787" y="1494586"/>
            <a:ext cx="3458242" cy="1760520"/>
            <a:chOff x="5525887" y="1828800"/>
            <a:chExt cx="3306349" cy="1600200"/>
          </a:xfrm>
        </p:grpSpPr>
        <p:pic>
          <p:nvPicPr>
            <p:cNvPr id="5126" name="Picture 6" descr="Image result for suitable for freezing">
              <a:extLst>
                <a:ext uri="{FF2B5EF4-FFF2-40B4-BE49-F238E27FC236}">
                  <a16:creationId xmlns:a16="http://schemas.microsoft.com/office/drawing/2014/main" id="{92865273-628B-41F8-BE6D-2BE867DB99C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233"/>
            <a:stretch/>
          </p:blipFill>
          <p:spPr bwMode="auto">
            <a:xfrm>
              <a:off x="5525887" y="1828800"/>
              <a:ext cx="3306349"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ECFFDD1-C06D-4388-8F75-D490823E0733}"/>
                </a:ext>
              </a:extLst>
            </p:cNvPr>
            <p:cNvSpPr/>
            <p:nvPr/>
          </p:nvSpPr>
          <p:spPr>
            <a:xfrm>
              <a:off x="6003203" y="2678534"/>
              <a:ext cx="1988191" cy="75046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a:extLst>
              <a:ext uri="{FF2B5EF4-FFF2-40B4-BE49-F238E27FC236}">
                <a16:creationId xmlns:a16="http://schemas.microsoft.com/office/drawing/2014/main" id="{44F8477E-D7F0-4666-BD2E-52D61DC91892}"/>
              </a:ext>
            </a:extLst>
          </p:cNvPr>
          <p:cNvSpPr/>
          <p:nvPr/>
        </p:nvSpPr>
        <p:spPr>
          <a:xfrm>
            <a:off x="106026" y="3665276"/>
            <a:ext cx="8931945" cy="2862322"/>
          </a:xfrm>
          <a:prstGeom prst="rect">
            <a:avLst/>
          </a:prstGeom>
        </p:spPr>
        <p:txBody>
          <a:bodyPr wrap="square">
            <a:spAutoFit/>
          </a:bodyPr>
          <a:lstStyle/>
          <a:p>
            <a:pPr marL="342900" indent="-342900">
              <a:buFont typeface="Arial" panose="020B0604020202020204" pitchFamily="34" charset="0"/>
              <a:buChar char="•"/>
            </a:pPr>
            <a:r>
              <a:rPr lang="en-GB" sz="2000" dirty="0"/>
              <a:t>How can you ensure food is safe to eat when defrosting?</a:t>
            </a:r>
          </a:p>
          <a:p>
            <a:endParaRPr lang="en-GB" sz="2000" dirty="0"/>
          </a:p>
          <a:p>
            <a:endParaRPr lang="en-GB" sz="2000" dirty="0"/>
          </a:p>
          <a:p>
            <a:endParaRPr lang="en-GB" sz="2000" dirty="0"/>
          </a:p>
          <a:p>
            <a:endParaRPr lang="en-GB" sz="2000" dirty="0"/>
          </a:p>
          <a:p>
            <a:endParaRPr lang="en-GB" sz="2000" dirty="0"/>
          </a:p>
          <a:p>
            <a:pPr marL="342900" indent="-342900">
              <a:buFont typeface="Arial" panose="020B0604020202020204" pitchFamily="34" charset="0"/>
              <a:buChar char="•"/>
            </a:pPr>
            <a:r>
              <a:rPr lang="en-GB" sz="2000" dirty="0"/>
              <a:t>You should aim to eat frozen food within 6 months to prevent waste - It will still be safe to eat after this time but the quality may have deteriorated</a:t>
            </a:r>
          </a:p>
          <a:p>
            <a:pPr marL="457200" lvl="1"/>
            <a:endParaRPr lang="en-GB" sz="2000" dirty="0"/>
          </a:p>
        </p:txBody>
      </p:sp>
      <p:sp>
        <p:nvSpPr>
          <p:cNvPr id="9" name="Rectangle 8">
            <a:extLst>
              <a:ext uri="{FF2B5EF4-FFF2-40B4-BE49-F238E27FC236}">
                <a16:creationId xmlns:a16="http://schemas.microsoft.com/office/drawing/2014/main" id="{7BA5FA9B-E37A-4737-A1F0-90DD293741CA}"/>
              </a:ext>
            </a:extLst>
          </p:cNvPr>
          <p:cNvSpPr/>
          <p:nvPr/>
        </p:nvSpPr>
        <p:spPr>
          <a:xfrm>
            <a:off x="159869" y="4145580"/>
            <a:ext cx="8666630"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2000" dirty="0"/>
              <a:t>Freezing hits the pause button on microbial growth however, bacteria are not killed, and foods should be consumed within 24 hours of defrosting</a:t>
            </a:r>
          </a:p>
        </p:txBody>
      </p:sp>
      <p:sp>
        <p:nvSpPr>
          <p:cNvPr id="11" name="Rectangle 10">
            <a:extLst>
              <a:ext uri="{FF2B5EF4-FFF2-40B4-BE49-F238E27FC236}">
                <a16:creationId xmlns:a16="http://schemas.microsoft.com/office/drawing/2014/main" id="{FD95CD93-68CC-414C-8457-26150867A6F7}"/>
              </a:ext>
            </a:extLst>
          </p:cNvPr>
          <p:cNvSpPr/>
          <p:nvPr/>
        </p:nvSpPr>
        <p:spPr>
          <a:xfrm>
            <a:off x="159869" y="4963304"/>
            <a:ext cx="866663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2000" dirty="0"/>
              <a:t>Always defrost food in the fridge, microbes grow at room temperature</a:t>
            </a:r>
          </a:p>
        </p:txBody>
      </p:sp>
    </p:spTree>
    <p:extLst>
      <p:ext uri="{BB962C8B-B14F-4D97-AF65-F5344CB8AC3E}">
        <p14:creationId xmlns:p14="http://schemas.microsoft.com/office/powerpoint/2010/main" val="22273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theme/theme1.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onsume" id="{0188CC1F-D56D-4A61-AD1B-C933E444A180}" vid="{8EC9778A-D912-4704-96FB-156D110E0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06E765-5645-4489-949D-7DD357DEAB41}">
  <ds:schemaRefs>
    <ds:schemaRef ds:uri="http://schemas.microsoft.com/sharepoint/v3/contenttype/forms"/>
  </ds:schemaRefs>
</ds:datastoreItem>
</file>

<file path=customXml/itemProps2.xml><?xml version="1.0" encoding="utf-8"?>
<ds:datastoreItem xmlns:ds="http://schemas.openxmlformats.org/officeDocument/2006/customXml" ds:itemID="{E48967BB-EEFE-4F70-BDBB-74BBFF61C2A7}">
  <ds:schemaRef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dcmitype/"/>
    <ds:schemaRef ds:uri="http://www.w3.org/XML/1998/namespace"/>
    <ds:schemaRef ds:uri="http://purl.org/dc/terms/"/>
    <ds:schemaRef ds:uri="1fb14ad6-309a-489a-a37a-efadb6fb7c1d"/>
    <ds:schemaRef ds:uri="http://schemas.microsoft.com/office/2006/metadata/properties"/>
  </ds:schemaRefs>
</ds:datastoreItem>
</file>

<file path=customXml/itemProps3.xml><?xml version="1.0" encoding="utf-8"?>
<ds:datastoreItem xmlns:ds="http://schemas.openxmlformats.org/officeDocument/2006/customXml" ds:itemID="{53C58393-746C-4CF7-AB15-D4235F0FF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1115</TotalTime>
  <Words>1281</Words>
  <Application>Microsoft Office PowerPoint</Application>
  <PresentationFormat>On-screen Show (4:3)</PresentationFormat>
  <Paragraphs>120</Paragraphs>
  <Slides>10</Slides>
  <Notes>10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SafeConsume</vt:lpstr>
      <vt:lpstr>Food Hygiene &amp; Safety      Food safety versus food quality </vt:lpstr>
      <vt:lpstr>Learning Intention  </vt:lpstr>
      <vt:lpstr>What are the components of a label?</vt:lpstr>
      <vt:lpstr>Cast your votes:  1. What does ‘Best before’ mean?</vt:lpstr>
      <vt:lpstr>Cast your votes:  2. What does ‘Use by’ mean?</vt:lpstr>
      <vt:lpstr>What are the correct definitions?</vt:lpstr>
      <vt:lpstr>What happens if we don’t follow the labels?</vt:lpstr>
      <vt:lpstr>Food waste is a problem</vt:lpstr>
      <vt:lpstr>Tackle food waste with freezing</vt:lpstr>
      <vt:lpstr>Tackling food waste or foodborne illness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Megan Whistance</cp:lastModifiedBy>
  <cp:revision>77</cp:revision>
  <dcterms:created xsi:type="dcterms:W3CDTF">2019-08-21T07:57:56Z</dcterms:created>
  <dcterms:modified xsi:type="dcterms:W3CDTF">2025-03-05T10:17:32Z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