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84" r:id="rId1"/>
  </p:sldMasterIdLst>
  <p:notesMasterIdLst>
    <p:notesMasterId r:id="rId27"/>
  </p:notesMasterIdLst>
  <p:sldIdLst>
    <p:sldId id="428" r:id="rId2"/>
    <p:sldId id="434" r:id="rId3"/>
    <p:sldId id="424" r:id="rId4"/>
    <p:sldId id="263" r:id="rId5"/>
    <p:sldId id="258" r:id="rId6"/>
    <p:sldId id="278" r:id="rId7"/>
    <p:sldId id="435" r:id="rId8"/>
    <p:sldId id="436" r:id="rId9"/>
    <p:sldId id="265" r:id="rId10"/>
    <p:sldId id="272" r:id="rId11"/>
    <p:sldId id="260" r:id="rId12"/>
    <p:sldId id="259" r:id="rId13"/>
    <p:sldId id="437" r:id="rId14"/>
    <p:sldId id="261" r:id="rId15"/>
    <p:sldId id="275" r:id="rId16"/>
    <p:sldId id="276" r:id="rId17"/>
    <p:sldId id="399" r:id="rId18"/>
    <p:sldId id="293" r:id="rId19"/>
    <p:sldId id="409" r:id="rId20"/>
    <p:sldId id="426" r:id="rId21"/>
    <p:sldId id="427" r:id="rId22"/>
    <p:sldId id="431" r:id="rId23"/>
    <p:sldId id="432" r:id="rId24"/>
    <p:sldId id="433" r:id="rId25"/>
    <p:sldId id="430" r:id="rId2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24816B2-388C-4DD3-8A72-EA300422CA40}">
          <p14:sldIdLst>
            <p14:sldId id="428"/>
            <p14:sldId id="434"/>
            <p14:sldId id="424"/>
            <p14:sldId id="263"/>
            <p14:sldId id="258"/>
            <p14:sldId id="278"/>
            <p14:sldId id="435"/>
            <p14:sldId id="436"/>
            <p14:sldId id="265"/>
            <p14:sldId id="272"/>
            <p14:sldId id="260"/>
            <p14:sldId id="259"/>
            <p14:sldId id="437"/>
            <p14:sldId id="261"/>
            <p14:sldId id="275"/>
            <p14:sldId id="276"/>
            <p14:sldId id="399"/>
            <p14:sldId id="293"/>
            <p14:sldId id="409"/>
            <p14:sldId id="426"/>
            <p14:sldId id="427"/>
            <p14:sldId id="431"/>
            <p14:sldId id="432"/>
            <p14:sldId id="433"/>
            <p14:sldId id="430"/>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owshonara Syeda" initials="RS" lastIdx="9" clrIdx="0">
    <p:extLst>
      <p:ext uri="{19B8F6BF-5375-455C-9EA6-DF929625EA0E}">
        <p15:presenceInfo xmlns:p15="http://schemas.microsoft.com/office/powerpoint/2012/main" userId="S-1-5-21-3685816821-1215056363-1987234180-94685" providerId="AD"/>
      </p:ext>
    </p:extLst>
  </p:cmAuthor>
  <p:cmAuthor id="2" name="Emily Cooper" initials="EC" lastIdx="9" clrIdx="1">
    <p:extLst>
      <p:ext uri="{19B8F6BF-5375-455C-9EA6-DF929625EA0E}">
        <p15:presenceInfo xmlns:p15="http://schemas.microsoft.com/office/powerpoint/2012/main" userId="S-1-5-21-3685816821-1215056363-1987234180-93539" providerId="AD"/>
      </p:ext>
    </p:extLst>
  </p:cmAuthor>
  <p:cmAuthor id="3" name="Amy Jackson" initials="AJ" lastIdx="68" clrIdx="2">
    <p:extLst>
      <p:ext uri="{19B8F6BF-5375-455C-9EA6-DF929625EA0E}">
        <p15:presenceInfo xmlns:p15="http://schemas.microsoft.com/office/powerpoint/2012/main" userId="S::Amy.Jackson@phe.gov.uk::77aedddc-d875-4e79-9e3a-73755385c3b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03B70"/>
    <a:srgbClr val="E7E6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98" autoAdjust="0"/>
    <p:restoredTop sz="67803" autoAdjust="0"/>
  </p:normalViewPr>
  <p:slideViewPr>
    <p:cSldViewPr snapToGrid="0">
      <p:cViewPr varScale="1">
        <p:scale>
          <a:sx n="73" d="100"/>
          <a:sy n="73" d="100"/>
        </p:scale>
        <p:origin x="1848" y="78"/>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diagrams/_rels/data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image" Target="../media/image3.jpg"/></Relationships>
</file>

<file path=ppt/diagrams/_rels/drawing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image" Target="../media/image3.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42E3C16-8B91-46F6-B8CE-5494DDF47B1B}" type="doc">
      <dgm:prSet loTypeId="urn:microsoft.com/office/officeart/2005/8/layout/hList7" loCatId="list" qsTypeId="urn:microsoft.com/office/officeart/2005/8/quickstyle/simple1" qsCatId="simple" csTypeId="urn:microsoft.com/office/officeart/2005/8/colors/accent1_2" csCatId="accent1" phldr="1"/>
      <dgm:spPr/>
    </dgm:pt>
    <dgm:pt modelId="{00B93124-6E52-476F-A3DA-9818A2AC8517}">
      <dgm:prSet phldrT="[Text]"/>
      <dgm:spPr/>
      <dgm:t>
        <a:bodyPr/>
        <a:lstStyle/>
        <a:p>
          <a:r>
            <a:rPr lang="en-GB" dirty="0"/>
            <a:t>Antibiotics</a:t>
          </a:r>
        </a:p>
        <a:p>
          <a:r>
            <a:rPr lang="en-GB" dirty="0"/>
            <a:t>target bacteria</a:t>
          </a:r>
        </a:p>
      </dgm:t>
    </dgm:pt>
    <dgm:pt modelId="{546F410D-B720-4FC1-B2EA-45ABC0C5167A}" type="parTrans" cxnId="{D28E724C-1ABB-4824-88BE-828DC42A598B}">
      <dgm:prSet/>
      <dgm:spPr/>
      <dgm:t>
        <a:bodyPr/>
        <a:lstStyle/>
        <a:p>
          <a:endParaRPr lang="en-GB"/>
        </a:p>
      </dgm:t>
    </dgm:pt>
    <dgm:pt modelId="{C95F3501-7A60-440C-A77C-D791B3F5CC76}" type="sibTrans" cxnId="{D28E724C-1ABB-4824-88BE-828DC42A598B}">
      <dgm:prSet/>
      <dgm:spPr/>
      <dgm:t>
        <a:bodyPr/>
        <a:lstStyle/>
        <a:p>
          <a:endParaRPr lang="en-GB"/>
        </a:p>
      </dgm:t>
    </dgm:pt>
    <dgm:pt modelId="{E271E8DF-4B37-4510-B372-9D22F56742AE}">
      <dgm:prSet phldrT="[Text]"/>
      <dgm:spPr/>
      <dgm:t>
        <a:bodyPr/>
        <a:lstStyle/>
        <a:p>
          <a:r>
            <a:rPr lang="en-GB" dirty="0"/>
            <a:t>Antifungals</a:t>
          </a:r>
        </a:p>
        <a:p>
          <a:r>
            <a:rPr lang="en-GB" dirty="0"/>
            <a:t>target fungi</a:t>
          </a:r>
        </a:p>
      </dgm:t>
    </dgm:pt>
    <dgm:pt modelId="{0BECB1FC-81CA-4715-BF2A-5613BA9EA628}" type="parTrans" cxnId="{170F7B85-C2C7-4E49-BA54-CF2A6FAEA7BB}">
      <dgm:prSet/>
      <dgm:spPr/>
      <dgm:t>
        <a:bodyPr/>
        <a:lstStyle/>
        <a:p>
          <a:endParaRPr lang="en-GB"/>
        </a:p>
      </dgm:t>
    </dgm:pt>
    <dgm:pt modelId="{1F09FB9E-0F09-4CAC-860B-2C75F0C1088C}" type="sibTrans" cxnId="{170F7B85-C2C7-4E49-BA54-CF2A6FAEA7BB}">
      <dgm:prSet/>
      <dgm:spPr/>
      <dgm:t>
        <a:bodyPr/>
        <a:lstStyle/>
        <a:p>
          <a:endParaRPr lang="en-GB"/>
        </a:p>
      </dgm:t>
    </dgm:pt>
    <dgm:pt modelId="{4C9E32B7-346A-4C89-B52E-574907A644B3}">
      <dgm:prSet phldrT="[Text]"/>
      <dgm:spPr/>
      <dgm:t>
        <a:bodyPr/>
        <a:lstStyle/>
        <a:p>
          <a:r>
            <a:rPr lang="en-GB" dirty="0"/>
            <a:t>Antivirals</a:t>
          </a:r>
        </a:p>
        <a:p>
          <a:r>
            <a:rPr lang="en-GB" dirty="0"/>
            <a:t>target viruses</a:t>
          </a:r>
        </a:p>
      </dgm:t>
    </dgm:pt>
    <dgm:pt modelId="{11605448-7246-401B-B729-8A6B0DA358AE}" type="parTrans" cxnId="{0F445B6B-EC7C-467F-A8F1-65E16D1FF3EF}">
      <dgm:prSet/>
      <dgm:spPr/>
      <dgm:t>
        <a:bodyPr/>
        <a:lstStyle/>
        <a:p>
          <a:endParaRPr lang="en-GB"/>
        </a:p>
      </dgm:t>
    </dgm:pt>
    <dgm:pt modelId="{E9A91490-E610-4660-8136-86F1CEA7F3B0}" type="sibTrans" cxnId="{0F445B6B-EC7C-467F-A8F1-65E16D1FF3EF}">
      <dgm:prSet/>
      <dgm:spPr/>
      <dgm:t>
        <a:bodyPr/>
        <a:lstStyle/>
        <a:p>
          <a:endParaRPr lang="en-GB"/>
        </a:p>
      </dgm:t>
    </dgm:pt>
    <dgm:pt modelId="{8EAE4B04-E990-4CE3-AD8A-4A89D9302986}" type="pres">
      <dgm:prSet presAssocID="{A42E3C16-8B91-46F6-B8CE-5494DDF47B1B}" presName="Name0" presStyleCnt="0">
        <dgm:presLayoutVars>
          <dgm:dir/>
          <dgm:resizeHandles val="exact"/>
        </dgm:presLayoutVars>
      </dgm:prSet>
      <dgm:spPr/>
    </dgm:pt>
    <dgm:pt modelId="{0E919F02-313C-4DFF-8C23-55D49B067A63}" type="pres">
      <dgm:prSet presAssocID="{A42E3C16-8B91-46F6-B8CE-5494DDF47B1B}" presName="fgShape" presStyleLbl="fgShp" presStyleIdx="0" presStyleCnt="1" custScaleY="168333" custLinFactNeighborY="-3334"/>
      <dgm:spPr/>
    </dgm:pt>
    <dgm:pt modelId="{18A64FD8-565F-4EBA-8BEE-326C98F75E9B}" type="pres">
      <dgm:prSet presAssocID="{A42E3C16-8B91-46F6-B8CE-5494DDF47B1B}" presName="linComp" presStyleCnt="0"/>
      <dgm:spPr/>
    </dgm:pt>
    <dgm:pt modelId="{26E331DB-62C2-49F9-9B97-9F21B0857197}" type="pres">
      <dgm:prSet presAssocID="{00B93124-6E52-476F-A3DA-9818A2AC8517}" presName="compNode" presStyleCnt="0"/>
      <dgm:spPr/>
    </dgm:pt>
    <dgm:pt modelId="{3E3DF442-5DA2-429D-A2FA-808C3AC94571}" type="pres">
      <dgm:prSet presAssocID="{00B93124-6E52-476F-A3DA-9818A2AC8517}" presName="bkgdShape" presStyleLbl="node1" presStyleIdx="0" presStyleCnt="3"/>
      <dgm:spPr/>
    </dgm:pt>
    <dgm:pt modelId="{1AB79C51-AE54-424C-B511-1D5677F786D5}" type="pres">
      <dgm:prSet presAssocID="{00B93124-6E52-476F-A3DA-9818A2AC8517}" presName="nodeTx" presStyleLbl="node1" presStyleIdx="0" presStyleCnt="3">
        <dgm:presLayoutVars>
          <dgm:bulletEnabled val="1"/>
        </dgm:presLayoutVars>
      </dgm:prSet>
      <dgm:spPr/>
    </dgm:pt>
    <dgm:pt modelId="{82122331-B20E-4C6A-B07B-6B2430D35489}" type="pres">
      <dgm:prSet presAssocID="{00B93124-6E52-476F-A3DA-9818A2AC8517}" presName="invisiNode" presStyleLbl="node1" presStyleIdx="0" presStyleCnt="3"/>
      <dgm:spPr/>
    </dgm:pt>
    <dgm:pt modelId="{00041FEC-AB7B-4581-9353-406CD03E1B36}" type="pres">
      <dgm:prSet presAssocID="{00B93124-6E52-476F-A3DA-9818A2AC8517}" presName="imagNode" presStyleLbl="fgImgPlace1" presStyleIdx="0" presStyleCnt="3"/>
      <dgm:spPr>
        <a:blipFill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dgm:spPr>
    </dgm:pt>
    <dgm:pt modelId="{323CC43F-261A-4CF9-902A-C0C91EB12614}" type="pres">
      <dgm:prSet presAssocID="{C95F3501-7A60-440C-A77C-D791B3F5CC76}" presName="sibTrans" presStyleLbl="sibTrans2D1" presStyleIdx="0" presStyleCnt="0"/>
      <dgm:spPr/>
    </dgm:pt>
    <dgm:pt modelId="{8606E620-226D-45F4-A3EF-4DBC2F6E640C}" type="pres">
      <dgm:prSet presAssocID="{E271E8DF-4B37-4510-B372-9D22F56742AE}" presName="compNode" presStyleCnt="0"/>
      <dgm:spPr/>
    </dgm:pt>
    <dgm:pt modelId="{2E15D60B-4F84-42B7-9EED-3B2160AA0DC5}" type="pres">
      <dgm:prSet presAssocID="{E271E8DF-4B37-4510-B372-9D22F56742AE}" presName="bkgdShape" presStyleLbl="node1" presStyleIdx="1" presStyleCnt="3"/>
      <dgm:spPr/>
    </dgm:pt>
    <dgm:pt modelId="{DBFB9D4B-9079-46ED-AE90-F56D48421AE4}" type="pres">
      <dgm:prSet presAssocID="{E271E8DF-4B37-4510-B372-9D22F56742AE}" presName="nodeTx" presStyleLbl="node1" presStyleIdx="1" presStyleCnt="3">
        <dgm:presLayoutVars>
          <dgm:bulletEnabled val="1"/>
        </dgm:presLayoutVars>
      </dgm:prSet>
      <dgm:spPr/>
    </dgm:pt>
    <dgm:pt modelId="{19705D5E-9750-4CAD-95A3-19F27569A591}" type="pres">
      <dgm:prSet presAssocID="{E271E8DF-4B37-4510-B372-9D22F56742AE}" presName="invisiNode" presStyleLbl="node1" presStyleIdx="1" presStyleCnt="3"/>
      <dgm:spPr/>
    </dgm:pt>
    <dgm:pt modelId="{C151A39F-070C-456D-AD21-FBFC42337096}" type="pres">
      <dgm:prSet presAssocID="{E271E8DF-4B37-4510-B372-9D22F56742AE}" presName="imagNode" presStyleLbl="fgImgPlace1" presStyleIdx="1" presStyleCnt="3" custLinFactNeighborX="-5552" custLinFactNeighborY="-3754"/>
      <dgm:spPr>
        <a:blipFill rotWithShape="1">
          <a:blip xmlns:r="http://schemas.openxmlformats.org/officeDocument/2006/relationships" r:embed="rId2">
            <a:extLst>
              <a:ext uri="{28A0092B-C50C-407E-A947-70E740481C1C}">
                <a14:useLocalDpi xmlns:a14="http://schemas.microsoft.com/office/drawing/2010/main" val="0"/>
              </a:ext>
            </a:extLst>
          </a:blip>
          <a:srcRect/>
          <a:stretch>
            <a:fillRect l="-25000" r="-25000"/>
          </a:stretch>
        </a:blipFill>
      </dgm:spPr>
    </dgm:pt>
    <dgm:pt modelId="{8D282434-AD7E-40D6-892A-059E24DCB8D5}" type="pres">
      <dgm:prSet presAssocID="{1F09FB9E-0F09-4CAC-860B-2C75F0C1088C}" presName="sibTrans" presStyleLbl="sibTrans2D1" presStyleIdx="0" presStyleCnt="0"/>
      <dgm:spPr/>
    </dgm:pt>
    <dgm:pt modelId="{0D27AF30-1C7C-47A8-825B-9138B1BD9904}" type="pres">
      <dgm:prSet presAssocID="{4C9E32B7-346A-4C89-B52E-574907A644B3}" presName="compNode" presStyleCnt="0"/>
      <dgm:spPr/>
    </dgm:pt>
    <dgm:pt modelId="{2835443A-1922-4BA4-9464-9A32BF27FB10}" type="pres">
      <dgm:prSet presAssocID="{4C9E32B7-346A-4C89-B52E-574907A644B3}" presName="bkgdShape" presStyleLbl="node1" presStyleIdx="2" presStyleCnt="3" custLinFactNeighborX="1020" custLinFactNeighborY="-959"/>
      <dgm:spPr/>
    </dgm:pt>
    <dgm:pt modelId="{B7C264D4-92B6-409A-8C9B-25D0FDED0856}" type="pres">
      <dgm:prSet presAssocID="{4C9E32B7-346A-4C89-B52E-574907A644B3}" presName="nodeTx" presStyleLbl="node1" presStyleIdx="2" presStyleCnt="3">
        <dgm:presLayoutVars>
          <dgm:bulletEnabled val="1"/>
        </dgm:presLayoutVars>
      </dgm:prSet>
      <dgm:spPr/>
    </dgm:pt>
    <dgm:pt modelId="{AE0C10B6-52B0-4DEA-A0FB-82D1D6AF529C}" type="pres">
      <dgm:prSet presAssocID="{4C9E32B7-346A-4C89-B52E-574907A644B3}" presName="invisiNode" presStyleLbl="node1" presStyleIdx="2" presStyleCnt="3"/>
      <dgm:spPr/>
    </dgm:pt>
    <dgm:pt modelId="{9FEC08E9-9CC6-434D-8271-CACB1821944B}" type="pres">
      <dgm:prSet presAssocID="{4C9E32B7-346A-4C89-B52E-574907A644B3}" presName="imagNode" presStyleLbl="fgImgPlace1" presStyleIdx="2" presStyleCnt="3"/>
      <dgm:spPr>
        <a:blipFill rotWithShape="1">
          <a:blip xmlns:r="http://schemas.openxmlformats.org/officeDocument/2006/relationships" r:embed="rId3">
            <a:extLst>
              <a:ext uri="{28A0092B-C50C-407E-A947-70E740481C1C}">
                <a14:useLocalDpi xmlns:a14="http://schemas.microsoft.com/office/drawing/2010/main" val="0"/>
              </a:ext>
            </a:extLst>
          </a:blip>
          <a:srcRect/>
          <a:stretch>
            <a:fillRect/>
          </a:stretch>
        </a:blipFill>
      </dgm:spPr>
    </dgm:pt>
  </dgm:ptLst>
  <dgm:cxnLst>
    <dgm:cxn modelId="{78DD3908-3C65-4165-BA5B-46E6405F0BF5}" type="presOf" srcId="{C95F3501-7A60-440C-A77C-D791B3F5CC76}" destId="{323CC43F-261A-4CF9-902A-C0C91EB12614}" srcOrd="0" destOrd="0" presId="urn:microsoft.com/office/officeart/2005/8/layout/hList7"/>
    <dgm:cxn modelId="{16F10C5D-9269-4DAA-B55E-4B746897388D}" type="presOf" srcId="{E271E8DF-4B37-4510-B372-9D22F56742AE}" destId="{2E15D60B-4F84-42B7-9EED-3B2160AA0DC5}" srcOrd="0" destOrd="0" presId="urn:microsoft.com/office/officeart/2005/8/layout/hList7"/>
    <dgm:cxn modelId="{72347364-81BB-42BA-AC9A-B27DCBFB3DE0}" type="presOf" srcId="{00B93124-6E52-476F-A3DA-9818A2AC8517}" destId="{3E3DF442-5DA2-429D-A2FA-808C3AC94571}" srcOrd="0" destOrd="0" presId="urn:microsoft.com/office/officeart/2005/8/layout/hList7"/>
    <dgm:cxn modelId="{BB07AA65-D4C8-45AD-B13F-3109968412F3}" type="presOf" srcId="{4C9E32B7-346A-4C89-B52E-574907A644B3}" destId="{B7C264D4-92B6-409A-8C9B-25D0FDED0856}" srcOrd="1" destOrd="0" presId="urn:microsoft.com/office/officeart/2005/8/layout/hList7"/>
    <dgm:cxn modelId="{0F445B6B-EC7C-467F-A8F1-65E16D1FF3EF}" srcId="{A42E3C16-8B91-46F6-B8CE-5494DDF47B1B}" destId="{4C9E32B7-346A-4C89-B52E-574907A644B3}" srcOrd="2" destOrd="0" parTransId="{11605448-7246-401B-B729-8A6B0DA358AE}" sibTransId="{E9A91490-E610-4660-8136-86F1CEA7F3B0}"/>
    <dgm:cxn modelId="{D28E724C-1ABB-4824-88BE-828DC42A598B}" srcId="{A42E3C16-8B91-46F6-B8CE-5494DDF47B1B}" destId="{00B93124-6E52-476F-A3DA-9818A2AC8517}" srcOrd="0" destOrd="0" parTransId="{546F410D-B720-4FC1-B2EA-45ABC0C5167A}" sibTransId="{C95F3501-7A60-440C-A77C-D791B3F5CC76}"/>
    <dgm:cxn modelId="{170F7B85-C2C7-4E49-BA54-CF2A6FAEA7BB}" srcId="{A42E3C16-8B91-46F6-B8CE-5494DDF47B1B}" destId="{E271E8DF-4B37-4510-B372-9D22F56742AE}" srcOrd="1" destOrd="0" parTransId="{0BECB1FC-81CA-4715-BF2A-5613BA9EA628}" sibTransId="{1F09FB9E-0F09-4CAC-860B-2C75F0C1088C}"/>
    <dgm:cxn modelId="{FD83A59A-57FC-4F5A-8CD1-EEADA8F4933F}" type="presOf" srcId="{4C9E32B7-346A-4C89-B52E-574907A644B3}" destId="{2835443A-1922-4BA4-9464-9A32BF27FB10}" srcOrd="0" destOrd="0" presId="urn:microsoft.com/office/officeart/2005/8/layout/hList7"/>
    <dgm:cxn modelId="{DB03749B-9386-4493-91A9-1E8AA0365CF5}" type="presOf" srcId="{E271E8DF-4B37-4510-B372-9D22F56742AE}" destId="{DBFB9D4B-9079-46ED-AE90-F56D48421AE4}" srcOrd="1" destOrd="0" presId="urn:microsoft.com/office/officeart/2005/8/layout/hList7"/>
    <dgm:cxn modelId="{F1B2B0C1-8D16-406A-8609-D172C6B55864}" type="presOf" srcId="{A42E3C16-8B91-46F6-B8CE-5494DDF47B1B}" destId="{8EAE4B04-E990-4CE3-AD8A-4A89D9302986}" srcOrd="0" destOrd="0" presId="urn:microsoft.com/office/officeart/2005/8/layout/hList7"/>
    <dgm:cxn modelId="{1DD973F0-E132-40EC-BB66-B1D2AE6B9200}" type="presOf" srcId="{1F09FB9E-0F09-4CAC-860B-2C75F0C1088C}" destId="{8D282434-AD7E-40D6-892A-059E24DCB8D5}" srcOrd="0" destOrd="0" presId="urn:microsoft.com/office/officeart/2005/8/layout/hList7"/>
    <dgm:cxn modelId="{B2D5C2FB-B6EF-4223-95FE-48311216FD77}" type="presOf" srcId="{00B93124-6E52-476F-A3DA-9818A2AC8517}" destId="{1AB79C51-AE54-424C-B511-1D5677F786D5}" srcOrd="1" destOrd="0" presId="urn:microsoft.com/office/officeart/2005/8/layout/hList7"/>
    <dgm:cxn modelId="{0A7D06C9-C5E6-43B1-8B62-C58656D28D3B}" type="presParOf" srcId="{8EAE4B04-E990-4CE3-AD8A-4A89D9302986}" destId="{0E919F02-313C-4DFF-8C23-55D49B067A63}" srcOrd="0" destOrd="0" presId="urn:microsoft.com/office/officeart/2005/8/layout/hList7"/>
    <dgm:cxn modelId="{23F3DB3B-15A6-442E-9711-A0F0FFEA64A8}" type="presParOf" srcId="{8EAE4B04-E990-4CE3-AD8A-4A89D9302986}" destId="{18A64FD8-565F-4EBA-8BEE-326C98F75E9B}" srcOrd="1" destOrd="0" presId="urn:microsoft.com/office/officeart/2005/8/layout/hList7"/>
    <dgm:cxn modelId="{D36D64AE-43CD-4409-8BC9-B288DF47C16D}" type="presParOf" srcId="{18A64FD8-565F-4EBA-8BEE-326C98F75E9B}" destId="{26E331DB-62C2-49F9-9B97-9F21B0857197}" srcOrd="0" destOrd="0" presId="urn:microsoft.com/office/officeart/2005/8/layout/hList7"/>
    <dgm:cxn modelId="{568B2383-15C0-45B1-AB91-218751DD5487}" type="presParOf" srcId="{26E331DB-62C2-49F9-9B97-9F21B0857197}" destId="{3E3DF442-5DA2-429D-A2FA-808C3AC94571}" srcOrd="0" destOrd="0" presId="urn:microsoft.com/office/officeart/2005/8/layout/hList7"/>
    <dgm:cxn modelId="{92C8F67E-4703-4C3A-ADDB-37D9B3400D26}" type="presParOf" srcId="{26E331DB-62C2-49F9-9B97-9F21B0857197}" destId="{1AB79C51-AE54-424C-B511-1D5677F786D5}" srcOrd="1" destOrd="0" presId="urn:microsoft.com/office/officeart/2005/8/layout/hList7"/>
    <dgm:cxn modelId="{0BC280EC-0706-496C-B5B9-D1BAFB7A2BA5}" type="presParOf" srcId="{26E331DB-62C2-49F9-9B97-9F21B0857197}" destId="{82122331-B20E-4C6A-B07B-6B2430D35489}" srcOrd="2" destOrd="0" presId="urn:microsoft.com/office/officeart/2005/8/layout/hList7"/>
    <dgm:cxn modelId="{D8A78413-E6D5-4F71-BFA0-73027250B1DB}" type="presParOf" srcId="{26E331DB-62C2-49F9-9B97-9F21B0857197}" destId="{00041FEC-AB7B-4581-9353-406CD03E1B36}" srcOrd="3" destOrd="0" presId="urn:microsoft.com/office/officeart/2005/8/layout/hList7"/>
    <dgm:cxn modelId="{C17A963B-0DBC-4B22-95D3-949B930B70E0}" type="presParOf" srcId="{18A64FD8-565F-4EBA-8BEE-326C98F75E9B}" destId="{323CC43F-261A-4CF9-902A-C0C91EB12614}" srcOrd="1" destOrd="0" presId="urn:microsoft.com/office/officeart/2005/8/layout/hList7"/>
    <dgm:cxn modelId="{438322EE-442C-4BFA-AB0E-F28EF65EF5D8}" type="presParOf" srcId="{18A64FD8-565F-4EBA-8BEE-326C98F75E9B}" destId="{8606E620-226D-45F4-A3EF-4DBC2F6E640C}" srcOrd="2" destOrd="0" presId="urn:microsoft.com/office/officeart/2005/8/layout/hList7"/>
    <dgm:cxn modelId="{A8F433C0-61CE-44AA-AFB0-D78C85FBE051}" type="presParOf" srcId="{8606E620-226D-45F4-A3EF-4DBC2F6E640C}" destId="{2E15D60B-4F84-42B7-9EED-3B2160AA0DC5}" srcOrd="0" destOrd="0" presId="urn:microsoft.com/office/officeart/2005/8/layout/hList7"/>
    <dgm:cxn modelId="{894E5BD1-3310-48B4-9903-7207254E42F9}" type="presParOf" srcId="{8606E620-226D-45F4-A3EF-4DBC2F6E640C}" destId="{DBFB9D4B-9079-46ED-AE90-F56D48421AE4}" srcOrd="1" destOrd="0" presId="urn:microsoft.com/office/officeart/2005/8/layout/hList7"/>
    <dgm:cxn modelId="{62359939-42F7-4451-B562-98D5C060BD25}" type="presParOf" srcId="{8606E620-226D-45F4-A3EF-4DBC2F6E640C}" destId="{19705D5E-9750-4CAD-95A3-19F27569A591}" srcOrd="2" destOrd="0" presId="urn:microsoft.com/office/officeart/2005/8/layout/hList7"/>
    <dgm:cxn modelId="{C9C497A1-121E-420A-A94C-532063BABC6B}" type="presParOf" srcId="{8606E620-226D-45F4-A3EF-4DBC2F6E640C}" destId="{C151A39F-070C-456D-AD21-FBFC42337096}" srcOrd="3" destOrd="0" presId="urn:microsoft.com/office/officeart/2005/8/layout/hList7"/>
    <dgm:cxn modelId="{E7A8DC49-E040-49F7-9018-A0433E16ADBD}" type="presParOf" srcId="{18A64FD8-565F-4EBA-8BEE-326C98F75E9B}" destId="{8D282434-AD7E-40D6-892A-059E24DCB8D5}" srcOrd="3" destOrd="0" presId="urn:microsoft.com/office/officeart/2005/8/layout/hList7"/>
    <dgm:cxn modelId="{2B16CE69-786E-49CE-8E7F-C3F67766E4A4}" type="presParOf" srcId="{18A64FD8-565F-4EBA-8BEE-326C98F75E9B}" destId="{0D27AF30-1C7C-47A8-825B-9138B1BD9904}" srcOrd="4" destOrd="0" presId="urn:microsoft.com/office/officeart/2005/8/layout/hList7"/>
    <dgm:cxn modelId="{59860A51-9405-4F56-8EF5-3CF754D02266}" type="presParOf" srcId="{0D27AF30-1C7C-47A8-825B-9138B1BD9904}" destId="{2835443A-1922-4BA4-9464-9A32BF27FB10}" srcOrd="0" destOrd="0" presId="urn:microsoft.com/office/officeart/2005/8/layout/hList7"/>
    <dgm:cxn modelId="{2A1D94E7-23A6-4ACD-8404-DF4924DA6880}" type="presParOf" srcId="{0D27AF30-1C7C-47A8-825B-9138B1BD9904}" destId="{B7C264D4-92B6-409A-8C9B-25D0FDED0856}" srcOrd="1" destOrd="0" presId="urn:microsoft.com/office/officeart/2005/8/layout/hList7"/>
    <dgm:cxn modelId="{ED27D454-C403-42BC-B6F1-23576932E762}" type="presParOf" srcId="{0D27AF30-1C7C-47A8-825B-9138B1BD9904}" destId="{AE0C10B6-52B0-4DEA-A0FB-82D1D6AF529C}" srcOrd="2" destOrd="0" presId="urn:microsoft.com/office/officeart/2005/8/layout/hList7"/>
    <dgm:cxn modelId="{69FBBB48-27F8-4DC1-9AF3-DC2060B45FA8}" type="presParOf" srcId="{0D27AF30-1C7C-47A8-825B-9138B1BD9904}" destId="{9FEC08E9-9CC6-434D-8271-CACB1821944B}" srcOrd="3" destOrd="0" presId="urn:microsoft.com/office/officeart/2005/8/layout/hLis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F9F65F3-53B8-4694-B59A-8D4EBCE9D70A}"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GB"/>
        </a:p>
      </dgm:t>
    </dgm:pt>
    <dgm:pt modelId="{6FDAF192-D219-4021-AFBF-4E14FE75F9C3}">
      <dgm:prSet phldrT="[Text]" custT="1"/>
      <dgm:spPr>
        <a:solidFill>
          <a:schemeClr val="accent4"/>
        </a:solidFill>
        <a:ln w="28575">
          <a:solidFill>
            <a:schemeClr val="accent4"/>
          </a:solidFill>
        </a:ln>
      </dgm:spPr>
      <dgm:t>
        <a:bodyPr/>
        <a:lstStyle/>
        <a:p>
          <a:r>
            <a:rPr lang="en-GB" sz="2000" dirty="0">
              <a:solidFill>
                <a:schemeClr val="tx1"/>
              </a:solidFill>
              <a:latin typeface="Raleway" pitchFamily="2" charset="0"/>
              <a:cs typeface="Arial" panose="020B0604020202020204" pitchFamily="34" charset="0"/>
            </a:rPr>
            <a:t>KS2</a:t>
          </a:r>
        </a:p>
      </dgm:t>
    </dgm:pt>
    <dgm:pt modelId="{FF9771A0-2863-479E-A21B-FB7BDB1AEC0F}" type="parTrans" cxnId="{7690330E-D31A-4A2D-8622-279604EE7887}">
      <dgm:prSet/>
      <dgm:spPr/>
      <dgm:t>
        <a:bodyPr/>
        <a:lstStyle/>
        <a:p>
          <a:endParaRPr lang="en-GB" sz="1200">
            <a:latin typeface="Arial" panose="020B0604020202020204" pitchFamily="34" charset="0"/>
            <a:cs typeface="Arial" panose="020B0604020202020204" pitchFamily="34" charset="0"/>
          </a:endParaRPr>
        </a:p>
      </dgm:t>
    </dgm:pt>
    <dgm:pt modelId="{506909BC-8807-4510-92EC-73EBD5499D9B}" type="sibTrans" cxnId="{7690330E-D31A-4A2D-8622-279604EE7887}">
      <dgm:prSet/>
      <dgm:spPr/>
      <dgm:t>
        <a:bodyPr/>
        <a:lstStyle/>
        <a:p>
          <a:endParaRPr lang="en-GB" sz="1200">
            <a:latin typeface="Arial" panose="020B0604020202020204" pitchFamily="34" charset="0"/>
            <a:cs typeface="Arial" panose="020B0604020202020204" pitchFamily="34" charset="0"/>
          </a:endParaRPr>
        </a:p>
      </dgm:t>
    </dgm:pt>
    <dgm:pt modelId="{BC867AE6-BD3D-4EDA-9C63-AA0E5311CC4E}">
      <dgm:prSet phldrT="[Text]" custT="1"/>
      <dgm:spPr>
        <a:solidFill>
          <a:schemeClr val="accent5"/>
        </a:solidFill>
        <a:ln w="28575">
          <a:solidFill>
            <a:schemeClr val="accent5"/>
          </a:solidFill>
        </a:ln>
      </dgm:spPr>
      <dgm:t>
        <a:bodyPr/>
        <a:lstStyle/>
        <a:p>
          <a:r>
            <a:rPr lang="en-GB" sz="1600" dirty="0">
              <a:latin typeface="Raleway" pitchFamily="2" charset="0"/>
              <a:cs typeface="Arial" panose="020B0604020202020204" pitchFamily="34" charset="0"/>
            </a:rPr>
            <a:t>KS3</a:t>
          </a:r>
        </a:p>
      </dgm:t>
    </dgm:pt>
    <dgm:pt modelId="{0D8AE2D9-9612-4D5E-A876-F01C2DCED450}" type="parTrans" cxnId="{D045CBA6-24B7-483D-BDF9-F5623981B00B}">
      <dgm:prSet/>
      <dgm:spPr/>
      <dgm:t>
        <a:bodyPr/>
        <a:lstStyle/>
        <a:p>
          <a:endParaRPr lang="en-GB" sz="1200">
            <a:latin typeface="Arial" panose="020B0604020202020204" pitchFamily="34" charset="0"/>
            <a:cs typeface="Arial" panose="020B0604020202020204" pitchFamily="34" charset="0"/>
          </a:endParaRPr>
        </a:p>
      </dgm:t>
    </dgm:pt>
    <dgm:pt modelId="{37CCFEED-4050-4B3B-ABF7-1872BA299C21}" type="sibTrans" cxnId="{D045CBA6-24B7-483D-BDF9-F5623981B00B}">
      <dgm:prSet/>
      <dgm:spPr/>
      <dgm:t>
        <a:bodyPr/>
        <a:lstStyle/>
        <a:p>
          <a:endParaRPr lang="en-GB" sz="1200">
            <a:latin typeface="Arial" panose="020B0604020202020204" pitchFamily="34" charset="0"/>
            <a:cs typeface="Arial" panose="020B0604020202020204" pitchFamily="34" charset="0"/>
          </a:endParaRPr>
        </a:p>
      </dgm:t>
    </dgm:pt>
    <dgm:pt modelId="{D435081B-1A37-4732-A550-B9AEF1EB7060}">
      <dgm:prSet phldrT="[Text]" custT="1"/>
      <dgm:spPr>
        <a:solidFill>
          <a:schemeClr val="accent6"/>
        </a:solidFill>
        <a:ln w="28575">
          <a:solidFill>
            <a:schemeClr val="accent6"/>
          </a:solidFill>
        </a:ln>
      </dgm:spPr>
      <dgm:t>
        <a:bodyPr/>
        <a:lstStyle/>
        <a:p>
          <a:r>
            <a:rPr lang="en-GB" sz="1800" dirty="0">
              <a:latin typeface="Raleway" pitchFamily="2" charset="0"/>
              <a:cs typeface="Arial" panose="020B0604020202020204" pitchFamily="34" charset="0"/>
            </a:rPr>
            <a:t>KS4</a:t>
          </a:r>
        </a:p>
      </dgm:t>
    </dgm:pt>
    <dgm:pt modelId="{CD968B4B-0060-40B7-A6E2-3ED09223B529}" type="parTrans" cxnId="{E8145BCB-8FD8-4F65-AC58-44AF9EE44BFA}">
      <dgm:prSet/>
      <dgm:spPr/>
      <dgm:t>
        <a:bodyPr/>
        <a:lstStyle/>
        <a:p>
          <a:endParaRPr lang="en-GB" sz="1200">
            <a:latin typeface="Arial" panose="020B0604020202020204" pitchFamily="34" charset="0"/>
            <a:cs typeface="Arial" panose="020B0604020202020204" pitchFamily="34" charset="0"/>
          </a:endParaRPr>
        </a:p>
      </dgm:t>
    </dgm:pt>
    <dgm:pt modelId="{9D5987BF-34EA-4CF6-8AA1-17BFE6624042}" type="sibTrans" cxnId="{E8145BCB-8FD8-4F65-AC58-44AF9EE44BFA}">
      <dgm:prSet/>
      <dgm:spPr/>
      <dgm:t>
        <a:bodyPr/>
        <a:lstStyle/>
        <a:p>
          <a:endParaRPr lang="en-GB" sz="1200">
            <a:latin typeface="Arial" panose="020B0604020202020204" pitchFamily="34" charset="0"/>
            <a:cs typeface="Arial" panose="020B0604020202020204" pitchFamily="34" charset="0"/>
          </a:endParaRPr>
        </a:p>
      </dgm:t>
    </dgm:pt>
    <dgm:pt modelId="{57A9EE9C-0822-412C-9C70-24F80B4E1947}">
      <dgm:prSet custT="1"/>
      <dgm:spPr>
        <a:ln w="28575">
          <a:solidFill>
            <a:schemeClr val="accent5"/>
          </a:solidFill>
        </a:ln>
      </dgm:spPr>
      <dgm:t>
        <a:bodyPr/>
        <a:lstStyle/>
        <a:p>
          <a:r>
            <a:rPr lang="en-GB" sz="1200" dirty="0">
              <a:latin typeface="Raleway" pitchFamily="2" charset="0"/>
              <a:cs typeface="Arial" panose="020B0604020202020204" pitchFamily="34" charset="0"/>
            </a:rPr>
            <a:t>Be introduced to the topic of antimicrobial resistance and learn what infections antibiotics can and can’t treat</a:t>
          </a:r>
        </a:p>
      </dgm:t>
      <dgm:extLst>
        <a:ext uri="{E40237B7-FDA0-4F09-8148-C483321AD2D9}">
          <dgm14:cNvPr xmlns:dgm14="http://schemas.microsoft.com/office/drawing/2010/diagram" id="0" name="" descr="KS3 Be introduced to the topic of antimicrobial resistance and learn what infections antibiotics can and can’t treat&#10;"/>
        </a:ext>
      </dgm:extLst>
    </dgm:pt>
    <dgm:pt modelId="{D75A2CB8-FC73-495A-A74D-191AF556A0CD}" type="parTrans" cxnId="{2CCB0811-DAF9-4DB6-AC8A-ADD26600D33B}">
      <dgm:prSet/>
      <dgm:spPr/>
      <dgm:t>
        <a:bodyPr/>
        <a:lstStyle/>
        <a:p>
          <a:endParaRPr lang="en-GB" sz="1200">
            <a:latin typeface="Arial" panose="020B0604020202020204" pitchFamily="34" charset="0"/>
            <a:cs typeface="Arial" panose="020B0604020202020204" pitchFamily="34" charset="0"/>
          </a:endParaRPr>
        </a:p>
      </dgm:t>
    </dgm:pt>
    <dgm:pt modelId="{FEA30DA7-91A4-471A-BBF9-2C3522BF9395}" type="sibTrans" cxnId="{2CCB0811-DAF9-4DB6-AC8A-ADD26600D33B}">
      <dgm:prSet/>
      <dgm:spPr/>
      <dgm:t>
        <a:bodyPr/>
        <a:lstStyle/>
        <a:p>
          <a:endParaRPr lang="en-GB" sz="1200">
            <a:latin typeface="Arial" panose="020B0604020202020204" pitchFamily="34" charset="0"/>
            <a:cs typeface="Arial" panose="020B0604020202020204" pitchFamily="34" charset="0"/>
          </a:endParaRPr>
        </a:p>
      </dgm:t>
    </dgm:pt>
    <dgm:pt modelId="{4B8B7A77-9C06-4EC1-A063-FBB37472CFA5}">
      <dgm:prSet phldrT="[Text]" custT="1"/>
      <dgm:spPr>
        <a:ln w="19050">
          <a:solidFill>
            <a:schemeClr val="accent4"/>
          </a:solidFill>
        </a:ln>
      </dgm:spPr>
      <dgm:t>
        <a:bodyPr/>
        <a:lstStyle/>
        <a:p>
          <a:r>
            <a:rPr lang="en-GB" sz="1200" dirty="0">
              <a:latin typeface="Raleway" pitchFamily="2" charset="0"/>
              <a:cs typeface="Arial" panose="020B0604020202020204" pitchFamily="34" charset="0"/>
            </a:rPr>
            <a:t>Learn that we all have a role to play in preventing infections from spreading, that the immune system will fight off many harmful microbes without the need for antibiotics, and that antibiotics should only be taken when prescribed by a doctor</a:t>
          </a:r>
        </a:p>
      </dgm:t>
    </dgm:pt>
    <dgm:pt modelId="{420351F4-8972-420D-8344-E5CAC203CC47}" type="parTrans" cxnId="{5731F54D-C6CF-42BE-9A99-175B9D66EEC0}">
      <dgm:prSet/>
      <dgm:spPr/>
      <dgm:t>
        <a:bodyPr/>
        <a:lstStyle/>
        <a:p>
          <a:endParaRPr lang="en-GB"/>
        </a:p>
      </dgm:t>
    </dgm:pt>
    <dgm:pt modelId="{9B894DFF-B11B-4799-BCA7-2DC61C7C2802}" type="sibTrans" cxnId="{5731F54D-C6CF-42BE-9A99-175B9D66EEC0}">
      <dgm:prSet/>
      <dgm:spPr/>
      <dgm:t>
        <a:bodyPr/>
        <a:lstStyle/>
        <a:p>
          <a:endParaRPr lang="en-GB"/>
        </a:p>
      </dgm:t>
    </dgm:pt>
    <dgm:pt modelId="{C6987FAD-9379-411D-9BAE-3C95E9A3A391}">
      <dgm:prSet phldrT="[Text]" custT="1"/>
      <dgm:spPr>
        <a:ln w="28575">
          <a:solidFill>
            <a:schemeClr val="accent6"/>
          </a:solidFill>
        </a:ln>
      </dgm:spPr>
      <dgm:t>
        <a:bodyPr/>
        <a:lstStyle/>
        <a:p>
          <a:r>
            <a:rPr lang="en-GB" sz="1200" dirty="0">
              <a:latin typeface="Raleway" pitchFamily="2" charset="0"/>
              <a:cs typeface="Arial" panose="020B0604020202020204" pitchFamily="34" charset="0"/>
            </a:rPr>
            <a:t>Learn how different antibiotics can be used to treat different bacterial infections, and that some bacterial infections are becoming increasingly difficult to treat due to the bacteria developing resistance, and that this is creating a global health threat which will impact the provision of basic healthcare</a:t>
          </a:r>
        </a:p>
      </dgm:t>
      <dgm:extLst>
        <a:ext uri="{E40237B7-FDA0-4F09-8148-C483321AD2D9}">
          <dgm14:cNvPr xmlns:dgm14="http://schemas.microsoft.com/office/drawing/2010/diagram" id="0" name="" descr="KS4 Learn how different antibiotics can be used to treat different bacterial infections, and that some bacterial infections are becoming increasingly difficult to treat due to the bacteria developing resistance, and that this is creating a global health threat which will impact the provision of basic healthcare&#10;It is hoped that they will champion antimicrobial stewardship within their local communities&#10;"/>
        </a:ext>
      </dgm:extLst>
    </dgm:pt>
    <dgm:pt modelId="{589186C5-B5D8-46AA-8F71-D4D977D1E441}" type="parTrans" cxnId="{B912A82C-7632-4AB3-AEC1-ECC10D00C9AC}">
      <dgm:prSet/>
      <dgm:spPr/>
      <dgm:t>
        <a:bodyPr/>
        <a:lstStyle/>
        <a:p>
          <a:endParaRPr lang="en-GB"/>
        </a:p>
      </dgm:t>
    </dgm:pt>
    <dgm:pt modelId="{81AC5222-20A0-4394-8E50-D15D638FA640}" type="sibTrans" cxnId="{B912A82C-7632-4AB3-AEC1-ECC10D00C9AC}">
      <dgm:prSet/>
      <dgm:spPr/>
      <dgm:t>
        <a:bodyPr/>
        <a:lstStyle/>
        <a:p>
          <a:endParaRPr lang="en-GB"/>
        </a:p>
      </dgm:t>
    </dgm:pt>
    <dgm:pt modelId="{DD552138-CE49-483B-AC23-772157632E50}">
      <dgm:prSet phldrT="[Text]" custT="1"/>
      <dgm:spPr>
        <a:ln w="28575">
          <a:solidFill>
            <a:schemeClr val="accent6"/>
          </a:solidFill>
        </a:ln>
      </dgm:spPr>
      <dgm:t>
        <a:bodyPr/>
        <a:lstStyle/>
        <a:p>
          <a:r>
            <a:rPr lang="en-GB" sz="1200" dirty="0">
              <a:latin typeface="Raleway" pitchFamily="2" charset="0"/>
              <a:cs typeface="Arial" panose="020B0604020202020204" pitchFamily="34" charset="0"/>
            </a:rPr>
            <a:t>It is hoped that they will champion antimicrobial stewardship within their local communities</a:t>
          </a:r>
        </a:p>
      </dgm:t>
    </dgm:pt>
    <dgm:pt modelId="{45D6AB89-0CD6-4608-A9F9-E01A5928103C}" type="parTrans" cxnId="{DF519127-163D-4031-9F7B-BF858966F533}">
      <dgm:prSet/>
      <dgm:spPr/>
      <dgm:t>
        <a:bodyPr/>
        <a:lstStyle/>
        <a:p>
          <a:endParaRPr lang="en-GB"/>
        </a:p>
      </dgm:t>
    </dgm:pt>
    <dgm:pt modelId="{112E1826-1055-4939-923E-BD8A5E4AD4BE}" type="sibTrans" cxnId="{DF519127-163D-4031-9F7B-BF858966F533}">
      <dgm:prSet/>
      <dgm:spPr/>
      <dgm:t>
        <a:bodyPr/>
        <a:lstStyle/>
        <a:p>
          <a:endParaRPr lang="en-GB"/>
        </a:p>
      </dgm:t>
    </dgm:pt>
    <dgm:pt modelId="{AC4A31A0-AC19-430F-AA8B-DD0AA200246A}" type="pres">
      <dgm:prSet presAssocID="{3F9F65F3-53B8-4694-B59A-8D4EBCE9D70A}" presName="linearFlow" presStyleCnt="0">
        <dgm:presLayoutVars>
          <dgm:dir/>
          <dgm:animLvl val="lvl"/>
          <dgm:resizeHandles val="exact"/>
        </dgm:presLayoutVars>
      </dgm:prSet>
      <dgm:spPr/>
    </dgm:pt>
    <dgm:pt modelId="{5FD5527C-5D74-4DF8-917F-589C1C27C22D}" type="pres">
      <dgm:prSet presAssocID="{6FDAF192-D219-4021-AFBF-4E14FE75F9C3}" presName="composite" presStyleCnt="0"/>
      <dgm:spPr/>
    </dgm:pt>
    <dgm:pt modelId="{A03747E2-960B-4A42-B949-C907578E4F80}" type="pres">
      <dgm:prSet presAssocID="{6FDAF192-D219-4021-AFBF-4E14FE75F9C3}" presName="parentText" presStyleLbl="alignNode1" presStyleIdx="0" presStyleCnt="3">
        <dgm:presLayoutVars>
          <dgm:chMax val="1"/>
          <dgm:bulletEnabled val="1"/>
        </dgm:presLayoutVars>
      </dgm:prSet>
      <dgm:spPr/>
    </dgm:pt>
    <dgm:pt modelId="{FC6717FE-0B84-4942-ADF9-0E6B3EFB3BC6}" type="pres">
      <dgm:prSet presAssocID="{6FDAF192-D219-4021-AFBF-4E14FE75F9C3}" presName="descendantText" presStyleLbl="alignAcc1" presStyleIdx="0" presStyleCnt="3">
        <dgm:presLayoutVars>
          <dgm:bulletEnabled val="1"/>
        </dgm:presLayoutVars>
      </dgm:prSet>
      <dgm:spPr/>
    </dgm:pt>
    <dgm:pt modelId="{E24F3138-A548-4D86-9D42-023EDD04EFC3}" type="pres">
      <dgm:prSet presAssocID="{506909BC-8807-4510-92EC-73EBD5499D9B}" presName="sp" presStyleCnt="0"/>
      <dgm:spPr/>
    </dgm:pt>
    <dgm:pt modelId="{475F99A5-F9E9-4879-B2FC-EA6C7870AF44}" type="pres">
      <dgm:prSet presAssocID="{BC867AE6-BD3D-4EDA-9C63-AA0E5311CC4E}" presName="composite" presStyleCnt="0"/>
      <dgm:spPr/>
    </dgm:pt>
    <dgm:pt modelId="{FF228E64-44D6-48D6-B94A-15559874ECEC}" type="pres">
      <dgm:prSet presAssocID="{BC867AE6-BD3D-4EDA-9C63-AA0E5311CC4E}" presName="parentText" presStyleLbl="alignNode1" presStyleIdx="1" presStyleCnt="3">
        <dgm:presLayoutVars>
          <dgm:chMax val="1"/>
          <dgm:bulletEnabled val="1"/>
        </dgm:presLayoutVars>
      </dgm:prSet>
      <dgm:spPr/>
    </dgm:pt>
    <dgm:pt modelId="{972066D5-E945-46AB-B471-E4649D9858E5}" type="pres">
      <dgm:prSet presAssocID="{BC867AE6-BD3D-4EDA-9C63-AA0E5311CC4E}" presName="descendantText" presStyleLbl="alignAcc1" presStyleIdx="1" presStyleCnt="3">
        <dgm:presLayoutVars>
          <dgm:bulletEnabled val="1"/>
        </dgm:presLayoutVars>
      </dgm:prSet>
      <dgm:spPr/>
    </dgm:pt>
    <dgm:pt modelId="{6980B110-CB3E-4FAD-AEBE-CFF3D77E8413}" type="pres">
      <dgm:prSet presAssocID="{37CCFEED-4050-4B3B-ABF7-1872BA299C21}" presName="sp" presStyleCnt="0"/>
      <dgm:spPr/>
    </dgm:pt>
    <dgm:pt modelId="{0C74412C-3331-4799-9EA1-A0BAC1465477}" type="pres">
      <dgm:prSet presAssocID="{D435081B-1A37-4732-A550-B9AEF1EB7060}" presName="composite" presStyleCnt="0"/>
      <dgm:spPr/>
    </dgm:pt>
    <dgm:pt modelId="{B98FCC40-8445-4B95-AEAE-59F7055257E8}" type="pres">
      <dgm:prSet presAssocID="{D435081B-1A37-4732-A550-B9AEF1EB7060}" presName="parentText" presStyleLbl="alignNode1" presStyleIdx="2" presStyleCnt="3" custScaleY="138476">
        <dgm:presLayoutVars>
          <dgm:chMax val="1"/>
          <dgm:bulletEnabled val="1"/>
        </dgm:presLayoutVars>
      </dgm:prSet>
      <dgm:spPr/>
    </dgm:pt>
    <dgm:pt modelId="{AF71923B-4041-4E2A-906A-E892B291FF16}" type="pres">
      <dgm:prSet presAssocID="{D435081B-1A37-4732-A550-B9AEF1EB7060}" presName="descendantText" presStyleLbl="alignAcc1" presStyleIdx="2" presStyleCnt="3" custScaleY="158883">
        <dgm:presLayoutVars>
          <dgm:bulletEnabled val="1"/>
        </dgm:presLayoutVars>
      </dgm:prSet>
      <dgm:spPr/>
    </dgm:pt>
  </dgm:ptLst>
  <dgm:cxnLst>
    <dgm:cxn modelId="{7690330E-D31A-4A2D-8622-279604EE7887}" srcId="{3F9F65F3-53B8-4694-B59A-8D4EBCE9D70A}" destId="{6FDAF192-D219-4021-AFBF-4E14FE75F9C3}" srcOrd="0" destOrd="0" parTransId="{FF9771A0-2863-479E-A21B-FB7BDB1AEC0F}" sibTransId="{506909BC-8807-4510-92EC-73EBD5499D9B}"/>
    <dgm:cxn modelId="{2CCB0811-DAF9-4DB6-AC8A-ADD26600D33B}" srcId="{BC867AE6-BD3D-4EDA-9C63-AA0E5311CC4E}" destId="{57A9EE9C-0822-412C-9C70-24F80B4E1947}" srcOrd="0" destOrd="0" parTransId="{D75A2CB8-FC73-495A-A74D-191AF556A0CD}" sibTransId="{FEA30DA7-91A4-471A-BBF9-2C3522BF9395}"/>
    <dgm:cxn modelId="{4E15E113-7608-4844-BC8F-8B1B015D1821}" type="presOf" srcId="{57A9EE9C-0822-412C-9C70-24F80B4E1947}" destId="{972066D5-E945-46AB-B471-E4649D9858E5}" srcOrd="0" destOrd="0" presId="urn:microsoft.com/office/officeart/2005/8/layout/chevron2"/>
    <dgm:cxn modelId="{AA01BF1C-85A0-472E-811D-D66E5571B989}" type="presOf" srcId="{4B8B7A77-9C06-4EC1-A063-FBB37472CFA5}" destId="{FC6717FE-0B84-4942-ADF9-0E6B3EFB3BC6}" srcOrd="0" destOrd="0" presId="urn:microsoft.com/office/officeart/2005/8/layout/chevron2"/>
    <dgm:cxn modelId="{DF519127-163D-4031-9F7B-BF858966F533}" srcId="{D435081B-1A37-4732-A550-B9AEF1EB7060}" destId="{DD552138-CE49-483B-AC23-772157632E50}" srcOrd="1" destOrd="0" parTransId="{45D6AB89-0CD6-4608-A9F9-E01A5928103C}" sibTransId="{112E1826-1055-4939-923E-BD8A5E4AD4BE}"/>
    <dgm:cxn modelId="{B912A82C-7632-4AB3-AEC1-ECC10D00C9AC}" srcId="{D435081B-1A37-4732-A550-B9AEF1EB7060}" destId="{C6987FAD-9379-411D-9BAE-3C95E9A3A391}" srcOrd="0" destOrd="0" parTransId="{589186C5-B5D8-46AA-8F71-D4D977D1E441}" sibTransId="{81AC5222-20A0-4394-8E50-D15D638FA640}"/>
    <dgm:cxn modelId="{8D22D62C-D7ED-4C3A-82A1-35336183C49C}" type="presOf" srcId="{D435081B-1A37-4732-A550-B9AEF1EB7060}" destId="{B98FCC40-8445-4B95-AEAE-59F7055257E8}" srcOrd="0" destOrd="0" presId="urn:microsoft.com/office/officeart/2005/8/layout/chevron2"/>
    <dgm:cxn modelId="{B012A160-B926-4E4D-8F63-4DCFED34732F}" type="presOf" srcId="{DD552138-CE49-483B-AC23-772157632E50}" destId="{AF71923B-4041-4E2A-906A-E892B291FF16}" srcOrd="0" destOrd="1" presId="urn:microsoft.com/office/officeart/2005/8/layout/chevron2"/>
    <dgm:cxn modelId="{5731F54D-C6CF-42BE-9A99-175B9D66EEC0}" srcId="{6FDAF192-D219-4021-AFBF-4E14FE75F9C3}" destId="{4B8B7A77-9C06-4EC1-A063-FBB37472CFA5}" srcOrd="0" destOrd="0" parTransId="{420351F4-8972-420D-8344-E5CAC203CC47}" sibTransId="{9B894DFF-B11B-4799-BCA7-2DC61C7C2802}"/>
    <dgm:cxn modelId="{F1F0E574-D154-4794-AD19-4F3DFBEECD1A}" type="presOf" srcId="{6FDAF192-D219-4021-AFBF-4E14FE75F9C3}" destId="{A03747E2-960B-4A42-B949-C907578E4F80}" srcOrd="0" destOrd="0" presId="urn:microsoft.com/office/officeart/2005/8/layout/chevron2"/>
    <dgm:cxn modelId="{B569C786-CF02-4AB2-8DC2-FA65A652D919}" type="presOf" srcId="{3F9F65F3-53B8-4694-B59A-8D4EBCE9D70A}" destId="{AC4A31A0-AC19-430F-AA8B-DD0AA200246A}" srcOrd="0" destOrd="0" presId="urn:microsoft.com/office/officeart/2005/8/layout/chevron2"/>
    <dgm:cxn modelId="{D045CBA6-24B7-483D-BDF9-F5623981B00B}" srcId="{3F9F65F3-53B8-4694-B59A-8D4EBCE9D70A}" destId="{BC867AE6-BD3D-4EDA-9C63-AA0E5311CC4E}" srcOrd="1" destOrd="0" parTransId="{0D8AE2D9-9612-4D5E-A876-F01C2DCED450}" sibTransId="{37CCFEED-4050-4B3B-ABF7-1872BA299C21}"/>
    <dgm:cxn modelId="{E8145BCB-8FD8-4F65-AC58-44AF9EE44BFA}" srcId="{3F9F65F3-53B8-4694-B59A-8D4EBCE9D70A}" destId="{D435081B-1A37-4732-A550-B9AEF1EB7060}" srcOrd="2" destOrd="0" parTransId="{CD968B4B-0060-40B7-A6E2-3ED09223B529}" sibTransId="{9D5987BF-34EA-4CF6-8AA1-17BFE6624042}"/>
    <dgm:cxn modelId="{C1829ACF-0877-4989-B649-9B533EE1B75A}" type="presOf" srcId="{C6987FAD-9379-411D-9BAE-3C95E9A3A391}" destId="{AF71923B-4041-4E2A-906A-E892B291FF16}" srcOrd="0" destOrd="0" presId="urn:microsoft.com/office/officeart/2005/8/layout/chevron2"/>
    <dgm:cxn modelId="{122850D5-52D8-4826-8257-36E47FFAA5ED}" type="presOf" srcId="{BC867AE6-BD3D-4EDA-9C63-AA0E5311CC4E}" destId="{FF228E64-44D6-48D6-B94A-15559874ECEC}" srcOrd="0" destOrd="0" presId="urn:microsoft.com/office/officeart/2005/8/layout/chevron2"/>
    <dgm:cxn modelId="{3260EE4E-B53B-4714-BC80-D5D16B1A3ED8}" type="presParOf" srcId="{AC4A31A0-AC19-430F-AA8B-DD0AA200246A}" destId="{5FD5527C-5D74-4DF8-917F-589C1C27C22D}" srcOrd="0" destOrd="0" presId="urn:microsoft.com/office/officeart/2005/8/layout/chevron2"/>
    <dgm:cxn modelId="{7B7EEC97-8E48-43EB-8D41-228F3CA2B096}" type="presParOf" srcId="{5FD5527C-5D74-4DF8-917F-589C1C27C22D}" destId="{A03747E2-960B-4A42-B949-C907578E4F80}" srcOrd="0" destOrd="0" presId="urn:microsoft.com/office/officeart/2005/8/layout/chevron2"/>
    <dgm:cxn modelId="{E7F65230-1036-4413-B8DD-6741D89AF105}" type="presParOf" srcId="{5FD5527C-5D74-4DF8-917F-589C1C27C22D}" destId="{FC6717FE-0B84-4942-ADF9-0E6B3EFB3BC6}" srcOrd="1" destOrd="0" presId="urn:microsoft.com/office/officeart/2005/8/layout/chevron2"/>
    <dgm:cxn modelId="{A3F4C8BB-2F35-4009-875E-95251E8E9589}" type="presParOf" srcId="{AC4A31A0-AC19-430F-AA8B-DD0AA200246A}" destId="{E24F3138-A548-4D86-9D42-023EDD04EFC3}" srcOrd="1" destOrd="0" presId="urn:microsoft.com/office/officeart/2005/8/layout/chevron2"/>
    <dgm:cxn modelId="{8DE6AC09-EF5C-4AC4-BFC9-CCF8B6B7296B}" type="presParOf" srcId="{AC4A31A0-AC19-430F-AA8B-DD0AA200246A}" destId="{475F99A5-F9E9-4879-B2FC-EA6C7870AF44}" srcOrd="2" destOrd="0" presId="urn:microsoft.com/office/officeart/2005/8/layout/chevron2"/>
    <dgm:cxn modelId="{73C0ABB1-9538-4576-8B52-70D61A13A6B7}" type="presParOf" srcId="{475F99A5-F9E9-4879-B2FC-EA6C7870AF44}" destId="{FF228E64-44D6-48D6-B94A-15559874ECEC}" srcOrd="0" destOrd="0" presId="urn:microsoft.com/office/officeart/2005/8/layout/chevron2"/>
    <dgm:cxn modelId="{DBDA696B-D068-4553-A3B5-684C55FEBA92}" type="presParOf" srcId="{475F99A5-F9E9-4879-B2FC-EA6C7870AF44}" destId="{972066D5-E945-46AB-B471-E4649D9858E5}" srcOrd="1" destOrd="0" presId="urn:microsoft.com/office/officeart/2005/8/layout/chevron2"/>
    <dgm:cxn modelId="{7F92DD60-1A82-46EE-ABCA-0B49F8B39093}" type="presParOf" srcId="{AC4A31A0-AC19-430F-AA8B-DD0AA200246A}" destId="{6980B110-CB3E-4FAD-AEBE-CFF3D77E8413}" srcOrd="3" destOrd="0" presId="urn:microsoft.com/office/officeart/2005/8/layout/chevron2"/>
    <dgm:cxn modelId="{41757E18-41C3-416E-A549-C220EC67C903}" type="presParOf" srcId="{AC4A31A0-AC19-430F-AA8B-DD0AA200246A}" destId="{0C74412C-3331-4799-9EA1-A0BAC1465477}" srcOrd="4" destOrd="0" presId="urn:microsoft.com/office/officeart/2005/8/layout/chevron2"/>
    <dgm:cxn modelId="{00632B94-053D-424F-B104-B5A342E094B6}" type="presParOf" srcId="{0C74412C-3331-4799-9EA1-A0BAC1465477}" destId="{B98FCC40-8445-4B95-AEAE-59F7055257E8}" srcOrd="0" destOrd="0" presId="urn:microsoft.com/office/officeart/2005/8/layout/chevron2"/>
    <dgm:cxn modelId="{8DBE4BBE-65F9-4328-894A-646576C3731D}" type="presParOf" srcId="{0C74412C-3331-4799-9EA1-A0BAC1465477}" destId="{AF71923B-4041-4E2A-906A-E892B291FF16}"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3DF442-5DA2-429D-A2FA-808C3AC94571}">
      <dsp:nvSpPr>
        <dsp:cNvPr id="0" name=""/>
        <dsp:cNvSpPr/>
      </dsp:nvSpPr>
      <dsp:spPr>
        <a:xfrm>
          <a:off x="1279" y="-2539"/>
          <a:ext cx="1991320" cy="406400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4912" tIns="184912" rIns="184912" bIns="184912" numCol="1" spcCol="1270" anchor="ctr" anchorCtr="0">
          <a:noAutofit/>
        </a:bodyPr>
        <a:lstStyle/>
        <a:p>
          <a:pPr marL="0" lvl="0" indent="0" algn="ctr" defTabSz="1155700">
            <a:lnSpc>
              <a:spcPct val="90000"/>
            </a:lnSpc>
            <a:spcBef>
              <a:spcPct val="0"/>
            </a:spcBef>
            <a:spcAft>
              <a:spcPct val="35000"/>
            </a:spcAft>
            <a:buNone/>
          </a:pPr>
          <a:r>
            <a:rPr lang="en-GB" sz="2600" kern="1200" dirty="0"/>
            <a:t>Antibiotics</a:t>
          </a:r>
        </a:p>
        <a:p>
          <a:pPr marL="0" lvl="0" indent="0" algn="ctr" defTabSz="1155700">
            <a:lnSpc>
              <a:spcPct val="90000"/>
            </a:lnSpc>
            <a:spcBef>
              <a:spcPct val="0"/>
            </a:spcBef>
            <a:spcAft>
              <a:spcPct val="35000"/>
            </a:spcAft>
            <a:buNone/>
          </a:pPr>
          <a:r>
            <a:rPr lang="en-GB" sz="2600" kern="1200" dirty="0"/>
            <a:t>target bacteria</a:t>
          </a:r>
        </a:p>
      </dsp:txBody>
      <dsp:txXfrm>
        <a:off x="1279" y="1623060"/>
        <a:ext cx="1991320" cy="1625600"/>
      </dsp:txXfrm>
    </dsp:sp>
    <dsp:sp modelId="{00041FEC-AB7B-4581-9353-406CD03E1B36}">
      <dsp:nvSpPr>
        <dsp:cNvPr id="0" name=""/>
        <dsp:cNvSpPr/>
      </dsp:nvSpPr>
      <dsp:spPr>
        <a:xfrm>
          <a:off x="320284" y="241300"/>
          <a:ext cx="1353312" cy="1353312"/>
        </a:xfrm>
        <a:prstGeom prst="ellipse">
          <a:avLst/>
        </a:prstGeom>
        <a:blipFill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E15D60B-4F84-42B7-9EED-3B2160AA0DC5}">
      <dsp:nvSpPr>
        <dsp:cNvPr id="0" name=""/>
        <dsp:cNvSpPr/>
      </dsp:nvSpPr>
      <dsp:spPr>
        <a:xfrm>
          <a:off x="2052339" y="-2539"/>
          <a:ext cx="1991320" cy="406400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4912" tIns="184912" rIns="184912" bIns="184912" numCol="1" spcCol="1270" anchor="ctr" anchorCtr="0">
          <a:noAutofit/>
        </a:bodyPr>
        <a:lstStyle/>
        <a:p>
          <a:pPr marL="0" lvl="0" indent="0" algn="ctr" defTabSz="1155700">
            <a:lnSpc>
              <a:spcPct val="90000"/>
            </a:lnSpc>
            <a:spcBef>
              <a:spcPct val="0"/>
            </a:spcBef>
            <a:spcAft>
              <a:spcPct val="35000"/>
            </a:spcAft>
            <a:buNone/>
          </a:pPr>
          <a:r>
            <a:rPr lang="en-GB" sz="2600" kern="1200" dirty="0"/>
            <a:t>Antifungals</a:t>
          </a:r>
        </a:p>
        <a:p>
          <a:pPr marL="0" lvl="0" indent="0" algn="ctr" defTabSz="1155700">
            <a:lnSpc>
              <a:spcPct val="90000"/>
            </a:lnSpc>
            <a:spcBef>
              <a:spcPct val="0"/>
            </a:spcBef>
            <a:spcAft>
              <a:spcPct val="35000"/>
            </a:spcAft>
            <a:buNone/>
          </a:pPr>
          <a:r>
            <a:rPr lang="en-GB" sz="2600" kern="1200" dirty="0"/>
            <a:t>target fungi</a:t>
          </a:r>
        </a:p>
      </dsp:txBody>
      <dsp:txXfrm>
        <a:off x="2052339" y="1623060"/>
        <a:ext cx="1991320" cy="1625600"/>
      </dsp:txXfrm>
    </dsp:sp>
    <dsp:sp modelId="{C151A39F-070C-456D-AD21-FBFC42337096}">
      <dsp:nvSpPr>
        <dsp:cNvPr id="0" name=""/>
        <dsp:cNvSpPr/>
      </dsp:nvSpPr>
      <dsp:spPr>
        <a:xfrm>
          <a:off x="2296208" y="190497"/>
          <a:ext cx="1353312" cy="1353312"/>
        </a:xfrm>
        <a:prstGeom prst="ellipse">
          <a:avLst/>
        </a:prstGeom>
        <a:blipFill rotWithShape="1">
          <a:blip xmlns:r="http://schemas.openxmlformats.org/officeDocument/2006/relationships" r:embed="rId2">
            <a:extLst>
              <a:ext uri="{28A0092B-C50C-407E-A947-70E740481C1C}">
                <a14:useLocalDpi xmlns:a14="http://schemas.microsoft.com/office/drawing/2010/main" val="0"/>
              </a:ext>
            </a:extLst>
          </a:blip>
          <a:srcRect/>
          <a:stretch>
            <a:fillRect l="-25000" r="-25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835443A-1922-4BA4-9464-9A32BF27FB10}">
      <dsp:nvSpPr>
        <dsp:cNvPr id="0" name=""/>
        <dsp:cNvSpPr/>
      </dsp:nvSpPr>
      <dsp:spPr>
        <a:xfrm>
          <a:off x="4104679" y="-2539"/>
          <a:ext cx="1991320" cy="406400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4912" tIns="184912" rIns="184912" bIns="184912" numCol="1" spcCol="1270" anchor="ctr" anchorCtr="0">
          <a:noAutofit/>
        </a:bodyPr>
        <a:lstStyle/>
        <a:p>
          <a:pPr marL="0" lvl="0" indent="0" algn="ctr" defTabSz="1155700">
            <a:lnSpc>
              <a:spcPct val="90000"/>
            </a:lnSpc>
            <a:spcBef>
              <a:spcPct val="0"/>
            </a:spcBef>
            <a:spcAft>
              <a:spcPct val="35000"/>
            </a:spcAft>
            <a:buNone/>
          </a:pPr>
          <a:r>
            <a:rPr lang="en-GB" sz="2600" kern="1200" dirty="0"/>
            <a:t>Antivirals</a:t>
          </a:r>
        </a:p>
        <a:p>
          <a:pPr marL="0" lvl="0" indent="0" algn="ctr" defTabSz="1155700">
            <a:lnSpc>
              <a:spcPct val="90000"/>
            </a:lnSpc>
            <a:spcBef>
              <a:spcPct val="0"/>
            </a:spcBef>
            <a:spcAft>
              <a:spcPct val="35000"/>
            </a:spcAft>
            <a:buNone/>
          </a:pPr>
          <a:r>
            <a:rPr lang="en-GB" sz="2600" kern="1200" dirty="0"/>
            <a:t>target viruses</a:t>
          </a:r>
        </a:p>
      </dsp:txBody>
      <dsp:txXfrm>
        <a:off x="4104679" y="1623060"/>
        <a:ext cx="1991320" cy="1625600"/>
      </dsp:txXfrm>
    </dsp:sp>
    <dsp:sp modelId="{9FEC08E9-9CC6-434D-8271-CACB1821944B}">
      <dsp:nvSpPr>
        <dsp:cNvPr id="0" name=""/>
        <dsp:cNvSpPr/>
      </dsp:nvSpPr>
      <dsp:spPr>
        <a:xfrm>
          <a:off x="4422403" y="241300"/>
          <a:ext cx="1353312" cy="1353312"/>
        </a:xfrm>
        <a:prstGeom prst="ellipse">
          <a:avLst/>
        </a:prstGeom>
        <a:blipFill rotWithShape="1">
          <a:blip xmlns:r="http://schemas.openxmlformats.org/officeDocument/2006/relationships" r:embed="rId3">
            <a:extLst>
              <a:ext uri="{28A0092B-C50C-407E-A947-70E740481C1C}">
                <a14:useLocalDpi xmlns:a14="http://schemas.microsoft.com/office/drawing/2010/main" val="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E919F02-313C-4DFF-8C23-55D49B067A63}">
      <dsp:nvSpPr>
        <dsp:cNvPr id="0" name=""/>
        <dsp:cNvSpPr/>
      </dsp:nvSpPr>
      <dsp:spPr>
        <a:xfrm>
          <a:off x="243839" y="3020057"/>
          <a:ext cx="5608320" cy="1026157"/>
        </a:xfrm>
        <a:prstGeom prst="leftRightArrow">
          <a:avLst/>
        </a:prstGeom>
        <a:solidFill>
          <a:schemeClr val="accent1">
            <a:tint val="6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03747E2-960B-4A42-B949-C907578E4F80}">
      <dsp:nvSpPr>
        <dsp:cNvPr id="0" name=""/>
        <dsp:cNvSpPr/>
      </dsp:nvSpPr>
      <dsp:spPr>
        <a:xfrm rot="5400000">
          <a:off x="-214076" y="219150"/>
          <a:ext cx="1427177" cy="999024"/>
        </a:xfrm>
        <a:prstGeom prst="chevron">
          <a:avLst/>
        </a:prstGeom>
        <a:solidFill>
          <a:schemeClr val="accent4"/>
        </a:solidFill>
        <a:ln w="28575" cap="flat" cmpd="sng" algn="ctr">
          <a:solidFill>
            <a:schemeClr val="accent4"/>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GB" sz="2000" kern="1200" dirty="0">
              <a:solidFill>
                <a:schemeClr val="tx1"/>
              </a:solidFill>
              <a:latin typeface="Raleway" pitchFamily="2" charset="0"/>
              <a:cs typeface="Arial" panose="020B0604020202020204" pitchFamily="34" charset="0"/>
            </a:rPr>
            <a:t>KS2</a:t>
          </a:r>
        </a:p>
      </dsp:txBody>
      <dsp:txXfrm rot="-5400000">
        <a:off x="1" y="504585"/>
        <a:ext cx="999024" cy="428153"/>
      </dsp:txXfrm>
    </dsp:sp>
    <dsp:sp modelId="{FC6717FE-0B84-4942-ADF9-0E6B3EFB3BC6}">
      <dsp:nvSpPr>
        <dsp:cNvPr id="0" name=""/>
        <dsp:cNvSpPr/>
      </dsp:nvSpPr>
      <dsp:spPr>
        <a:xfrm rot="5400000">
          <a:off x="3859533" y="-2855434"/>
          <a:ext cx="927665" cy="6648683"/>
        </a:xfrm>
        <a:prstGeom prst="round2SameRect">
          <a:avLst/>
        </a:prstGeom>
        <a:solidFill>
          <a:schemeClr val="lt1">
            <a:alpha val="90000"/>
            <a:hueOff val="0"/>
            <a:satOff val="0"/>
            <a:lumOff val="0"/>
            <a:alphaOff val="0"/>
          </a:schemeClr>
        </a:solidFill>
        <a:ln w="19050" cap="flat" cmpd="sng" algn="ctr">
          <a:solidFill>
            <a:schemeClr val="accent4"/>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en-GB" sz="1200" kern="1200" dirty="0">
              <a:latin typeface="Raleway" pitchFamily="2" charset="0"/>
              <a:cs typeface="Arial" panose="020B0604020202020204" pitchFamily="34" charset="0"/>
            </a:rPr>
            <a:t>Learn that we all have a role to play in preventing infections from spreading, that the immune system will fight off many harmful microbes without the need for antibiotics, and that antibiotics should only be taken when prescribed by a doctor</a:t>
          </a:r>
        </a:p>
      </dsp:txBody>
      <dsp:txXfrm rot="-5400000">
        <a:off x="999025" y="50359"/>
        <a:ext cx="6603398" cy="837095"/>
      </dsp:txXfrm>
    </dsp:sp>
    <dsp:sp modelId="{FF228E64-44D6-48D6-B94A-15559874ECEC}">
      <dsp:nvSpPr>
        <dsp:cNvPr id="0" name=""/>
        <dsp:cNvSpPr/>
      </dsp:nvSpPr>
      <dsp:spPr>
        <a:xfrm rot="5400000">
          <a:off x="-214076" y="1476479"/>
          <a:ext cx="1427177" cy="999024"/>
        </a:xfrm>
        <a:prstGeom prst="chevron">
          <a:avLst/>
        </a:prstGeom>
        <a:solidFill>
          <a:schemeClr val="accent5"/>
        </a:solidFill>
        <a:ln w="28575" cap="flat" cmpd="sng" algn="ctr">
          <a:solidFill>
            <a:schemeClr val="accent5"/>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GB" sz="1600" kern="1200" dirty="0">
              <a:latin typeface="Raleway" pitchFamily="2" charset="0"/>
              <a:cs typeface="Arial" panose="020B0604020202020204" pitchFamily="34" charset="0"/>
            </a:rPr>
            <a:t>KS3</a:t>
          </a:r>
        </a:p>
      </dsp:txBody>
      <dsp:txXfrm rot="-5400000">
        <a:off x="1" y="1761914"/>
        <a:ext cx="999024" cy="428153"/>
      </dsp:txXfrm>
    </dsp:sp>
    <dsp:sp modelId="{972066D5-E945-46AB-B471-E4649D9858E5}">
      <dsp:nvSpPr>
        <dsp:cNvPr id="0" name=""/>
        <dsp:cNvSpPr/>
      </dsp:nvSpPr>
      <dsp:spPr>
        <a:xfrm rot="5400000">
          <a:off x="3859533" y="-1598106"/>
          <a:ext cx="927665" cy="6648683"/>
        </a:xfrm>
        <a:prstGeom prst="round2SameRect">
          <a:avLst/>
        </a:prstGeom>
        <a:solidFill>
          <a:schemeClr val="lt1">
            <a:alpha val="90000"/>
            <a:hueOff val="0"/>
            <a:satOff val="0"/>
            <a:lumOff val="0"/>
            <a:alphaOff val="0"/>
          </a:schemeClr>
        </a:solidFill>
        <a:ln w="28575" cap="flat" cmpd="sng" algn="ctr">
          <a:solidFill>
            <a:schemeClr val="accent5"/>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en-GB" sz="1200" kern="1200" dirty="0">
              <a:latin typeface="Raleway" pitchFamily="2" charset="0"/>
              <a:cs typeface="Arial" panose="020B0604020202020204" pitchFamily="34" charset="0"/>
            </a:rPr>
            <a:t>Be introduced to the topic of antimicrobial resistance and learn what infections antibiotics can and can’t treat</a:t>
          </a:r>
        </a:p>
      </dsp:txBody>
      <dsp:txXfrm rot="-5400000">
        <a:off x="999025" y="1307687"/>
        <a:ext cx="6603398" cy="837095"/>
      </dsp:txXfrm>
    </dsp:sp>
    <dsp:sp modelId="{B98FCC40-8445-4B95-AEAE-59F7055257E8}">
      <dsp:nvSpPr>
        <dsp:cNvPr id="0" name=""/>
        <dsp:cNvSpPr/>
      </dsp:nvSpPr>
      <dsp:spPr>
        <a:xfrm rot="5400000">
          <a:off x="-488637" y="3008368"/>
          <a:ext cx="1976298" cy="999024"/>
        </a:xfrm>
        <a:prstGeom prst="chevron">
          <a:avLst/>
        </a:prstGeom>
        <a:solidFill>
          <a:schemeClr val="accent6"/>
        </a:solidFill>
        <a:ln w="28575" cap="flat" cmpd="sng" algn="ctr">
          <a:solidFill>
            <a:schemeClr val="accent6"/>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Raleway" pitchFamily="2" charset="0"/>
              <a:cs typeface="Arial" panose="020B0604020202020204" pitchFamily="34" charset="0"/>
            </a:rPr>
            <a:t>KS4</a:t>
          </a:r>
        </a:p>
      </dsp:txBody>
      <dsp:txXfrm rot="-5400000">
        <a:off x="0" y="3019243"/>
        <a:ext cx="999024" cy="977274"/>
      </dsp:txXfrm>
    </dsp:sp>
    <dsp:sp modelId="{AF71923B-4041-4E2A-906A-E892B291FF16}">
      <dsp:nvSpPr>
        <dsp:cNvPr id="0" name=""/>
        <dsp:cNvSpPr/>
      </dsp:nvSpPr>
      <dsp:spPr>
        <a:xfrm rot="5400000">
          <a:off x="3586414" y="-66217"/>
          <a:ext cx="1473903" cy="6648683"/>
        </a:xfrm>
        <a:prstGeom prst="round2SameRect">
          <a:avLst/>
        </a:prstGeom>
        <a:solidFill>
          <a:schemeClr val="lt1">
            <a:alpha val="90000"/>
            <a:hueOff val="0"/>
            <a:satOff val="0"/>
            <a:lumOff val="0"/>
            <a:alphaOff val="0"/>
          </a:schemeClr>
        </a:solidFill>
        <a:ln w="28575" cap="flat" cmpd="sng" algn="ctr">
          <a:solidFill>
            <a:schemeClr val="accent6"/>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en-GB" sz="1200" kern="1200" dirty="0">
              <a:latin typeface="Raleway" pitchFamily="2" charset="0"/>
              <a:cs typeface="Arial" panose="020B0604020202020204" pitchFamily="34" charset="0"/>
            </a:rPr>
            <a:t>Learn how different antibiotics can be used to treat different bacterial infections, and that some bacterial infections are becoming increasingly difficult to treat due to the bacteria developing resistance, and that this is creating a global health threat which will impact the provision of basic healthcare</a:t>
          </a:r>
        </a:p>
        <a:p>
          <a:pPr marL="114300" lvl="1" indent="-114300" algn="l" defTabSz="533400">
            <a:lnSpc>
              <a:spcPct val="90000"/>
            </a:lnSpc>
            <a:spcBef>
              <a:spcPct val="0"/>
            </a:spcBef>
            <a:spcAft>
              <a:spcPct val="15000"/>
            </a:spcAft>
            <a:buChar char="•"/>
          </a:pPr>
          <a:r>
            <a:rPr lang="en-GB" sz="1200" kern="1200" dirty="0">
              <a:latin typeface="Raleway" pitchFamily="2" charset="0"/>
              <a:cs typeface="Arial" panose="020B0604020202020204" pitchFamily="34" charset="0"/>
            </a:rPr>
            <a:t>It is hoped that they will champion antimicrobial stewardship within their local communities</a:t>
          </a:r>
        </a:p>
      </dsp:txBody>
      <dsp:txXfrm rot="-5400000">
        <a:off x="999024" y="2593123"/>
        <a:ext cx="6576733" cy="1330003"/>
      </dsp:txXfrm>
    </dsp:sp>
  </dsp:spTree>
</dsp:drawing>
</file>

<file path=ppt/diagrams/layout1.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8371F7-0D9E-40C9-9FC3-A6EB8DB0F3C6}" type="datetimeFigureOut">
              <a:rPr lang="en-GB" smtClean="0"/>
              <a:t>31/08/2022</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A6209CE-3D2B-4D64-B6A1-D6DC1E8F541B}" type="slidenum">
              <a:rPr lang="en-GB" smtClean="0"/>
              <a:t>‹#›</a:t>
            </a:fld>
            <a:endParaRPr lang="en-GB"/>
          </a:p>
        </p:txBody>
      </p:sp>
    </p:spTree>
    <p:extLst>
      <p:ext uri="{BB962C8B-B14F-4D97-AF65-F5344CB8AC3E}">
        <p14:creationId xmlns:p14="http://schemas.microsoft.com/office/powerpoint/2010/main" val="723588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youtube.com/watch?v=08NJsI_D8vw"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www.youtube.com/watch?v=Sqr39xbDPS4"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youtube.com/watch?v=MENdrA8B0N4"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youtube.com/watch?v=Sqr39xbDPS4"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topic of antibiotics is introduced at KS2 and antimicrobial resistance is covered in KS3 and KS4</a:t>
            </a:r>
          </a:p>
        </p:txBody>
      </p:sp>
      <p:sp>
        <p:nvSpPr>
          <p:cNvPr id="4" name="Slide Number Placeholder 3"/>
          <p:cNvSpPr>
            <a:spLocks noGrp="1"/>
          </p:cNvSpPr>
          <p:nvPr>
            <p:ph type="sldNum" sz="quarter" idx="5"/>
          </p:nvPr>
        </p:nvSpPr>
        <p:spPr/>
        <p:txBody>
          <a:bodyPr/>
          <a:lstStyle/>
          <a:p>
            <a:fld id="{BA6D4A31-55A7-4051-AA64-A1B245ADC45F}" type="slidenum">
              <a:rPr lang="en-GB" smtClean="0"/>
              <a:t>2</a:t>
            </a:fld>
            <a:endParaRPr lang="en-GB"/>
          </a:p>
        </p:txBody>
      </p:sp>
    </p:spTree>
    <p:extLst>
      <p:ext uri="{BB962C8B-B14F-4D97-AF65-F5344CB8AC3E}">
        <p14:creationId xmlns:p14="http://schemas.microsoft.com/office/powerpoint/2010/main" val="1858007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from UK Research and Innovation</a:t>
            </a:r>
          </a:p>
          <a:p>
            <a:endParaRPr lang="en-GB" dirty="0"/>
          </a:p>
          <a:p>
            <a:r>
              <a:rPr lang="en-GB" dirty="0"/>
              <a:t>Antibiotics have been around for decades</a:t>
            </a:r>
          </a:p>
          <a:p>
            <a:r>
              <a:rPr lang="en-GB" dirty="0"/>
              <a:t>Alexander Fleming discovered the first antibiotic, penicillin, in the late 20s, and ever since antibiotics have been discovered, resistance is always seen to develop 10 – 20 years following this. </a:t>
            </a:r>
          </a:p>
          <a:p>
            <a:r>
              <a:rPr lang="en-GB" dirty="0"/>
              <a:t>It takes about 20 years for newly discovered antibiotic (</a:t>
            </a:r>
            <a:r>
              <a:rPr lang="en-GB" dirty="0" err="1"/>
              <a:t>abx</a:t>
            </a:r>
            <a:r>
              <a:rPr lang="en-GB" dirty="0"/>
              <a:t>) to be safely available on the market, therefore, resistance is developing faster than we can make new antibiotics – we need to protect the ones that we have. </a:t>
            </a:r>
          </a:p>
          <a:p>
            <a:r>
              <a:rPr lang="en-GB" dirty="0"/>
              <a:t>19060s – MRSA started to emerge</a:t>
            </a:r>
          </a:p>
          <a:p>
            <a:r>
              <a:rPr lang="en-GB" dirty="0"/>
              <a:t>2015 – WHO launched the first WAAW – November each year – Flag this to teachers as this may be a good time of year to incorporate these lessons</a:t>
            </a:r>
          </a:p>
          <a:p>
            <a:r>
              <a:rPr lang="en-GB" dirty="0"/>
              <a:t>Superbugs on the rise – use narrow rather than broad spectrum antibiotics (narrow-spectrum are for more specific infection, broad-spectrum are used for a range of different infections). </a:t>
            </a:r>
          </a:p>
          <a:p>
            <a:r>
              <a:rPr lang="en-GB" dirty="0"/>
              <a:t>Present day – individuals, researchers and policy makers working together to fight antibiotic resistance </a:t>
            </a:r>
          </a:p>
        </p:txBody>
      </p:sp>
      <p:sp>
        <p:nvSpPr>
          <p:cNvPr id="4" name="Slide Number Placeholder 3"/>
          <p:cNvSpPr>
            <a:spLocks noGrp="1"/>
          </p:cNvSpPr>
          <p:nvPr>
            <p:ph type="sldNum" sz="quarter" idx="10"/>
          </p:nvPr>
        </p:nvSpPr>
        <p:spPr/>
        <p:txBody>
          <a:bodyPr/>
          <a:lstStyle/>
          <a:p>
            <a:fld id="{46DE12E8-D572-44ED-B1A6-221532ED86C3}" type="slidenum">
              <a:rPr lang="en-GB" smtClean="0"/>
              <a:t>11</a:t>
            </a:fld>
            <a:endParaRPr lang="en-GB"/>
          </a:p>
        </p:txBody>
      </p:sp>
    </p:spTree>
    <p:extLst>
      <p:ext uri="{BB962C8B-B14F-4D97-AF65-F5344CB8AC3E}">
        <p14:creationId xmlns:p14="http://schemas.microsoft.com/office/powerpoint/2010/main" val="21039279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mn-lt"/>
                <a:ea typeface="+mn-ea"/>
                <a:cs typeface="+mn-cs"/>
              </a:rPr>
              <a:t>Key Facts from the World Health Organisation</a:t>
            </a:r>
            <a:r>
              <a:rPr lang="en-GB" sz="1200" b="0" i="0" u="none" kern="1200" baseline="30000" dirty="0">
                <a:solidFill>
                  <a:schemeClr val="tx1"/>
                </a:solidFill>
                <a:effectLst/>
                <a:latin typeface="+mn-lt"/>
                <a:ea typeface="+mn-ea"/>
                <a:cs typeface="+mn-cs"/>
              </a:rPr>
              <a:t>[1]</a:t>
            </a:r>
          </a:p>
          <a:p>
            <a:r>
              <a:rPr lang="en-GB" sz="1200" b="0" i="0" kern="1200" dirty="0">
                <a:solidFill>
                  <a:schemeClr val="tx1"/>
                </a:solidFill>
                <a:effectLst/>
                <a:latin typeface="+mn-lt"/>
                <a:ea typeface="+mn-ea"/>
                <a:cs typeface="+mn-cs"/>
              </a:rPr>
              <a:t>Antibiotic resistance is one of the biggest threats to global health, food security, and development today.</a:t>
            </a:r>
          </a:p>
          <a:p>
            <a:r>
              <a:rPr lang="en-GB" sz="1200" b="0" i="0" kern="1200" dirty="0">
                <a:solidFill>
                  <a:schemeClr val="tx1"/>
                </a:solidFill>
                <a:effectLst/>
                <a:latin typeface="+mn-lt"/>
                <a:ea typeface="+mn-ea"/>
                <a:cs typeface="+mn-cs"/>
              </a:rPr>
              <a:t>Antibiotic resistance can affect anyone, of any age, in any country.</a:t>
            </a:r>
          </a:p>
          <a:p>
            <a:r>
              <a:rPr lang="en-GB" sz="1200" b="0" i="0" kern="1200" dirty="0">
                <a:solidFill>
                  <a:schemeClr val="tx1"/>
                </a:solidFill>
                <a:effectLst/>
                <a:latin typeface="+mn-lt"/>
                <a:ea typeface="+mn-ea"/>
                <a:cs typeface="+mn-cs"/>
              </a:rPr>
              <a:t>Antibiotic resistance occurs naturally, but misuse of antibiotics in humans and animals is accelerating the process.</a:t>
            </a:r>
          </a:p>
          <a:p>
            <a:r>
              <a:rPr lang="en-GB" sz="1200" b="0" i="0" kern="1200" dirty="0">
                <a:solidFill>
                  <a:schemeClr val="tx1"/>
                </a:solidFill>
                <a:effectLst/>
                <a:latin typeface="+mn-lt"/>
                <a:ea typeface="+mn-ea"/>
                <a:cs typeface="+mn-cs"/>
              </a:rPr>
              <a:t>A growing number of infections – such as pneumonia, tuberculosis, gonorrhoea, and salmonellosis – are becoming harder to treat as the antibiotics used to treat them become less effective.</a:t>
            </a:r>
          </a:p>
          <a:p>
            <a:r>
              <a:rPr lang="en-GB" sz="1200" b="0" i="0" kern="1200" dirty="0">
                <a:solidFill>
                  <a:schemeClr val="tx1"/>
                </a:solidFill>
                <a:effectLst/>
                <a:latin typeface="+mn-lt"/>
                <a:ea typeface="+mn-ea"/>
                <a:cs typeface="+mn-cs"/>
              </a:rPr>
              <a:t>Antibiotic resistance leads to longer hospital stays, higher medical costs and increased mortality.</a:t>
            </a:r>
          </a:p>
          <a:p>
            <a:endParaRPr lang="en-GB"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3A6209CE-3D2B-4D64-B6A1-D6DC1E8F541B}" type="slidenum">
              <a:rPr lang="en-GB" smtClean="0"/>
              <a:t>12</a:t>
            </a:fld>
            <a:endParaRPr lang="en-GB"/>
          </a:p>
        </p:txBody>
      </p:sp>
    </p:spTree>
    <p:extLst>
      <p:ext uri="{BB962C8B-B14F-4D97-AF65-F5344CB8AC3E}">
        <p14:creationId xmlns:p14="http://schemas.microsoft.com/office/powerpoint/2010/main" val="27095101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Emphasise that these are important steps that can help protect antimicrobials and that we need to share these key messages with educators, children and young people</a:t>
            </a:r>
          </a:p>
          <a:p>
            <a:endParaRPr lang="en-GB" dirty="0"/>
          </a:p>
        </p:txBody>
      </p:sp>
      <p:sp>
        <p:nvSpPr>
          <p:cNvPr id="4" name="Slide Number Placeholder 3"/>
          <p:cNvSpPr>
            <a:spLocks noGrp="1"/>
          </p:cNvSpPr>
          <p:nvPr>
            <p:ph type="sldNum" sz="quarter" idx="10"/>
          </p:nvPr>
        </p:nvSpPr>
        <p:spPr/>
        <p:txBody>
          <a:bodyPr/>
          <a:lstStyle/>
          <a:p>
            <a:fld id="{3A6209CE-3D2B-4D64-B6A1-D6DC1E8F541B}" type="slidenum">
              <a:rPr lang="en-GB" smtClean="0"/>
              <a:t>13</a:t>
            </a:fld>
            <a:endParaRPr lang="en-GB"/>
          </a:p>
        </p:txBody>
      </p:sp>
    </p:spTree>
    <p:extLst>
      <p:ext uri="{BB962C8B-B14F-4D97-AF65-F5344CB8AC3E}">
        <p14:creationId xmlns:p14="http://schemas.microsoft.com/office/powerpoint/2010/main" val="4377267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e-Bug programme supports the Government’s AMR strategies- specifically the National Action Plan, in which we are supporting the action to ‘promote better IPC practices among the public’. The resources have previously been endorsed by NICE, as e-Bug resources support their guidance on Antimicrobial stewardship- we are in the process of updating this endorsement for the new materials.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https://www.gov.uk/government/publications/uk-5-year-action-plan-for-antimicrobial-resistance-2019-to-2024</a:t>
            </a:r>
          </a:p>
          <a:p>
            <a:endParaRPr lang="en-GB" dirty="0"/>
          </a:p>
        </p:txBody>
      </p:sp>
      <p:sp>
        <p:nvSpPr>
          <p:cNvPr id="4" name="Slide Number Placeholder 3"/>
          <p:cNvSpPr>
            <a:spLocks noGrp="1"/>
          </p:cNvSpPr>
          <p:nvPr>
            <p:ph type="sldNum" sz="quarter" idx="10"/>
          </p:nvPr>
        </p:nvSpPr>
        <p:spPr/>
        <p:txBody>
          <a:bodyPr/>
          <a:lstStyle/>
          <a:p>
            <a:fld id="{3A6209CE-3D2B-4D64-B6A1-D6DC1E8F541B}" type="slidenum">
              <a:rPr lang="en-GB" smtClean="0"/>
              <a:t>14</a:t>
            </a:fld>
            <a:endParaRPr lang="en-GB"/>
          </a:p>
        </p:txBody>
      </p:sp>
    </p:spTree>
    <p:extLst>
      <p:ext uri="{BB962C8B-B14F-4D97-AF65-F5344CB8AC3E}">
        <p14:creationId xmlns:p14="http://schemas.microsoft.com/office/powerpoint/2010/main" val="25747422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link to the TARGET RTI leaflet is here: https://www.rcgp.org.uk/clinical-and-research/resources/toolkits/amr/target-antibiotics-toolkit/-/media/F5ACA152D9374B82B99CE78943062250.ashx </a:t>
            </a:r>
          </a:p>
          <a:p>
            <a:endParaRPr lang="en-GB" dirty="0"/>
          </a:p>
          <a:p>
            <a:r>
              <a:rPr lang="en-GB" dirty="0"/>
              <a:t>Or can be found on the website: https://www.rcgp.org.uk/clinical-and-research/resources/toolkits/amr/target-antibiotics-toolkit/leaflets-to-share-with-patients.aspx#</a:t>
            </a:r>
          </a:p>
          <a:p>
            <a:endParaRPr lang="en-GB" dirty="0"/>
          </a:p>
          <a:p>
            <a:r>
              <a:rPr lang="en-GB" dirty="0"/>
              <a:t>We all have a part to play in helping to reduce infections. Part of this is knowing how we can prevent infections and take care of ourselves when we are ill.</a:t>
            </a:r>
          </a:p>
          <a:p>
            <a:endParaRPr lang="en-GB" dirty="0"/>
          </a:p>
          <a:p>
            <a:r>
              <a:rPr lang="en-GB" dirty="0"/>
              <a:t>Most common infections can be treated at home by resting, healthy eating and drinking sufficient amounts of fluid to avoid dehydration. The table below provides information on how long some common illnesses last.</a:t>
            </a:r>
          </a:p>
          <a:p>
            <a:r>
              <a:rPr lang="en-GB" dirty="0"/>
              <a:t>How to treat yourself for these infections, now and next time:</a:t>
            </a:r>
          </a:p>
          <a:p>
            <a:r>
              <a:rPr lang="en-GB" dirty="0"/>
              <a:t>Have plenty of rest.</a:t>
            </a:r>
          </a:p>
          <a:p>
            <a:r>
              <a:rPr lang="en-GB" dirty="0"/>
              <a:t>Drink enough fluids to avoid feeling thirsty.</a:t>
            </a:r>
          </a:p>
          <a:p>
            <a:r>
              <a:rPr lang="en-GB" dirty="0"/>
              <a:t>Ask your local pharmacist to recommend medicines to help your symptoms or pain (or both).</a:t>
            </a:r>
          </a:p>
          <a:p>
            <a:r>
              <a:rPr lang="en-GB" dirty="0"/>
              <a:t>Fever is a sign the body is fighting the infection and usually gets better by itself in most cases. You can use paracetamol or ibuprofen if you or your child are uncomfortable because of a fever.</a:t>
            </a:r>
          </a:p>
          <a:p>
            <a:r>
              <a:rPr lang="en-GB" dirty="0"/>
              <a:t>Use a tissue and wash your hands well to help prevent spread of your infection to your family, friends and others you meet.</a:t>
            </a:r>
          </a:p>
          <a:p>
            <a:r>
              <a:rPr lang="en-GB" dirty="0"/>
              <a:t>You should see a clinician if symptoms become more severe or the illness has lasted longer than expected.</a:t>
            </a:r>
          </a:p>
          <a:p>
            <a:endParaRPr lang="en-GB" dirty="0"/>
          </a:p>
        </p:txBody>
      </p:sp>
      <p:sp>
        <p:nvSpPr>
          <p:cNvPr id="4" name="Slide Number Placeholder 3"/>
          <p:cNvSpPr>
            <a:spLocks noGrp="1"/>
          </p:cNvSpPr>
          <p:nvPr>
            <p:ph type="sldNum" sz="quarter" idx="10"/>
          </p:nvPr>
        </p:nvSpPr>
        <p:spPr/>
        <p:txBody>
          <a:bodyPr/>
          <a:lstStyle/>
          <a:p>
            <a:fld id="{3A6209CE-3D2B-4D64-B6A1-D6DC1E8F541B}" type="slidenum">
              <a:rPr lang="en-GB" smtClean="0"/>
              <a:t>15</a:t>
            </a:fld>
            <a:endParaRPr lang="en-GB"/>
          </a:p>
        </p:txBody>
      </p:sp>
    </p:spTree>
    <p:extLst>
      <p:ext uri="{BB962C8B-B14F-4D97-AF65-F5344CB8AC3E}">
        <p14:creationId xmlns:p14="http://schemas.microsoft.com/office/powerpoint/2010/main" val="3410847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more information see the TARGET RTI leaflet: https://www.rcgp.org.uk/clinical-and-research/resources/toolkits/amr/target-antibiotics-toolkit/leaflets-to-share-with-patients.aspx#</a:t>
            </a:r>
          </a:p>
        </p:txBody>
      </p:sp>
      <p:sp>
        <p:nvSpPr>
          <p:cNvPr id="4" name="Slide Number Placeholder 3"/>
          <p:cNvSpPr>
            <a:spLocks noGrp="1"/>
          </p:cNvSpPr>
          <p:nvPr>
            <p:ph type="sldNum" sz="quarter" idx="10"/>
          </p:nvPr>
        </p:nvSpPr>
        <p:spPr/>
        <p:txBody>
          <a:bodyPr/>
          <a:lstStyle/>
          <a:p>
            <a:fld id="{3A6209CE-3D2B-4D64-B6A1-D6DC1E8F541B}" type="slidenum">
              <a:rPr lang="en-GB" smtClean="0"/>
              <a:t>16</a:t>
            </a:fld>
            <a:endParaRPr lang="en-GB"/>
          </a:p>
        </p:txBody>
      </p:sp>
    </p:spTree>
    <p:extLst>
      <p:ext uri="{BB962C8B-B14F-4D97-AF65-F5344CB8AC3E}">
        <p14:creationId xmlns:p14="http://schemas.microsoft.com/office/powerpoint/2010/main" val="9782820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C9349AD-43E2-A142-9B61-FBB06C64E86F}" type="slidenum">
              <a:rPr lang="en-US" smtClean="0"/>
              <a:t>18</a:t>
            </a:fld>
            <a:endParaRPr lang="en-US"/>
          </a:p>
        </p:txBody>
      </p:sp>
    </p:spTree>
    <p:extLst>
      <p:ext uri="{BB962C8B-B14F-4D97-AF65-F5344CB8AC3E}">
        <p14:creationId xmlns:p14="http://schemas.microsoft.com/office/powerpoint/2010/main" val="24597257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76200" lvl="0" indent="-342900" algn="just" eaLnBrk="0" hangingPunct="0">
              <a:lnSpc>
                <a:spcPct val="105000"/>
              </a:lnSpc>
              <a:spcAft>
                <a:spcPts val="600"/>
              </a:spcAft>
              <a:buSzPts val="1200"/>
              <a:buFont typeface="+mj-lt"/>
              <a:buAutoNum type="arabicPeriod"/>
              <a:tabLst>
                <a:tab pos="529590" algn="l"/>
              </a:tabLst>
            </a:pPr>
            <a:r>
              <a:rPr lang="en-GB" sz="1800" dirty="0">
                <a:effectLst/>
                <a:latin typeface="Arial" panose="020B0604020202020204" pitchFamily="34" charset="0"/>
                <a:ea typeface="Times New Roman" panose="02020603050405020304" pitchFamily="18" charset="0"/>
                <a:cs typeface="Arial" panose="020B0604020202020204" pitchFamily="34" charset="0"/>
              </a:rPr>
              <a:t>Show the participants the comic strip, either on the printed sheets, or on the projector. See that each section of the comic strip has a situation with a decision that needs to be taken.</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marR="76200" lvl="0" indent="-342900" algn="just" eaLnBrk="0" hangingPunct="0">
              <a:lnSpc>
                <a:spcPct val="105000"/>
              </a:lnSpc>
              <a:spcBef>
                <a:spcPts val="600"/>
              </a:spcBef>
              <a:spcAft>
                <a:spcPts val="600"/>
              </a:spcAft>
              <a:buSzPts val="1200"/>
              <a:buFont typeface="+mj-lt"/>
              <a:buAutoNum type="arabicPeriod"/>
              <a:tabLst>
                <a:tab pos="529590" algn="l"/>
              </a:tabLst>
            </a:pPr>
            <a:r>
              <a:rPr lang="en-GB" sz="1800" dirty="0">
                <a:effectLst/>
                <a:latin typeface="Arial" panose="020B0604020202020204" pitchFamily="34" charset="0"/>
                <a:ea typeface="Times New Roman" panose="02020603050405020304" pitchFamily="18" charset="0"/>
                <a:cs typeface="Arial" panose="020B0604020202020204" pitchFamily="34" charset="0"/>
              </a:rPr>
              <a:t>As a group, discuss whether the decision maker in the comic has made the correct choice on the need for antibiotics. The discussion points will support this.</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3A6209CE-3D2B-4D64-B6A1-D6DC1E8F541B}" type="slidenum">
              <a:rPr lang="en-GB" smtClean="0"/>
              <a:t>19</a:t>
            </a:fld>
            <a:endParaRPr lang="en-GB"/>
          </a:p>
        </p:txBody>
      </p:sp>
    </p:spTree>
    <p:extLst>
      <p:ext uri="{BB962C8B-B14F-4D97-AF65-F5344CB8AC3E}">
        <p14:creationId xmlns:p14="http://schemas.microsoft.com/office/powerpoint/2010/main" val="16547258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00355" marR="76200" algn="just" eaLnBrk="0" hangingPunct="0">
              <a:lnSpc>
                <a:spcPct val="105000"/>
              </a:lnSpc>
              <a:spcAft>
                <a:spcPts val="600"/>
              </a:spcAft>
              <a:tabLst>
                <a:tab pos="529590" algn="l"/>
              </a:tabLst>
            </a:pPr>
            <a:r>
              <a:rPr lang="en-GB" sz="1800" dirty="0">
                <a:effectLst/>
                <a:latin typeface="Arial" panose="020B0604020202020204" pitchFamily="34" charset="0"/>
                <a:ea typeface="Times New Roman" panose="02020603050405020304" pitchFamily="18" charset="0"/>
                <a:cs typeface="Arial" panose="020B0604020202020204" pitchFamily="34" charset="0"/>
              </a:rPr>
              <a:t>The aim of the game is to keep as many ‘normal bacteria’ as possible and to avoid the ‘resistant bacteria’. </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marR="76200" lvl="0" indent="-342900" algn="just" eaLnBrk="0" hangingPunct="0">
              <a:lnSpc>
                <a:spcPct val="105000"/>
              </a:lnSpc>
              <a:spcBef>
                <a:spcPts val="600"/>
              </a:spcBef>
              <a:spcAft>
                <a:spcPts val="600"/>
              </a:spcAft>
              <a:buSzPts val="1200"/>
              <a:buFont typeface="Symbol" panose="05050102010706020507" pitchFamily="18" charset="2"/>
              <a:buChar char=""/>
              <a:tabLst>
                <a:tab pos="529590" algn="l"/>
              </a:tabLst>
            </a:pPr>
            <a:r>
              <a:rPr lang="en-GB" sz="1800" dirty="0">
                <a:effectLst/>
                <a:latin typeface="Arial" panose="020B0604020202020204" pitchFamily="34" charset="0"/>
                <a:ea typeface="Times New Roman" panose="02020603050405020304" pitchFamily="18" charset="0"/>
                <a:cs typeface="Arial" panose="020B0604020202020204" pitchFamily="34" charset="0"/>
              </a:rPr>
              <a:t>‘Normal bacteria’ haven’t developed resistance and can still be treated with antibiotics.</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marR="76200" lvl="0" indent="-342900" algn="just" eaLnBrk="0" hangingPunct="0">
              <a:lnSpc>
                <a:spcPct val="105000"/>
              </a:lnSpc>
              <a:spcBef>
                <a:spcPts val="600"/>
              </a:spcBef>
              <a:spcAft>
                <a:spcPts val="600"/>
              </a:spcAft>
              <a:buSzPts val="1200"/>
              <a:buFont typeface="Symbol" panose="05050102010706020507" pitchFamily="18" charset="2"/>
              <a:buChar char=""/>
              <a:tabLst>
                <a:tab pos="529590" algn="l"/>
              </a:tabLst>
            </a:pPr>
            <a:r>
              <a:rPr lang="en-GB" sz="1800" dirty="0">
                <a:effectLst/>
                <a:latin typeface="Arial" panose="020B0604020202020204" pitchFamily="34" charset="0"/>
                <a:ea typeface="Times New Roman" panose="02020603050405020304" pitchFamily="18" charset="0"/>
                <a:cs typeface="Arial" panose="020B0604020202020204" pitchFamily="34" charset="0"/>
              </a:rPr>
              <a:t>For the purpose of this game, ‘resistant bacteria’ are bacteria that have been exposed to too many antibiotics and have developed resistance – antibiotics won’t work on these bacteria. </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marR="76200" lvl="0" indent="-342900" algn="just" eaLnBrk="0" hangingPunct="0">
              <a:lnSpc>
                <a:spcPct val="105000"/>
              </a:lnSpc>
              <a:spcBef>
                <a:spcPts val="600"/>
              </a:spcBef>
              <a:spcAft>
                <a:spcPts val="600"/>
              </a:spcAft>
              <a:buSzPts val="1200"/>
              <a:buFont typeface="Symbol" panose="05050102010706020507" pitchFamily="18" charset="2"/>
              <a:buChar char=""/>
              <a:tabLst>
                <a:tab pos="529590" algn="l"/>
              </a:tabLst>
            </a:pPr>
            <a:r>
              <a:rPr lang="en-GB" sz="1800" dirty="0">
                <a:effectLst/>
                <a:latin typeface="Arial" panose="020B0604020202020204" pitchFamily="34" charset="0"/>
                <a:ea typeface="Times New Roman" panose="02020603050405020304" pitchFamily="18" charset="0"/>
                <a:cs typeface="Arial" panose="020B0604020202020204" pitchFamily="34" charset="0"/>
              </a:rPr>
              <a:t>The game ends when a player has only ‘resistant bacteria’ in their hand and this player loses.</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marR="76200" lvl="0" indent="-342900" algn="just" eaLnBrk="0" hangingPunct="0">
              <a:lnSpc>
                <a:spcPct val="105000"/>
              </a:lnSpc>
              <a:spcBef>
                <a:spcPts val="600"/>
              </a:spcBef>
              <a:spcAft>
                <a:spcPts val="600"/>
              </a:spcAft>
              <a:buSzPts val="1200"/>
              <a:buFont typeface="Symbol" panose="05050102010706020507" pitchFamily="18" charset="2"/>
              <a:buChar char=""/>
              <a:tabLst>
                <a:tab pos="529590" algn="l"/>
              </a:tabLst>
            </a:pPr>
            <a:r>
              <a:rPr lang="en-GB" sz="1800" dirty="0">
                <a:effectLst/>
                <a:latin typeface="Arial" panose="020B0604020202020204" pitchFamily="34" charset="0"/>
                <a:ea typeface="Times New Roman" panose="02020603050405020304" pitchFamily="18" charset="0"/>
                <a:cs typeface="Arial" panose="020B0604020202020204" pitchFamily="34" charset="0"/>
              </a:rPr>
              <a:t>If the instruction is to ‘pass a card’ the player must pass the relevant bacteria card to their opponent or the person on their left and place the ‘action card’ to the bottom of the deck.</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marR="76200" lvl="0" indent="-342900" algn="just" eaLnBrk="0" hangingPunct="0">
              <a:lnSpc>
                <a:spcPct val="105000"/>
              </a:lnSpc>
              <a:spcBef>
                <a:spcPts val="600"/>
              </a:spcBef>
              <a:spcAft>
                <a:spcPts val="600"/>
              </a:spcAft>
              <a:buSzPts val="1200"/>
              <a:buFont typeface="Symbol" panose="05050102010706020507" pitchFamily="18" charset="2"/>
              <a:buChar char=""/>
              <a:tabLst>
                <a:tab pos="529590" algn="l"/>
              </a:tabLst>
            </a:pPr>
            <a:r>
              <a:rPr lang="en-GB" sz="1800" dirty="0">
                <a:effectLst/>
                <a:latin typeface="Arial" panose="020B0604020202020204" pitchFamily="34" charset="0"/>
                <a:ea typeface="Times New Roman" panose="02020603050405020304" pitchFamily="18" charset="0"/>
                <a:cs typeface="Arial" panose="020B0604020202020204" pitchFamily="34" charset="0"/>
              </a:rPr>
              <a:t>If the instruction is to ‘return a card’ the player must return the relevant bacteria card to the corresponding deck and place the ‘action card’ to the bottom of the deck.</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marR="76200" lvl="0" indent="-342900" algn="just" eaLnBrk="0" hangingPunct="0">
              <a:lnSpc>
                <a:spcPct val="105000"/>
              </a:lnSpc>
              <a:spcBef>
                <a:spcPts val="600"/>
              </a:spcBef>
              <a:spcAft>
                <a:spcPts val="600"/>
              </a:spcAft>
              <a:buSzPts val="1200"/>
              <a:buFont typeface="Symbol" panose="05050102010706020507" pitchFamily="18" charset="2"/>
              <a:buChar char=""/>
              <a:tabLst>
                <a:tab pos="529590" algn="l"/>
              </a:tabLst>
            </a:pPr>
            <a:r>
              <a:rPr lang="en-GB" sz="1800" dirty="0">
                <a:effectLst/>
                <a:latin typeface="Arial" panose="020B0604020202020204" pitchFamily="34" charset="0"/>
                <a:ea typeface="Times New Roman" panose="02020603050405020304" pitchFamily="18" charset="0"/>
                <a:cs typeface="Arial" panose="020B0604020202020204" pitchFamily="34" charset="0"/>
              </a:rPr>
              <a:t>If the player isn’t holding the relevant bacteria card, they must return the ‘action card’ to the bottom of the ‘action card’ deck and miss a go.</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5000"/>
              </a:lnSpc>
              <a:spcAft>
                <a:spcPts val="600"/>
              </a:spcAft>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 </a:t>
            </a:r>
          </a:p>
          <a:p>
            <a:pPr marL="457200">
              <a:lnSpc>
                <a:spcPct val="110000"/>
              </a:lnSpc>
            </a:pPr>
            <a:r>
              <a:rPr lang="en-GB" sz="1800" b="1" dirty="0">
                <a:solidFill>
                  <a:srgbClr val="007C91"/>
                </a:solidFill>
                <a:effectLst/>
                <a:latin typeface="Arial" panose="020B0604020202020204" pitchFamily="34" charset="0"/>
                <a:ea typeface="Times New Roman" panose="02020603050405020304" pitchFamily="18" charset="0"/>
                <a:cs typeface="Times New Roman" panose="02020603050405020304" pitchFamily="18" charset="0"/>
              </a:rPr>
              <a:t>How to play: </a:t>
            </a:r>
          </a:p>
          <a:p>
            <a:pPr marL="342900" marR="76200" lvl="0" indent="-342900" algn="just" eaLnBrk="0" hangingPunct="0">
              <a:lnSpc>
                <a:spcPct val="105000"/>
              </a:lnSpc>
              <a:spcAft>
                <a:spcPts val="600"/>
              </a:spcAft>
              <a:buSzPts val="1200"/>
              <a:buFont typeface="+mj-lt"/>
              <a:buAutoNum type="arabicPeriod"/>
              <a:tabLst>
                <a:tab pos="529590" algn="l"/>
              </a:tabLst>
            </a:pPr>
            <a:r>
              <a:rPr lang="en-GB" sz="1800" dirty="0">
                <a:effectLst/>
                <a:latin typeface="Arial" panose="020B0604020202020204" pitchFamily="34" charset="0"/>
                <a:ea typeface="Times New Roman" panose="02020603050405020304" pitchFamily="18" charset="0"/>
                <a:cs typeface="Arial" panose="020B0604020202020204" pitchFamily="34" charset="0"/>
              </a:rPr>
              <a:t>Place the ‘resistant bacteria’ deck face up on the table, and the ‘action cards’ face down on the table. </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marR="76200" lvl="0" indent="-342900" algn="just" eaLnBrk="0" hangingPunct="0">
              <a:lnSpc>
                <a:spcPct val="105000"/>
              </a:lnSpc>
              <a:spcBef>
                <a:spcPts val="600"/>
              </a:spcBef>
              <a:spcAft>
                <a:spcPts val="600"/>
              </a:spcAft>
              <a:buSzPts val="1200"/>
              <a:buFont typeface="+mj-lt"/>
              <a:buAutoNum type="arabicPeriod"/>
              <a:tabLst>
                <a:tab pos="529590" algn="l"/>
              </a:tabLst>
            </a:pPr>
            <a:r>
              <a:rPr lang="en-GB" sz="1800" dirty="0">
                <a:effectLst/>
                <a:latin typeface="Arial" panose="020B0604020202020204" pitchFamily="34" charset="0"/>
                <a:ea typeface="Times New Roman" panose="02020603050405020304" pitchFamily="18" charset="0"/>
                <a:cs typeface="Arial" panose="020B0604020202020204" pitchFamily="34" charset="0"/>
              </a:rPr>
              <a:t>Each player starts the game with four ‘bacteria’ cards in their hand, the rest should be placed in a separate deck on the table facing upwards.</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marR="76200" lvl="0" indent="-342900" algn="just" eaLnBrk="0" hangingPunct="0">
              <a:lnSpc>
                <a:spcPct val="105000"/>
              </a:lnSpc>
              <a:spcBef>
                <a:spcPts val="600"/>
              </a:spcBef>
              <a:spcAft>
                <a:spcPts val="600"/>
              </a:spcAft>
              <a:buSzPts val="1200"/>
              <a:buFont typeface="+mj-lt"/>
              <a:buAutoNum type="arabicPeriod"/>
              <a:tabLst>
                <a:tab pos="529590" algn="l"/>
              </a:tabLst>
            </a:pPr>
            <a:r>
              <a:rPr lang="en-GB" sz="1800" dirty="0">
                <a:effectLst/>
                <a:latin typeface="Arial" panose="020B0604020202020204" pitchFamily="34" charset="0"/>
                <a:ea typeface="Times New Roman" panose="02020603050405020304" pitchFamily="18" charset="0"/>
                <a:cs typeface="Arial" panose="020B0604020202020204" pitchFamily="34" charset="0"/>
              </a:rPr>
              <a:t>The first player to start picks up an ‘action card’ and reads the instruction aloud to their group.</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marR="76200" lvl="0" indent="-342900" algn="just" eaLnBrk="0" hangingPunct="0">
              <a:lnSpc>
                <a:spcPct val="105000"/>
              </a:lnSpc>
              <a:spcBef>
                <a:spcPts val="600"/>
              </a:spcBef>
              <a:spcAft>
                <a:spcPts val="600"/>
              </a:spcAft>
              <a:buSzPts val="1200"/>
              <a:buFont typeface="+mj-lt"/>
              <a:buAutoNum type="arabicPeriod"/>
              <a:tabLst>
                <a:tab pos="529590" algn="l"/>
              </a:tabLst>
            </a:pPr>
            <a:r>
              <a:rPr lang="en-GB" sz="1800" dirty="0">
                <a:effectLst/>
                <a:latin typeface="Arial" panose="020B0604020202020204" pitchFamily="34" charset="0"/>
                <a:ea typeface="Times New Roman" panose="02020603050405020304" pitchFamily="18" charset="0"/>
                <a:cs typeface="Arial" panose="020B0604020202020204" pitchFamily="34" charset="0"/>
              </a:rPr>
              <a:t>Read the scenario on the action card and follow the actions regarding normal bacteria and/or resistant bacteria cards. </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marR="76200" lvl="0" indent="-342900" algn="just" eaLnBrk="0" hangingPunct="0">
              <a:lnSpc>
                <a:spcPct val="105000"/>
              </a:lnSpc>
              <a:spcBef>
                <a:spcPts val="600"/>
              </a:spcBef>
              <a:spcAft>
                <a:spcPts val="600"/>
              </a:spcAft>
              <a:buSzPts val="1200"/>
              <a:buFont typeface="+mj-lt"/>
              <a:buAutoNum type="arabicPeriod"/>
              <a:tabLst>
                <a:tab pos="529590" algn="l"/>
              </a:tabLst>
            </a:pPr>
            <a:r>
              <a:rPr lang="en-GB" sz="1800" dirty="0">
                <a:effectLst/>
                <a:latin typeface="Arial" panose="020B0604020202020204" pitchFamily="34" charset="0"/>
                <a:ea typeface="Times New Roman" panose="02020603050405020304" pitchFamily="18" charset="0"/>
                <a:cs typeface="Arial" panose="020B0604020202020204" pitchFamily="34" charset="0"/>
              </a:rPr>
              <a:t>The game ends when a player has only ‘resistant bacteria’ cards in their hand. If three or more people are playing, the winner is the person with the most ‘bacteria’ cards in their hand at the end.</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3A6209CE-3D2B-4D64-B6A1-D6DC1E8F541B}" type="slidenum">
              <a:rPr lang="en-GB" smtClean="0"/>
              <a:t>20</a:t>
            </a:fld>
            <a:endParaRPr lang="en-GB"/>
          </a:p>
        </p:txBody>
      </p:sp>
    </p:spTree>
    <p:extLst>
      <p:ext uri="{BB962C8B-B14F-4D97-AF65-F5344CB8AC3E}">
        <p14:creationId xmlns:p14="http://schemas.microsoft.com/office/powerpoint/2010/main" val="1218273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dirty="0"/>
              <a:t>Explain to the class that the aim of the </a:t>
            </a:r>
            <a:r>
              <a:rPr lang="en-GB" dirty="0"/>
              <a:t>game is to keep as many ‘normal bacteria’ as possible and to avoid the ‘resistant bacteria’. The player at the end of the game with only a hand of ‘resistant bacteria’ loses and ends the game. </a:t>
            </a:r>
          </a:p>
          <a:p>
            <a:r>
              <a:rPr lang="en-GB" dirty="0"/>
              <a:t>a. Explain that ‘resistant bacteria’ are bacteria that have been exposed to too many antibiotics and have developed resistance – antibiotics won’t work on these bacteria now. </a:t>
            </a:r>
          </a:p>
          <a:p>
            <a:r>
              <a:rPr lang="en-GB" dirty="0"/>
              <a:t>b. Explain that ‘bacteria’ haven’t developed resistance and can still be treated with antibiotics. </a:t>
            </a:r>
          </a:p>
          <a:p>
            <a:endParaRPr lang="en-GB" dirty="0"/>
          </a:p>
        </p:txBody>
      </p:sp>
      <p:sp>
        <p:nvSpPr>
          <p:cNvPr id="4" name="Slide Number Placeholder 3"/>
          <p:cNvSpPr>
            <a:spLocks noGrp="1"/>
          </p:cNvSpPr>
          <p:nvPr>
            <p:ph type="sldNum" sz="quarter" idx="5"/>
          </p:nvPr>
        </p:nvSpPr>
        <p:spPr/>
        <p:txBody>
          <a:bodyPr/>
          <a:lstStyle/>
          <a:p>
            <a:fld id="{3A6209CE-3D2B-4D64-B6A1-D6DC1E8F541B}" type="slidenum">
              <a:rPr lang="en-GB" smtClean="0"/>
              <a:t>22</a:t>
            </a:fld>
            <a:endParaRPr lang="en-GB"/>
          </a:p>
        </p:txBody>
      </p:sp>
    </p:spTree>
    <p:extLst>
      <p:ext uri="{BB962C8B-B14F-4D97-AF65-F5344CB8AC3E}">
        <p14:creationId xmlns:p14="http://schemas.microsoft.com/office/powerpoint/2010/main" val="10292476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C9349AD-43E2-A142-9B61-FBB06C64E86F}" type="slidenum">
              <a:rPr lang="en-US" smtClean="0"/>
              <a:t>3</a:t>
            </a:fld>
            <a:endParaRPr lang="en-US"/>
          </a:p>
        </p:txBody>
      </p:sp>
    </p:spTree>
    <p:extLst>
      <p:ext uri="{BB962C8B-B14F-4D97-AF65-F5344CB8AC3E}">
        <p14:creationId xmlns:p14="http://schemas.microsoft.com/office/powerpoint/2010/main" val="33302570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hlinkClick r:id="rId3"/>
              </a:rPr>
              <a:t>How to take antibiotic correctly - YouTube</a:t>
            </a:r>
            <a:endParaRPr lang="en-GB" dirty="0"/>
          </a:p>
        </p:txBody>
      </p:sp>
      <p:sp>
        <p:nvSpPr>
          <p:cNvPr id="4" name="Slide Number Placeholder 3"/>
          <p:cNvSpPr>
            <a:spLocks noGrp="1"/>
          </p:cNvSpPr>
          <p:nvPr>
            <p:ph type="sldNum" sz="quarter" idx="5"/>
          </p:nvPr>
        </p:nvSpPr>
        <p:spPr/>
        <p:txBody>
          <a:bodyPr/>
          <a:lstStyle/>
          <a:p>
            <a:fld id="{3A6209CE-3D2B-4D64-B6A1-D6DC1E8F541B}" type="slidenum">
              <a:rPr lang="en-GB" smtClean="0"/>
              <a:t>23</a:t>
            </a:fld>
            <a:endParaRPr lang="en-GB"/>
          </a:p>
        </p:txBody>
      </p:sp>
    </p:spTree>
    <p:extLst>
      <p:ext uri="{BB962C8B-B14F-4D97-AF65-F5344CB8AC3E}">
        <p14:creationId xmlns:p14="http://schemas.microsoft.com/office/powerpoint/2010/main" val="25210193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hlinkClick r:id="rId3"/>
              </a:rPr>
              <a:t>How antibiotic resistance spreads between bacteria - YouTube</a:t>
            </a:r>
            <a:endParaRPr lang="en-GB" dirty="0"/>
          </a:p>
        </p:txBody>
      </p:sp>
      <p:sp>
        <p:nvSpPr>
          <p:cNvPr id="4" name="Slide Number Placeholder 3"/>
          <p:cNvSpPr>
            <a:spLocks noGrp="1"/>
          </p:cNvSpPr>
          <p:nvPr>
            <p:ph type="sldNum" sz="quarter" idx="5"/>
          </p:nvPr>
        </p:nvSpPr>
        <p:spPr/>
        <p:txBody>
          <a:bodyPr/>
          <a:lstStyle/>
          <a:p>
            <a:fld id="{3A6209CE-3D2B-4D64-B6A1-D6DC1E8F541B}" type="slidenum">
              <a:rPr lang="en-GB" smtClean="0"/>
              <a:t>24</a:t>
            </a:fld>
            <a:endParaRPr lang="en-GB"/>
          </a:p>
        </p:txBody>
      </p:sp>
    </p:spTree>
    <p:extLst>
      <p:ext uri="{BB962C8B-B14F-4D97-AF65-F5344CB8AC3E}">
        <p14:creationId xmlns:p14="http://schemas.microsoft.com/office/powerpoint/2010/main" val="21100770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Our body is extremely efficient at keeping us healthy and has multiple lines of defence that limit infections caused by harmful microbes.</a:t>
            </a:r>
            <a:r>
              <a:rPr lang="en-GB" sz="1200" dirty="0"/>
              <a:t> Our immune system generally fights any pathogenic microbes that may enter our bodies. Getting plenty of rest, eating the correct foods and sleep all help our immune system to work properly to prevent infection.</a:t>
            </a:r>
          </a:p>
          <a:p>
            <a:r>
              <a:rPr lang="en-GB" dirty="0"/>
              <a:t>State that in healthy people, the body’s defences can usually prevent or fight off infection caused by harmful microbes (pathogens or germs).</a:t>
            </a:r>
          </a:p>
          <a:p>
            <a:r>
              <a:rPr lang="en-GB" dirty="0"/>
              <a:t>Medical professionals may suggest ways we can help boost our body’s defences or, in some cases, prescribe treatments that work to directly destroy them, like antibiotics.</a:t>
            </a:r>
          </a:p>
          <a:p>
            <a:endParaRPr lang="en-GB" dirty="0"/>
          </a:p>
        </p:txBody>
      </p:sp>
      <p:sp>
        <p:nvSpPr>
          <p:cNvPr id="4" name="Slide Number Placeholder 3"/>
          <p:cNvSpPr>
            <a:spLocks noGrp="1"/>
          </p:cNvSpPr>
          <p:nvPr>
            <p:ph type="sldNum" sz="quarter" idx="10"/>
          </p:nvPr>
        </p:nvSpPr>
        <p:spPr/>
        <p:txBody>
          <a:bodyPr/>
          <a:lstStyle/>
          <a:p>
            <a:fld id="{E3374C96-B9E7-401D-8F7D-52834383E475}" type="slidenum">
              <a:rPr lang="en-GB" smtClean="0"/>
              <a:t>4</a:t>
            </a:fld>
            <a:endParaRPr lang="en-GB"/>
          </a:p>
        </p:txBody>
      </p:sp>
    </p:spTree>
    <p:extLst>
      <p:ext uri="{BB962C8B-B14F-4D97-AF65-F5344CB8AC3E}">
        <p14:creationId xmlns:p14="http://schemas.microsoft.com/office/powerpoint/2010/main" val="17382666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Antimicrobials are medicines to help your body fight infection – they target bacteria (antibiotics), fungi (antifungals), and viruses (antivirals). </a:t>
            </a:r>
          </a:p>
          <a:p>
            <a:r>
              <a:rPr lang="en-GB" dirty="0"/>
              <a:t>Antiparasitic drugs are also sometimes referred to as antimicrobials. This would include drugs that are used to treat infections like malaria.</a:t>
            </a:r>
          </a:p>
          <a:p>
            <a:endParaRPr lang="en-GB" dirty="0"/>
          </a:p>
          <a:p>
            <a:endParaRPr lang="en-GB" dirty="0"/>
          </a:p>
        </p:txBody>
      </p:sp>
      <p:sp>
        <p:nvSpPr>
          <p:cNvPr id="4" name="Slide Number Placeholder 3"/>
          <p:cNvSpPr>
            <a:spLocks noGrp="1"/>
          </p:cNvSpPr>
          <p:nvPr>
            <p:ph type="sldNum" sz="quarter" idx="10"/>
          </p:nvPr>
        </p:nvSpPr>
        <p:spPr/>
        <p:txBody>
          <a:bodyPr/>
          <a:lstStyle/>
          <a:p>
            <a:fld id="{3A6209CE-3D2B-4D64-B6A1-D6DC1E8F541B}" type="slidenum">
              <a:rPr lang="en-GB" smtClean="0"/>
              <a:t>5</a:t>
            </a:fld>
            <a:endParaRPr lang="en-GB"/>
          </a:p>
        </p:txBody>
      </p:sp>
    </p:spTree>
    <p:extLst>
      <p:ext uri="{BB962C8B-B14F-4D97-AF65-F5344CB8AC3E}">
        <p14:creationId xmlns:p14="http://schemas.microsoft.com/office/powerpoint/2010/main" val="27630654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Keep antibiotics working; only take them when advised by a health professional, and take antibiotics exactly as prescribed, even if you start to feel better before the course is finished. This way they are more likely to work if you have another infection in the future.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Common side-effects when taking antibiotics include thrush, rashes, vomiting, and diarrhoea – talk to your clinician if you are worried about this.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GB" dirty="0"/>
          </a:p>
        </p:txBody>
      </p:sp>
      <p:sp>
        <p:nvSpPr>
          <p:cNvPr id="4" name="Slide Number Placeholder 3"/>
          <p:cNvSpPr>
            <a:spLocks noGrp="1"/>
          </p:cNvSpPr>
          <p:nvPr>
            <p:ph type="sldNum" sz="quarter" idx="10"/>
          </p:nvPr>
        </p:nvSpPr>
        <p:spPr/>
        <p:txBody>
          <a:bodyPr/>
          <a:lstStyle/>
          <a:p>
            <a:fld id="{3A6209CE-3D2B-4D64-B6A1-D6DC1E8F541B}" type="slidenum">
              <a:rPr lang="en-GB" smtClean="0"/>
              <a:t>6</a:t>
            </a:fld>
            <a:endParaRPr lang="en-GB"/>
          </a:p>
        </p:txBody>
      </p:sp>
    </p:spTree>
    <p:extLst>
      <p:ext uri="{BB962C8B-B14F-4D97-AF65-F5344CB8AC3E}">
        <p14:creationId xmlns:p14="http://schemas.microsoft.com/office/powerpoint/2010/main" val="38678588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hlinkClick r:id="rId3"/>
              </a:rPr>
              <a:t>Antimicrobial resistance (AMR) - What does it mean and why it matters - YouTube</a:t>
            </a:r>
            <a:endParaRPr lang="en-GB" dirty="0"/>
          </a:p>
        </p:txBody>
      </p:sp>
      <p:sp>
        <p:nvSpPr>
          <p:cNvPr id="4" name="Slide Number Placeholder 3"/>
          <p:cNvSpPr>
            <a:spLocks noGrp="1"/>
          </p:cNvSpPr>
          <p:nvPr>
            <p:ph type="sldNum" sz="quarter" idx="5"/>
          </p:nvPr>
        </p:nvSpPr>
        <p:spPr/>
        <p:txBody>
          <a:bodyPr/>
          <a:lstStyle/>
          <a:p>
            <a:fld id="{0C9349AD-43E2-A142-9B61-FBB06C64E86F}" type="slidenum">
              <a:rPr lang="en-US" smtClean="0"/>
              <a:t>7</a:t>
            </a:fld>
            <a:endParaRPr lang="en-US"/>
          </a:p>
        </p:txBody>
      </p:sp>
    </p:spTree>
    <p:extLst>
      <p:ext uri="{BB962C8B-B14F-4D97-AF65-F5344CB8AC3E}">
        <p14:creationId xmlns:p14="http://schemas.microsoft.com/office/powerpoint/2010/main" val="14048389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a:r>
              <a:rPr lang="en-GB" sz="1800" dirty="0">
                <a:latin typeface="Calibri" panose="020F0502020204030204" pitchFamily="34" charset="0"/>
              </a:rPr>
              <a:t>Now we know what antimicrobial resistance is, we can consider why educators should care about AMR. </a:t>
            </a:r>
          </a:p>
          <a:p>
            <a:pPr marR="0"/>
            <a:endParaRPr lang="en-GB" sz="1800" dirty="0">
              <a:latin typeface="Calibri" panose="020F0502020204030204" pitchFamily="34" charset="0"/>
            </a:endParaRPr>
          </a:p>
          <a:p>
            <a:pPr marR="0"/>
            <a:r>
              <a:rPr lang="en-GB" sz="1800" dirty="0">
                <a:latin typeface="Calibri" panose="020F0502020204030204" pitchFamily="34" charset="0"/>
              </a:rPr>
              <a:t>I really want to draw your attention to this bottom figure. At the moment, over 200,000 children under 5 die from drug resistant infections every year</a:t>
            </a:r>
            <a:r>
              <a:rPr lang="en-GB" sz="1800" baseline="30000" dirty="0">
                <a:latin typeface="Calibri" panose="020F0502020204030204" pitchFamily="34" charset="0"/>
              </a:rPr>
              <a:t>10</a:t>
            </a:r>
            <a:r>
              <a:rPr lang="en-GB" sz="1800" dirty="0">
                <a:latin typeface="Calibri" panose="020F0502020204030204" pitchFamily="34" charset="0"/>
              </a:rPr>
              <a:t>- and children are expected to continue to be disproportionately impacted by this threat. </a:t>
            </a:r>
          </a:p>
          <a:p>
            <a:pPr marR="0"/>
            <a:endParaRPr lang="en-GB" sz="1800" dirty="0">
              <a:latin typeface="Calibri" panose="020F0502020204030204" pitchFamily="34" charset="0"/>
            </a:endParaRPr>
          </a:p>
          <a:p>
            <a:pPr marR="0"/>
            <a:r>
              <a:rPr lang="en-GB" sz="1800" dirty="0">
                <a:latin typeface="Calibri" panose="020F0502020204030204" pitchFamily="34" charset="0"/>
              </a:rPr>
              <a:t>But thankfully, promoting a healthy school can help reduce the impact of AMR on children and communities. There are obvious short-term benefits to preventing infections from spreading such as reduced absence rates and more time learning, but there’s also a bigger picture. Promoting a healthy school also benefits us in the long-term and ensures students in future generations have access to effective medicines and are protected from drug resistant infections. </a:t>
            </a:r>
          </a:p>
          <a:p>
            <a:pPr marR="0"/>
            <a:endParaRPr lang="en-GB" sz="1800" dirty="0">
              <a:latin typeface="Calibri" panose="020F0502020204030204" pitchFamily="34" charset="0"/>
            </a:endParaRPr>
          </a:p>
          <a:p>
            <a:pPr marR="0"/>
            <a:endParaRPr lang="en-GB" sz="1800" dirty="0">
              <a:latin typeface="Calibri" panose="020F0502020204030204" pitchFamily="34" charset="0"/>
            </a:endParaRPr>
          </a:p>
          <a:p>
            <a:pPr marR="0"/>
            <a:r>
              <a:rPr lang="en-GB" sz="1800" dirty="0">
                <a:latin typeface="Calibri" panose="020F0502020204030204" pitchFamily="34" charset="0"/>
              </a:rPr>
              <a:t>------------------------------------------------------------------------------------------------------------------------------------------------------------------------------------------------------------</a:t>
            </a:r>
          </a:p>
          <a:p>
            <a:pPr marR="0"/>
            <a:r>
              <a:rPr lang="en-GB" sz="1800" dirty="0">
                <a:latin typeface="Calibri" panose="020F0502020204030204" pitchFamily="34" charset="0"/>
              </a:rPr>
              <a:t>1. (2020). "Antibiotic resistance: Key facts." from https://www.who.int/news-room/fact-sheets/detail/antibiotic-resistance. </a:t>
            </a:r>
            <a:r>
              <a:rPr lang="en-GB" sz="1800" b="1" dirty="0">
                <a:latin typeface="Calibri" panose="020F0502020204030204" pitchFamily="34" charset="0"/>
              </a:rPr>
              <a:t>World Health Organisation</a:t>
            </a:r>
            <a:r>
              <a:rPr lang="en-GB" sz="1800" dirty="0">
                <a:latin typeface="Calibri" panose="020F0502020204030204" pitchFamily="34" charset="0"/>
              </a:rPr>
              <a:t>. </a:t>
            </a:r>
          </a:p>
          <a:p>
            <a:pPr marR="0"/>
            <a:r>
              <a:rPr lang="en-GB" sz="1800" dirty="0">
                <a:latin typeface="Calibri" panose="020F0502020204030204" pitchFamily="34" charset="0"/>
              </a:rPr>
              <a:t>2. O'Neill, J. (2017). Tackling drug-resistant infections globally: Final report and recommendations. The review on antimicrobial resistance.</a:t>
            </a:r>
          </a:p>
          <a:p>
            <a:pPr marR="0"/>
            <a:r>
              <a:rPr lang="en-GB" sz="1800" dirty="0">
                <a:latin typeface="Calibri" panose="020F0502020204030204" pitchFamily="34" charset="0"/>
              </a:rPr>
              <a:t>3. (2021) </a:t>
            </a:r>
            <a:r>
              <a:rPr lang="en-GB" sz="1800" dirty="0" err="1">
                <a:latin typeface="Calibri" panose="020F0502020204030204" pitchFamily="34" charset="0"/>
              </a:rPr>
              <a:t>Romandini</a:t>
            </a:r>
            <a:r>
              <a:rPr lang="en-GB" sz="1800" dirty="0">
                <a:latin typeface="Calibri" panose="020F0502020204030204" pitchFamily="34" charset="0"/>
              </a:rPr>
              <a:t>, A. et al.. Antibiotic resistance in paediatric infections: Global emerging threats, predicting the near future. Antibiotics. 10(4), 393</a:t>
            </a:r>
          </a:p>
          <a:p>
            <a:pPr marR="0"/>
            <a:r>
              <a:rPr lang="en-GB" sz="1800" dirty="0">
                <a:latin typeface="Calibri" panose="020F0502020204030204" pitchFamily="34" charset="0"/>
              </a:rPr>
              <a:t>4. </a:t>
            </a:r>
          </a:p>
          <a:p>
            <a:pPr marR="0"/>
            <a:r>
              <a:rPr lang="en-GB" sz="1800" dirty="0">
                <a:latin typeface="Calibri" panose="020F0502020204030204" pitchFamily="34" charset="0"/>
              </a:rPr>
              <a:t>5. </a:t>
            </a:r>
          </a:p>
          <a:p>
            <a:pPr marR="0"/>
            <a:endParaRPr lang="en-GB" sz="1800" dirty="0">
              <a:latin typeface="Calibri" panose="020F0502020204030204" pitchFamily="34" charset="0"/>
            </a:endParaRPr>
          </a:p>
          <a:p>
            <a:pPr marR="0"/>
            <a:endParaRPr lang="en-GB" sz="1800" dirty="0">
              <a:latin typeface="Calibri" panose="020F0502020204030204" pitchFamily="34" charset="0"/>
            </a:endParaRPr>
          </a:p>
          <a:p>
            <a:pPr marR="0"/>
            <a:r>
              <a:rPr lang="en-GB" sz="1800" dirty="0">
                <a:latin typeface="Calibri" panose="020F0502020204030204" pitchFamily="34" charset="0"/>
              </a:rPr>
              <a:t>	</a:t>
            </a:r>
          </a:p>
          <a:p>
            <a:endParaRPr lang="en-GB" dirty="0"/>
          </a:p>
        </p:txBody>
      </p:sp>
      <p:sp>
        <p:nvSpPr>
          <p:cNvPr id="4" name="Slide Number Placeholder 3"/>
          <p:cNvSpPr>
            <a:spLocks noGrp="1"/>
          </p:cNvSpPr>
          <p:nvPr>
            <p:ph type="sldNum" sz="quarter" idx="5"/>
          </p:nvPr>
        </p:nvSpPr>
        <p:spPr/>
        <p:txBody>
          <a:bodyPr/>
          <a:lstStyle/>
          <a:p>
            <a:fld id="{0C9349AD-43E2-A142-9B61-FBB06C64E86F}" type="slidenum">
              <a:rPr lang="en-US" smtClean="0"/>
              <a:t>8</a:t>
            </a:fld>
            <a:endParaRPr lang="en-US"/>
          </a:p>
        </p:txBody>
      </p:sp>
    </p:spTree>
    <p:extLst>
      <p:ext uri="{BB962C8B-B14F-4D97-AF65-F5344CB8AC3E}">
        <p14:creationId xmlns:p14="http://schemas.microsoft.com/office/powerpoint/2010/main" val="15173743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Antibiotic-resistant bacteria can remain in the body for a long time (sometimes years) after taking antibiotics.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GB" dirty="0"/>
          </a:p>
        </p:txBody>
      </p:sp>
      <p:sp>
        <p:nvSpPr>
          <p:cNvPr id="4" name="Slide Number Placeholder 3"/>
          <p:cNvSpPr>
            <a:spLocks noGrp="1"/>
          </p:cNvSpPr>
          <p:nvPr>
            <p:ph type="sldNum" sz="quarter" idx="10"/>
          </p:nvPr>
        </p:nvSpPr>
        <p:spPr/>
        <p:txBody>
          <a:bodyPr/>
          <a:lstStyle/>
          <a:p>
            <a:fld id="{3A6209CE-3D2B-4D64-B6A1-D6DC1E8F541B}" type="slidenum">
              <a:rPr lang="en-GB" smtClean="0"/>
              <a:t>9</a:t>
            </a:fld>
            <a:endParaRPr lang="en-GB"/>
          </a:p>
        </p:txBody>
      </p:sp>
    </p:spTree>
    <p:extLst>
      <p:ext uri="{BB962C8B-B14F-4D97-AF65-F5344CB8AC3E}">
        <p14:creationId xmlns:p14="http://schemas.microsoft.com/office/powerpoint/2010/main" val="3369060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Antibiotic-resistant bacteria can remain in the body for a long time (sometimes years) after taking antibiotics.</a:t>
            </a:r>
          </a:p>
          <a:p>
            <a:r>
              <a:rPr lang="en-GB" dirty="0"/>
              <a:t>Horizontal gene transfer occurs between different species of bacteria through transfer and absorption of genes from the environment or direct transfer of genes between two bacterial cells. Vertical gene transfer occurs during reproduction of bacteria. Antibiotic-resistant bacteria can be carried silently in our bodies and remain there for years. They can be passed on silently from person to person, mainly through our hands or things that we touch</a:t>
            </a:r>
          </a:p>
          <a:p>
            <a:endParaRPr lang="en-GB" dirty="0"/>
          </a:p>
          <a:p>
            <a:r>
              <a:rPr lang="en-GB" dirty="0">
                <a:hlinkClick r:id="rId3"/>
              </a:rPr>
              <a:t>How antibiotic resistance spreads between bacteria - YouTube</a:t>
            </a:r>
            <a:endParaRPr lang="en-GB" dirty="0"/>
          </a:p>
        </p:txBody>
      </p:sp>
      <p:sp>
        <p:nvSpPr>
          <p:cNvPr id="4" name="Slide Number Placeholder 3"/>
          <p:cNvSpPr>
            <a:spLocks noGrp="1"/>
          </p:cNvSpPr>
          <p:nvPr>
            <p:ph type="sldNum" sz="quarter" idx="10"/>
          </p:nvPr>
        </p:nvSpPr>
        <p:spPr/>
        <p:txBody>
          <a:bodyPr/>
          <a:lstStyle/>
          <a:p>
            <a:fld id="{3A6209CE-3D2B-4D64-B6A1-D6DC1E8F541B}" type="slidenum">
              <a:rPr lang="en-GB" smtClean="0"/>
              <a:t>10</a:t>
            </a:fld>
            <a:endParaRPr lang="en-GB"/>
          </a:p>
        </p:txBody>
      </p:sp>
    </p:spTree>
    <p:extLst>
      <p:ext uri="{BB962C8B-B14F-4D97-AF65-F5344CB8AC3E}">
        <p14:creationId xmlns:p14="http://schemas.microsoft.com/office/powerpoint/2010/main" val="408094516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1">
        <a:schemeClr val="bg1"/>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2830022" y="2167866"/>
            <a:ext cx="5628177" cy="2387600"/>
          </a:xfrm>
        </p:spPr>
        <p:txBody>
          <a:bodyPr anchor="b">
            <a:normAutofit/>
          </a:bodyPr>
          <a:lstStyle>
            <a:lvl1pPr algn="l">
              <a:defRPr sz="540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2830022" y="4705394"/>
            <a:ext cx="5170978" cy="552405"/>
          </a:xfrm>
        </p:spPr>
        <p:txBody>
          <a:bodyPr/>
          <a:lstStyle>
            <a:lvl1pPr marL="0" indent="0" algn="l">
              <a:buNone/>
              <a:defRPr sz="2400" i="1">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13" name="Picture 12" descr="Icon&#10;&#10;Description automatically generated">
            <a:extLst>
              <a:ext uri="{FF2B5EF4-FFF2-40B4-BE49-F238E27FC236}">
                <a16:creationId xmlns:a16="http://schemas.microsoft.com/office/drawing/2014/main" id="{7A59B71F-964D-40F2-9472-58F22E0790C0}"/>
              </a:ext>
            </a:extLst>
          </p:cNvPr>
          <p:cNvPicPr>
            <a:picLocks noChangeAspect="1"/>
          </p:cNvPicPr>
          <p:nvPr/>
        </p:nvPicPr>
        <p:blipFill rotWithShape="1">
          <a:blip r:embed="rId2">
            <a:lum bright="70000" contrast="-70000"/>
            <a:extLst>
              <a:ext uri="{28A0092B-C50C-407E-A947-70E740481C1C}">
                <a14:useLocalDpi xmlns:a14="http://schemas.microsoft.com/office/drawing/2010/main" val="0"/>
              </a:ext>
            </a:extLst>
          </a:blip>
          <a:srcRect t="1" b="30944"/>
          <a:stretch/>
        </p:blipFill>
        <p:spPr>
          <a:xfrm>
            <a:off x="266894" y="252098"/>
            <a:ext cx="2752909" cy="3109568"/>
          </a:xfrm>
          <a:prstGeom prst="rect">
            <a:avLst/>
          </a:prstGeom>
        </p:spPr>
      </p:pic>
      <p:pic>
        <p:nvPicPr>
          <p:cNvPr id="21" name="Picture 20" descr="Icon&#10;&#10;Description automatically generated">
            <a:extLst>
              <a:ext uri="{FF2B5EF4-FFF2-40B4-BE49-F238E27FC236}">
                <a16:creationId xmlns:a16="http://schemas.microsoft.com/office/drawing/2014/main" id="{DAAE083A-A530-4B08-9A08-9D705143C353}"/>
              </a:ext>
            </a:extLst>
          </p:cNvPr>
          <p:cNvPicPr>
            <a:picLocks noChangeAspect="1"/>
          </p:cNvPicPr>
          <p:nvPr/>
        </p:nvPicPr>
        <p:blipFill rotWithShape="1">
          <a:blip r:embed="rId2">
            <a:lum bright="70000" contrast="-70000"/>
            <a:extLst>
              <a:ext uri="{28A0092B-C50C-407E-A947-70E740481C1C}">
                <a14:useLocalDpi xmlns:a14="http://schemas.microsoft.com/office/drawing/2010/main" val="0"/>
              </a:ext>
            </a:extLst>
          </a:blip>
          <a:srcRect t="70269" b="15363"/>
          <a:stretch/>
        </p:blipFill>
        <p:spPr>
          <a:xfrm>
            <a:off x="-322577" y="6074434"/>
            <a:ext cx="2752909" cy="646981"/>
          </a:xfrm>
          <a:prstGeom prst="rect">
            <a:avLst/>
          </a:prstGeom>
        </p:spPr>
      </p:pic>
      <p:pic>
        <p:nvPicPr>
          <p:cNvPr id="22" name="Picture 21" descr="Icon&#10;&#10;Description automatically generated">
            <a:extLst>
              <a:ext uri="{FF2B5EF4-FFF2-40B4-BE49-F238E27FC236}">
                <a16:creationId xmlns:a16="http://schemas.microsoft.com/office/drawing/2014/main" id="{F5507D01-A5DE-4C45-BE68-8EEA4C7E40E8}"/>
              </a:ext>
            </a:extLst>
          </p:cNvPr>
          <p:cNvPicPr>
            <a:picLocks noChangeAspect="1"/>
          </p:cNvPicPr>
          <p:nvPr/>
        </p:nvPicPr>
        <p:blipFill rotWithShape="1">
          <a:blip r:embed="rId2">
            <a:lum bright="70000" contrast="-70000"/>
            <a:extLst>
              <a:ext uri="{28A0092B-C50C-407E-A947-70E740481C1C}">
                <a14:useLocalDpi xmlns:a14="http://schemas.microsoft.com/office/drawing/2010/main" val="0"/>
              </a:ext>
            </a:extLst>
          </a:blip>
          <a:srcRect t="88404" b="-2772"/>
          <a:stretch/>
        </p:blipFill>
        <p:spPr>
          <a:xfrm>
            <a:off x="1819091" y="6211019"/>
            <a:ext cx="2752909" cy="646981"/>
          </a:xfrm>
          <a:prstGeom prst="rect">
            <a:avLst/>
          </a:prstGeom>
        </p:spPr>
      </p:pic>
    </p:spTree>
    <p:extLst>
      <p:ext uri="{BB962C8B-B14F-4D97-AF65-F5344CB8AC3E}">
        <p14:creationId xmlns:p14="http://schemas.microsoft.com/office/powerpoint/2010/main" val="1844883063"/>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lvl1pPr>
              <a:buClr>
                <a:schemeClr val="tx1"/>
              </a:buClr>
              <a:defRPr/>
            </a:lvl1pPr>
            <a:lvl2pPr>
              <a:buClr>
                <a:schemeClr val="tx1"/>
              </a:buClr>
              <a:defRPr/>
            </a:lvl2pPr>
            <a:lvl3pPr>
              <a:buClr>
                <a:schemeClr val="tx1"/>
              </a:buClr>
              <a:defRPr/>
            </a:lvl3pPr>
            <a:lvl4pPr>
              <a:buClr>
                <a:schemeClr val="tx1"/>
              </a:buClr>
              <a:defRPr/>
            </a:lvl4pPr>
            <a:lvl5pPr>
              <a:buClr>
                <a:schemeClr val="tx1"/>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lvl1pPr>
              <a:buClr>
                <a:schemeClr val="tx1"/>
              </a:buClr>
              <a:defRPr/>
            </a:lvl1pPr>
            <a:lvl2pPr>
              <a:buClr>
                <a:schemeClr val="tx1"/>
              </a:buClr>
              <a:defRPr/>
            </a:lvl2pPr>
            <a:lvl3pPr>
              <a:buClr>
                <a:schemeClr val="tx1"/>
              </a:buClr>
              <a:defRPr/>
            </a:lvl3pPr>
            <a:lvl4pPr>
              <a:buClr>
                <a:schemeClr val="tx1"/>
              </a:buClr>
              <a:defRPr/>
            </a:lvl4pPr>
            <a:lvl5pPr>
              <a:buClr>
                <a:schemeClr val="tx1"/>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BAEE0DD7-08CB-46EF-85C7-32B73AD08DE8}"/>
              </a:ext>
            </a:extLst>
          </p:cNvPr>
          <p:cNvSpPr>
            <a:spLocks noGrp="1"/>
          </p:cNvSpPr>
          <p:nvPr>
            <p:ph type="ftr" sz="quarter" idx="11"/>
          </p:nvPr>
        </p:nvSpPr>
        <p:spPr>
          <a:xfrm>
            <a:off x="830831" y="6356351"/>
            <a:ext cx="3086100" cy="365125"/>
          </a:xfrm>
          <a:prstGeom prst="rect">
            <a:avLst/>
          </a:prstGeom>
        </p:spPr>
        <p:txBody>
          <a:bodyPr/>
          <a:lstStyle>
            <a:lvl1pPr algn="l">
              <a:defRPr/>
            </a:lvl1pPr>
          </a:lstStyle>
          <a:p>
            <a:r>
              <a:rPr lang="en-GB"/>
              <a:t>www.e-bug.eu - e-Bug Train the Trainer - Antibiotics- V1</a:t>
            </a:r>
            <a:endParaRPr lang="en-GB" dirty="0"/>
          </a:p>
        </p:txBody>
      </p:sp>
      <p:pic>
        <p:nvPicPr>
          <p:cNvPr id="9" name="Picture 8" descr="Icon&#10;&#10;Description automatically generated">
            <a:extLst>
              <a:ext uri="{FF2B5EF4-FFF2-40B4-BE49-F238E27FC236}">
                <a16:creationId xmlns:a16="http://schemas.microsoft.com/office/drawing/2014/main" id="{E4BE1BCF-15DE-49B7-A9CB-39CD9FA147C1}"/>
              </a:ext>
            </a:extLst>
          </p:cNvPr>
          <p:cNvPicPr>
            <a:picLocks noChangeAspect="1"/>
          </p:cNvPicPr>
          <p:nvPr/>
        </p:nvPicPr>
        <p:blipFill rotWithShape="1">
          <a:blip r:embed="rId2">
            <a:extLst>
              <a:ext uri="{28A0092B-C50C-407E-A947-70E740481C1C}">
                <a14:useLocalDpi xmlns:a14="http://schemas.microsoft.com/office/drawing/2010/main" val="0"/>
              </a:ext>
            </a:extLst>
          </a:blip>
          <a:srcRect t="1" b="30944"/>
          <a:stretch/>
        </p:blipFill>
        <p:spPr>
          <a:xfrm>
            <a:off x="426468" y="6264725"/>
            <a:ext cx="404363" cy="456751"/>
          </a:xfrm>
          <a:prstGeom prst="rect">
            <a:avLst/>
          </a:prstGeom>
        </p:spPr>
      </p:pic>
    </p:spTree>
    <p:extLst>
      <p:ext uri="{BB962C8B-B14F-4D97-AF65-F5344CB8AC3E}">
        <p14:creationId xmlns:p14="http://schemas.microsoft.com/office/powerpoint/2010/main" val="6091102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4">
            <a:extLst>
              <a:ext uri="{FF2B5EF4-FFF2-40B4-BE49-F238E27FC236}">
                <a16:creationId xmlns:a16="http://schemas.microsoft.com/office/drawing/2014/main" id="{D8D9D590-9046-44AD-B970-0090967A7FCB}"/>
              </a:ext>
            </a:extLst>
          </p:cNvPr>
          <p:cNvSpPr txBox="1">
            <a:spLocks/>
          </p:cNvSpPr>
          <p:nvPr/>
        </p:nvSpPr>
        <p:spPr>
          <a:xfrm>
            <a:off x="830831" y="6356351"/>
            <a:ext cx="308610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a:t>e-Bug.eu</a:t>
            </a:r>
            <a:endParaRPr lang="en-GB" dirty="0"/>
          </a:p>
        </p:txBody>
      </p:sp>
      <p:pic>
        <p:nvPicPr>
          <p:cNvPr id="13" name="Picture 12" descr="Icon&#10;&#10;Description automatically generated">
            <a:extLst>
              <a:ext uri="{FF2B5EF4-FFF2-40B4-BE49-F238E27FC236}">
                <a16:creationId xmlns:a16="http://schemas.microsoft.com/office/drawing/2014/main" id="{F2400954-B929-45F1-9AC9-4C0E1D923BA8}"/>
              </a:ext>
            </a:extLst>
          </p:cNvPr>
          <p:cNvPicPr>
            <a:picLocks noChangeAspect="1"/>
          </p:cNvPicPr>
          <p:nvPr/>
        </p:nvPicPr>
        <p:blipFill rotWithShape="1">
          <a:blip r:embed="rId2">
            <a:extLst>
              <a:ext uri="{28A0092B-C50C-407E-A947-70E740481C1C}">
                <a14:useLocalDpi xmlns:a14="http://schemas.microsoft.com/office/drawing/2010/main" val="0"/>
              </a:ext>
            </a:extLst>
          </a:blip>
          <a:srcRect t="1" b="30944"/>
          <a:stretch/>
        </p:blipFill>
        <p:spPr>
          <a:xfrm>
            <a:off x="426468" y="6264725"/>
            <a:ext cx="404363" cy="456751"/>
          </a:xfrm>
          <a:prstGeom prst="rect">
            <a:avLst/>
          </a:prstGeom>
        </p:spPr>
      </p:pic>
    </p:spTree>
    <p:extLst>
      <p:ext uri="{BB962C8B-B14F-4D97-AF65-F5344CB8AC3E}">
        <p14:creationId xmlns:p14="http://schemas.microsoft.com/office/powerpoint/2010/main" val="31106723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0F95687B-D3CD-4948-BF0D-E266FB1CA2BE}"/>
              </a:ext>
            </a:extLst>
          </p:cNvPr>
          <p:cNvSpPr>
            <a:spLocks noGrp="1"/>
          </p:cNvSpPr>
          <p:nvPr>
            <p:ph type="ftr" sz="quarter" idx="11"/>
          </p:nvPr>
        </p:nvSpPr>
        <p:spPr>
          <a:xfrm>
            <a:off x="830831" y="6356351"/>
            <a:ext cx="3086100" cy="365125"/>
          </a:xfrm>
          <a:prstGeom prst="rect">
            <a:avLst/>
          </a:prstGeom>
        </p:spPr>
        <p:txBody>
          <a:bodyPr/>
          <a:lstStyle>
            <a:lvl1pPr algn="l">
              <a:defRPr/>
            </a:lvl1pPr>
          </a:lstStyle>
          <a:p>
            <a:r>
              <a:rPr lang="en-GB"/>
              <a:t>www.e-bug.eu - e-Bug Train the Trainer - Antibiotics- V1</a:t>
            </a:r>
            <a:endParaRPr lang="en-GB" dirty="0"/>
          </a:p>
        </p:txBody>
      </p:sp>
      <p:pic>
        <p:nvPicPr>
          <p:cNvPr id="7" name="Picture 6" descr="Icon&#10;&#10;Description automatically generated">
            <a:extLst>
              <a:ext uri="{FF2B5EF4-FFF2-40B4-BE49-F238E27FC236}">
                <a16:creationId xmlns:a16="http://schemas.microsoft.com/office/drawing/2014/main" id="{84F8482B-B41C-4851-9152-4C524AF07C1B}"/>
              </a:ext>
            </a:extLst>
          </p:cNvPr>
          <p:cNvPicPr>
            <a:picLocks noChangeAspect="1"/>
          </p:cNvPicPr>
          <p:nvPr/>
        </p:nvPicPr>
        <p:blipFill rotWithShape="1">
          <a:blip r:embed="rId2">
            <a:extLst>
              <a:ext uri="{28A0092B-C50C-407E-A947-70E740481C1C}">
                <a14:useLocalDpi xmlns:a14="http://schemas.microsoft.com/office/drawing/2010/main" val="0"/>
              </a:ext>
            </a:extLst>
          </a:blip>
          <a:srcRect t="1" b="30944"/>
          <a:stretch/>
        </p:blipFill>
        <p:spPr>
          <a:xfrm>
            <a:off x="426468" y="6264725"/>
            <a:ext cx="404363" cy="456751"/>
          </a:xfrm>
          <a:prstGeom prst="rect">
            <a:avLst/>
          </a:prstGeom>
        </p:spPr>
      </p:pic>
    </p:spTree>
    <p:extLst>
      <p:ext uri="{BB962C8B-B14F-4D97-AF65-F5344CB8AC3E}">
        <p14:creationId xmlns:p14="http://schemas.microsoft.com/office/powerpoint/2010/main" val="3734792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tx1"/>
        </a:soli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18815CA1-5983-4124-9A97-023BDB78269D}"/>
              </a:ext>
            </a:extLst>
          </p:cNvPr>
          <p:cNvSpPr>
            <a:spLocks noGrp="1"/>
          </p:cNvSpPr>
          <p:nvPr>
            <p:ph type="ftr" sz="quarter" idx="11"/>
          </p:nvPr>
        </p:nvSpPr>
        <p:spPr>
          <a:xfrm>
            <a:off x="830831" y="6356351"/>
            <a:ext cx="3086100" cy="365125"/>
          </a:xfrm>
          <a:prstGeom prst="rect">
            <a:avLst/>
          </a:prstGeom>
        </p:spPr>
        <p:txBody>
          <a:bodyPr/>
          <a:lstStyle>
            <a:lvl1pPr algn="l">
              <a:defRPr>
                <a:solidFill>
                  <a:schemeClr val="bg1"/>
                </a:solidFill>
              </a:defRPr>
            </a:lvl1pPr>
          </a:lstStyle>
          <a:p>
            <a:r>
              <a:rPr lang="en-GB"/>
              <a:t>www.e-bug.eu - e-Bug Train the Trainer - Antibiotics- V1</a:t>
            </a:r>
            <a:endParaRPr lang="en-GB" dirty="0"/>
          </a:p>
        </p:txBody>
      </p:sp>
      <p:pic>
        <p:nvPicPr>
          <p:cNvPr id="6" name="Picture 5" descr="Icon&#10;&#10;Description automatically generated">
            <a:extLst>
              <a:ext uri="{FF2B5EF4-FFF2-40B4-BE49-F238E27FC236}">
                <a16:creationId xmlns:a16="http://schemas.microsoft.com/office/drawing/2014/main" id="{C446F810-F4AC-48CE-A778-4EAE2AD2502C}"/>
              </a:ext>
            </a:extLst>
          </p:cNvPr>
          <p:cNvPicPr>
            <a:picLocks noChangeAspect="1"/>
          </p:cNvPicPr>
          <p:nvPr/>
        </p:nvPicPr>
        <p:blipFill rotWithShape="1">
          <a:blip r:embed="rId2">
            <a:lum bright="70000" contrast="-70000"/>
            <a:extLst>
              <a:ext uri="{28A0092B-C50C-407E-A947-70E740481C1C}">
                <a14:useLocalDpi xmlns:a14="http://schemas.microsoft.com/office/drawing/2010/main" val="0"/>
              </a:ext>
            </a:extLst>
          </a:blip>
          <a:srcRect t="1" b="30944"/>
          <a:stretch/>
        </p:blipFill>
        <p:spPr>
          <a:xfrm>
            <a:off x="426468" y="6264725"/>
            <a:ext cx="404363" cy="456751"/>
          </a:xfrm>
          <a:prstGeom prst="rect">
            <a:avLst/>
          </a:prstGeom>
        </p:spPr>
      </p:pic>
    </p:spTree>
    <p:extLst>
      <p:ext uri="{BB962C8B-B14F-4D97-AF65-F5344CB8AC3E}">
        <p14:creationId xmlns:p14="http://schemas.microsoft.com/office/powerpoint/2010/main" val="28706764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18815CA1-5983-4124-9A97-023BDB78269D}"/>
              </a:ext>
            </a:extLst>
          </p:cNvPr>
          <p:cNvSpPr>
            <a:spLocks noGrp="1"/>
          </p:cNvSpPr>
          <p:nvPr>
            <p:ph type="ftr" sz="quarter" idx="11"/>
          </p:nvPr>
        </p:nvSpPr>
        <p:spPr>
          <a:xfrm>
            <a:off x="830831" y="6356351"/>
            <a:ext cx="3086100" cy="365125"/>
          </a:xfrm>
          <a:prstGeom prst="rect">
            <a:avLst/>
          </a:prstGeom>
        </p:spPr>
        <p:txBody>
          <a:bodyPr/>
          <a:lstStyle>
            <a:lvl1pPr algn="l">
              <a:defRPr>
                <a:solidFill>
                  <a:schemeClr val="tx1"/>
                </a:solidFill>
              </a:defRPr>
            </a:lvl1pPr>
          </a:lstStyle>
          <a:p>
            <a:r>
              <a:rPr lang="en-GB"/>
              <a:t>www.e-bug.eu - e-Bug Train the Trainer - Antibiotics- V1</a:t>
            </a:r>
            <a:endParaRPr lang="en-GB" dirty="0"/>
          </a:p>
        </p:txBody>
      </p:sp>
      <p:pic>
        <p:nvPicPr>
          <p:cNvPr id="6" name="Picture 5" descr="Icon&#10;&#10;Description automatically generated">
            <a:extLst>
              <a:ext uri="{FF2B5EF4-FFF2-40B4-BE49-F238E27FC236}">
                <a16:creationId xmlns:a16="http://schemas.microsoft.com/office/drawing/2014/main" id="{C446F810-F4AC-48CE-A778-4EAE2AD2502C}"/>
              </a:ext>
            </a:extLst>
          </p:cNvPr>
          <p:cNvPicPr>
            <a:picLocks noChangeAspect="1"/>
          </p:cNvPicPr>
          <p:nvPr/>
        </p:nvPicPr>
        <p:blipFill rotWithShape="1">
          <a:blip r:embed="rId2">
            <a:extLst>
              <a:ext uri="{28A0092B-C50C-407E-A947-70E740481C1C}">
                <a14:useLocalDpi xmlns:a14="http://schemas.microsoft.com/office/drawing/2010/main" val="0"/>
              </a:ext>
            </a:extLst>
          </a:blip>
          <a:srcRect t="1" b="30944"/>
          <a:stretch/>
        </p:blipFill>
        <p:spPr>
          <a:xfrm>
            <a:off x="426468" y="6264725"/>
            <a:ext cx="404363" cy="456751"/>
          </a:xfrm>
          <a:prstGeom prst="rect">
            <a:avLst/>
          </a:prstGeom>
        </p:spPr>
      </p:pic>
    </p:spTree>
    <p:extLst>
      <p:ext uri="{BB962C8B-B14F-4D97-AF65-F5344CB8AC3E}">
        <p14:creationId xmlns:p14="http://schemas.microsoft.com/office/powerpoint/2010/main" val="2623383789"/>
      </p:ext>
    </p:extLst>
  </p:cSld>
  <p:clrMapOvr>
    <a:masterClrMapping/>
  </p:clrMapOvr>
  <p:hf hdr="0"/>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Footer Placeholder 4">
            <a:extLst>
              <a:ext uri="{FF2B5EF4-FFF2-40B4-BE49-F238E27FC236}">
                <a16:creationId xmlns:a16="http://schemas.microsoft.com/office/drawing/2014/main" id="{D182C82D-41DD-4AE6-8CDA-8F9858CFE500}"/>
              </a:ext>
            </a:extLst>
          </p:cNvPr>
          <p:cNvSpPr txBox="1">
            <a:spLocks/>
          </p:cNvSpPr>
          <p:nvPr/>
        </p:nvSpPr>
        <p:spPr>
          <a:xfrm>
            <a:off x="830831" y="6356351"/>
            <a:ext cx="308610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a:t>e-Bug.eu</a:t>
            </a:r>
            <a:endParaRPr lang="en-GB" dirty="0"/>
          </a:p>
        </p:txBody>
      </p:sp>
      <p:pic>
        <p:nvPicPr>
          <p:cNvPr id="9" name="Picture 8" descr="Icon&#10;&#10;Description automatically generated">
            <a:extLst>
              <a:ext uri="{FF2B5EF4-FFF2-40B4-BE49-F238E27FC236}">
                <a16:creationId xmlns:a16="http://schemas.microsoft.com/office/drawing/2014/main" id="{460F00E3-6DDA-4835-AFA9-D35A9DF50E1F}"/>
              </a:ext>
            </a:extLst>
          </p:cNvPr>
          <p:cNvPicPr>
            <a:picLocks noChangeAspect="1"/>
          </p:cNvPicPr>
          <p:nvPr/>
        </p:nvPicPr>
        <p:blipFill rotWithShape="1">
          <a:blip r:embed="rId2">
            <a:extLst>
              <a:ext uri="{28A0092B-C50C-407E-A947-70E740481C1C}">
                <a14:useLocalDpi xmlns:a14="http://schemas.microsoft.com/office/drawing/2010/main" val="0"/>
              </a:ext>
            </a:extLst>
          </a:blip>
          <a:srcRect t="1" b="30944"/>
          <a:stretch/>
        </p:blipFill>
        <p:spPr>
          <a:xfrm>
            <a:off x="426468" y="6264725"/>
            <a:ext cx="404363" cy="456751"/>
          </a:xfrm>
          <a:prstGeom prst="rect">
            <a:avLst/>
          </a:prstGeom>
        </p:spPr>
      </p:pic>
    </p:spTree>
    <p:extLst>
      <p:ext uri="{BB962C8B-B14F-4D97-AF65-F5344CB8AC3E}">
        <p14:creationId xmlns:p14="http://schemas.microsoft.com/office/powerpoint/2010/main" val="467212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Footer Placeholder 4">
            <a:extLst>
              <a:ext uri="{FF2B5EF4-FFF2-40B4-BE49-F238E27FC236}">
                <a16:creationId xmlns:a16="http://schemas.microsoft.com/office/drawing/2014/main" id="{CBD97A74-80F2-4E45-8504-29C9A607749D}"/>
              </a:ext>
            </a:extLst>
          </p:cNvPr>
          <p:cNvSpPr txBox="1">
            <a:spLocks/>
          </p:cNvSpPr>
          <p:nvPr/>
        </p:nvSpPr>
        <p:spPr>
          <a:xfrm>
            <a:off x="830831" y="6356351"/>
            <a:ext cx="308610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a:t>e-Bug.eu</a:t>
            </a:r>
            <a:endParaRPr lang="en-GB" dirty="0"/>
          </a:p>
        </p:txBody>
      </p:sp>
      <p:pic>
        <p:nvPicPr>
          <p:cNvPr id="9" name="Picture 8" descr="Icon&#10;&#10;Description automatically generated">
            <a:extLst>
              <a:ext uri="{FF2B5EF4-FFF2-40B4-BE49-F238E27FC236}">
                <a16:creationId xmlns:a16="http://schemas.microsoft.com/office/drawing/2014/main" id="{8E4E131B-21B7-4569-82FC-58E99881AAE3}"/>
              </a:ext>
            </a:extLst>
          </p:cNvPr>
          <p:cNvPicPr>
            <a:picLocks noChangeAspect="1"/>
          </p:cNvPicPr>
          <p:nvPr/>
        </p:nvPicPr>
        <p:blipFill rotWithShape="1">
          <a:blip r:embed="rId2">
            <a:extLst>
              <a:ext uri="{28A0092B-C50C-407E-A947-70E740481C1C}">
                <a14:useLocalDpi xmlns:a14="http://schemas.microsoft.com/office/drawing/2010/main" val="0"/>
              </a:ext>
            </a:extLst>
          </a:blip>
          <a:srcRect t="1" b="30944"/>
          <a:stretch/>
        </p:blipFill>
        <p:spPr>
          <a:xfrm>
            <a:off x="426468" y="6264725"/>
            <a:ext cx="404363" cy="456751"/>
          </a:xfrm>
          <a:prstGeom prst="rect">
            <a:avLst/>
          </a:prstGeom>
        </p:spPr>
      </p:pic>
    </p:spTree>
    <p:extLst>
      <p:ext uri="{BB962C8B-B14F-4D97-AF65-F5344CB8AC3E}">
        <p14:creationId xmlns:p14="http://schemas.microsoft.com/office/powerpoint/2010/main" val="30936052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400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11"/>
          </p:nvPr>
        </p:nvSpPr>
        <p:spPr>
          <a:xfrm>
            <a:off x="830831" y="6356351"/>
            <a:ext cx="3086100" cy="365125"/>
          </a:xfrm>
          <a:prstGeom prst="rect">
            <a:avLst/>
          </a:prstGeom>
        </p:spPr>
        <p:txBody>
          <a:bodyPr/>
          <a:lstStyle>
            <a:lvl1pPr algn="l">
              <a:defRPr/>
            </a:lvl1pPr>
          </a:lstStyle>
          <a:p>
            <a:r>
              <a:rPr lang="en-GB"/>
              <a:t>www.e-bug.eu - e-Bug Train the Trainer - Antibiotics- V1</a:t>
            </a:r>
            <a:endParaRPr lang="en-GB" dirty="0"/>
          </a:p>
        </p:txBody>
      </p:sp>
      <p:pic>
        <p:nvPicPr>
          <p:cNvPr id="7" name="Picture 6" descr="Icon&#10;&#10;Description automatically generated">
            <a:extLst>
              <a:ext uri="{FF2B5EF4-FFF2-40B4-BE49-F238E27FC236}">
                <a16:creationId xmlns:a16="http://schemas.microsoft.com/office/drawing/2014/main" id="{AAE08458-01B7-4486-9EE6-F34018AD6910}"/>
              </a:ext>
            </a:extLst>
          </p:cNvPr>
          <p:cNvPicPr>
            <a:picLocks noChangeAspect="1"/>
          </p:cNvPicPr>
          <p:nvPr/>
        </p:nvPicPr>
        <p:blipFill rotWithShape="1">
          <a:blip r:embed="rId2">
            <a:extLst>
              <a:ext uri="{28A0092B-C50C-407E-A947-70E740481C1C}">
                <a14:useLocalDpi xmlns:a14="http://schemas.microsoft.com/office/drawing/2010/main" val="0"/>
              </a:ext>
            </a:extLst>
          </a:blip>
          <a:srcRect t="1" b="30944"/>
          <a:stretch/>
        </p:blipFill>
        <p:spPr>
          <a:xfrm>
            <a:off x="426468" y="6264725"/>
            <a:ext cx="404363" cy="456751"/>
          </a:xfrm>
          <a:prstGeom prst="rect">
            <a:avLst/>
          </a:prstGeom>
        </p:spPr>
      </p:pic>
    </p:spTree>
    <p:extLst>
      <p:ext uri="{BB962C8B-B14F-4D97-AF65-F5344CB8AC3E}">
        <p14:creationId xmlns:p14="http://schemas.microsoft.com/office/powerpoint/2010/main" val="26836139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4_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Footer Placeholder 4">
            <a:extLst>
              <a:ext uri="{FF2B5EF4-FFF2-40B4-BE49-F238E27FC236}">
                <a16:creationId xmlns:a16="http://schemas.microsoft.com/office/drawing/2014/main" id="{FDC0DDDC-F7AE-4992-90A4-E29B94AF6A75}"/>
              </a:ext>
            </a:extLst>
          </p:cNvPr>
          <p:cNvSpPr>
            <a:spLocks noGrp="1"/>
          </p:cNvSpPr>
          <p:nvPr>
            <p:ph type="ftr" sz="quarter" idx="11"/>
          </p:nvPr>
        </p:nvSpPr>
        <p:spPr>
          <a:xfrm>
            <a:off x="830831" y="6356351"/>
            <a:ext cx="3086100" cy="365125"/>
          </a:xfrm>
          <a:prstGeom prst="rect">
            <a:avLst/>
          </a:prstGeom>
        </p:spPr>
        <p:txBody>
          <a:bodyPr/>
          <a:lstStyle>
            <a:lvl1pPr algn="l">
              <a:defRPr/>
            </a:lvl1pPr>
          </a:lstStyle>
          <a:p>
            <a:r>
              <a:rPr lang="en-GB"/>
              <a:t>www.e-bug.eu - e-Bug Train the Trainer - Antibiotics- V1</a:t>
            </a:r>
            <a:endParaRPr lang="en-GB" dirty="0"/>
          </a:p>
        </p:txBody>
      </p:sp>
      <p:pic>
        <p:nvPicPr>
          <p:cNvPr id="8" name="Picture 7" descr="Icon&#10;&#10;Description automatically generated">
            <a:extLst>
              <a:ext uri="{FF2B5EF4-FFF2-40B4-BE49-F238E27FC236}">
                <a16:creationId xmlns:a16="http://schemas.microsoft.com/office/drawing/2014/main" id="{97AC3E76-AF1F-465C-A25D-6A57846EC903}"/>
              </a:ext>
            </a:extLst>
          </p:cNvPr>
          <p:cNvPicPr>
            <a:picLocks noChangeAspect="1"/>
          </p:cNvPicPr>
          <p:nvPr/>
        </p:nvPicPr>
        <p:blipFill rotWithShape="1">
          <a:blip r:embed="rId2">
            <a:lum bright="70000" contrast="-70000"/>
            <a:extLst>
              <a:ext uri="{28A0092B-C50C-407E-A947-70E740481C1C}">
                <a14:useLocalDpi xmlns:a14="http://schemas.microsoft.com/office/drawing/2010/main" val="0"/>
              </a:ext>
            </a:extLst>
          </a:blip>
          <a:srcRect t="1" b="30944"/>
          <a:stretch/>
        </p:blipFill>
        <p:spPr>
          <a:xfrm>
            <a:off x="426468" y="6264725"/>
            <a:ext cx="404363" cy="456751"/>
          </a:xfrm>
          <a:prstGeom prst="rect">
            <a:avLst/>
          </a:prstGeom>
        </p:spPr>
      </p:pic>
    </p:spTree>
    <p:extLst>
      <p:ext uri="{BB962C8B-B14F-4D97-AF65-F5344CB8AC3E}">
        <p14:creationId xmlns:p14="http://schemas.microsoft.com/office/powerpoint/2010/main" val="3067246449"/>
      </p:ext>
    </p:extLst>
  </p:cSld>
  <p:clrMapOvr>
    <a:masterClrMapping/>
  </p:clrMapOvr>
  <p:hf hdr="0"/>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Footer Placeholder 4">
            <a:extLst>
              <a:ext uri="{FF2B5EF4-FFF2-40B4-BE49-F238E27FC236}">
                <a16:creationId xmlns:a16="http://schemas.microsoft.com/office/drawing/2014/main" id="{FDC0DDDC-F7AE-4992-90A4-E29B94AF6A75}"/>
              </a:ext>
            </a:extLst>
          </p:cNvPr>
          <p:cNvSpPr>
            <a:spLocks noGrp="1"/>
          </p:cNvSpPr>
          <p:nvPr>
            <p:ph type="ftr" sz="quarter" idx="11"/>
          </p:nvPr>
        </p:nvSpPr>
        <p:spPr>
          <a:xfrm>
            <a:off x="830831" y="6356351"/>
            <a:ext cx="3086100" cy="365125"/>
          </a:xfrm>
          <a:prstGeom prst="rect">
            <a:avLst/>
          </a:prstGeom>
        </p:spPr>
        <p:txBody>
          <a:bodyPr/>
          <a:lstStyle>
            <a:lvl1pPr algn="l">
              <a:defRPr/>
            </a:lvl1pPr>
          </a:lstStyle>
          <a:p>
            <a:r>
              <a:rPr lang="en-GB"/>
              <a:t>www.e-bug.eu - e-Bug Train the Trainer - Antibiotics- V1</a:t>
            </a:r>
            <a:endParaRPr lang="en-GB" dirty="0"/>
          </a:p>
        </p:txBody>
      </p:sp>
      <p:pic>
        <p:nvPicPr>
          <p:cNvPr id="8" name="Picture 7" descr="Icon&#10;&#10;Description automatically generated">
            <a:extLst>
              <a:ext uri="{FF2B5EF4-FFF2-40B4-BE49-F238E27FC236}">
                <a16:creationId xmlns:a16="http://schemas.microsoft.com/office/drawing/2014/main" id="{97AC3E76-AF1F-465C-A25D-6A57846EC903}"/>
              </a:ext>
            </a:extLst>
          </p:cNvPr>
          <p:cNvPicPr>
            <a:picLocks noChangeAspect="1"/>
          </p:cNvPicPr>
          <p:nvPr/>
        </p:nvPicPr>
        <p:blipFill rotWithShape="1">
          <a:blip r:embed="rId2">
            <a:extLst>
              <a:ext uri="{28A0092B-C50C-407E-A947-70E740481C1C}">
                <a14:useLocalDpi xmlns:a14="http://schemas.microsoft.com/office/drawing/2010/main" val="0"/>
              </a:ext>
            </a:extLst>
          </a:blip>
          <a:srcRect t="1" b="30944"/>
          <a:stretch/>
        </p:blipFill>
        <p:spPr>
          <a:xfrm>
            <a:off x="426468" y="6264725"/>
            <a:ext cx="404363" cy="456751"/>
          </a:xfrm>
          <a:prstGeom prst="rect">
            <a:avLst/>
          </a:prstGeom>
        </p:spPr>
      </p:pic>
    </p:spTree>
    <p:extLst>
      <p:ext uri="{BB962C8B-B14F-4D97-AF65-F5344CB8AC3E}">
        <p14:creationId xmlns:p14="http://schemas.microsoft.com/office/powerpoint/2010/main" val="38234785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1_Section Header">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solidFill>
                  <a:schemeClr val="bg1"/>
                </a:solidFill>
              </a:defRPr>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Footer Placeholder 4">
            <a:extLst>
              <a:ext uri="{FF2B5EF4-FFF2-40B4-BE49-F238E27FC236}">
                <a16:creationId xmlns:a16="http://schemas.microsoft.com/office/drawing/2014/main" id="{FDC0DDDC-F7AE-4992-90A4-E29B94AF6A75}"/>
              </a:ext>
            </a:extLst>
          </p:cNvPr>
          <p:cNvSpPr>
            <a:spLocks noGrp="1"/>
          </p:cNvSpPr>
          <p:nvPr>
            <p:ph type="ftr" sz="quarter" idx="11"/>
          </p:nvPr>
        </p:nvSpPr>
        <p:spPr>
          <a:xfrm>
            <a:off x="830831" y="6356351"/>
            <a:ext cx="3086100" cy="365125"/>
          </a:xfrm>
          <a:prstGeom prst="rect">
            <a:avLst/>
          </a:prstGeom>
        </p:spPr>
        <p:txBody>
          <a:bodyPr/>
          <a:lstStyle>
            <a:lvl1pPr algn="l">
              <a:defRPr>
                <a:solidFill>
                  <a:schemeClr val="bg1"/>
                </a:solidFill>
              </a:defRPr>
            </a:lvl1pPr>
          </a:lstStyle>
          <a:p>
            <a:r>
              <a:rPr lang="en-GB"/>
              <a:t>www.e-bug.eu - e-Bug Train the Trainer - Antibiotics- V1</a:t>
            </a:r>
            <a:endParaRPr lang="en-GB" dirty="0"/>
          </a:p>
        </p:txBody>
      </p:sp>
      <p:pic>
        <p:nvPicPr>
          <p:cNvPr id="8" name="Picture 7" descr="Icon&#10;&#10;Description automatically generated">
            <a:extLst>
              <a:ext uri="{FF2B5EF4-FFF2-40B4-BE49-F238E27FC236}">
                <a16:creationId xmlns:a16="http://schemas.microsoft.com/office/drawing/2014/main" id="{97AC3E76-AF1F-465C-A25D-6A57846EC903}"/>
              </a:ext>
            </a:extLst>
          </p:cNvPr>
          <p:cNvPicPr>
            <a:picLocks noChangeAspect="1"/>
          </p:cNvPicPr>
          <p:nvPr/>
        </p:nvPicPr>
        <p:blipFill rotWithShape="1">
          <a:blip r:embed="rId2">
            <a:lum bright="70000" contrast="-70000"/>
            <a:extLst>
              <a:ext uri="{28A0092B-C50C-407E-A947-70E740481C1C}">
                <a14:useLocalDpi xmlns:a14="http://schemas.microsoft.com/office/drawing/2010/main" val="0"/>
              </a:ext>
            </a:extLst>
          </a:blip>
          <a:srcRect t="1" b="30944"/>
          <a:stretch/>
        </p:blipFill>
        <p:spPr>
          <a:xfrm>
            <a:off x="426468" y="6264725"/>
            <a:ext cx="404363" cy="456751"/>
          </a:xfrm>
          <a:prstGeom prst="rect">
            <a:avLst/>
          </a:prstGeom>
        </p:spPr>
      </p:pic>
    </p:spTree>
    <p:extLst>
      <p:ext uri="{BB962C8B-B14F-4D97-AF65-F5344CB8AC3E}">
        <p14:creationId xmlns:p14="http://schemas.microsoft.com/office/powerpoint/2010/main" val="2504415830"/>
      </p:ext>
    </p:extLst>
  </p:cSld>
  <p:clrMapOvr>
    <a:masterClrMapping/>
  </p:clrMapOvr>
  <p:hf hdr="0"/>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2_Section Header">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solidFill>
                  <a:schemeClr val="bg1"/>
                </a:solidFill>
              </a:defRPr>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Footer Placeholder 4">
            <a:extLst>
              <a:ext uri="{FF2B5EF4-FFF2-40B4-BE49-F238E27FC236}">
                <a16:creationId xmlns:a16="http://schemas.microsoft.com/office/drawing/2014/main" id="{FDC0DDDC-F7AE-4992-90A4-E29B94AF6A75}"/>
              </a:ext>
            </a:extLst>
          </p:cNvPr>
          <p:cNvSpPr>
            <a:spLocks noGrp="1"/>
          </p:cNvSpPr>
          <p:nvPr>
            <p:ph type="ftr" sz="quarter" idx="11"/>
          </p:nvPr>
        </p:nvSpPr>
        <p:spPr>
          <a:xfrm>
            <a:off x="830831" y="6356351"/>
            <a:ext cx="3086100" cy="365125"/>
          </a:xfrm>
          <a:prstGeom prst="rect">
            <a:avLst/>
          </a:prstGeom>
        </p:spPr>
        <p:txBody>
          <a:bodyPr/>
          <a:lstStyle>
            <a:lvl1pPr algn="l">
              <a:defRPr>
                <a:solidFill>
                  <a:schemeClr val="bg1"/>
                </a:solidFill>
              </a:defRPr>
            </a:lvl1pPr>
          </a:lstStyle>
          <a:p>
            <a:r>
              <a:rPr lang="en-GB"/>
              <a:t>www.e-bug.eu - e-Bug Train the Trainer - Antibiotics- V1</a:t>
            </a:r>
            <a:endParaRPr lang="en-GB" dirty="0"/>
          </a:p>
        </p:txBody>
      </p:sp>
      <p:pic>
        <p:nvPicPr>
          <p:cNvPr id="8" name="Picture 7" descr="Icon&#10;&#10;Description automatically generated">
            <a:extLst>
              <a:ext uri="{FF2B5EF4-FFF2-40B4-BE49-F238E27FC236}">
                <a16:creationId xmlns:a16="http://schemas.microsoft.com/office/drawing/2014/main" id="{97AC3E76-AF1F-465C-A25D-6A57846EC903}"/>
              </a:ext>
            </a:extLst>
          </p:cNvPr>
          <p:cNvPicPr>
            <a:picLocks noChangeAspect="1"/>
          </p:cNvPicPr>
          <p:nvPr/>
        </p:nvPicPr>
        <p:blipFill rotWithShape="1">
          <a:blip r:embed="rId2">
            <a:lum bright="70000" contrast="-70000"/>
            <a:extLst>
              <a:ext uri="{28A0092B-C50C-407E-A947-70E740481C1C}">
                <a14:useLocalDpi xmlns:a14="http://schemas.microsoft.com/office/drawing/2010/main" val="0"/>
              </a:ext>
            </a:extLst>
          </a:blip>
          <a:srcRect t="1" b="30944"/>
          <a:stretch/>
        </p:blipFill>
        <p:spPr>
          <a:xfrm>
            <a:off x="426468" y="6264725"/>
            <a:ext cx="404363" cy="456751"/>
          </a:xfrm>
          <a:prstGeom prst="rect">
            <a:avLst/>
          </a:prstGeom>
        </p:spPr>
      </p:pic>
    </p:spTree>
    <p:extLst>
      <p:ext uri="{BB962C8B-B14F-4D97-AF65-F5344CB8AC3E}">
        <p14:creationId xmlns:p14="http://schemas.microsoft.com/office/powerpoint/2010/main" val="3403066839"/>
      </p:ext>
    </p:extLst>
  </p:cSld>
  <p:clrMapOvr>
    <a:masterClrMapping/>
  </p:clrMapOvr>
  <p:hf hdr="0"/>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3_Section Header">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solidFill>
                  <a:schemeClr val="bg1"/>
                </a:solidFill>
              </a:defRPr>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Footer Placeholder 4">
            <a:extLst>
              <a:ext uri="{FF2B5EF4-FFF2-40B4-BE49-F238E27FC236}">
                <a16:creationId xmlns:a16="http://schemas.microsoft.com/office/drawing/2014/main" id="{FDC0DDDC-F7AE-4992-90A4-E29B94AF6A75}"/>
              </a:ext>
            </a:extLst>
          </p:cNvPr>
          <p:cNvSpPr>
            <a:spLocks noGrp="1"/>
          </p:cNvSpPr>
          <p:nvPr>
            <p:ph type="ftr" sz="quarter" idx="11"/>
          </p:nvPr>
        </p:nvSpPr>
        <p:spPr>
          <a:xfrm>
            <a:off x="830831" y="6356351"/>
            <a:ext cx="3086100" cy="365125"/>
          </a:xfrm>
          <a:prstGeom prst="rect">
            <a:avLst/>
          </a:prstGeom>
        </p:spPr>
        <p:txBody>
          <a:bodyPr/>
          <a:lstStyle>
            <a:lvl1pPr algn="l">
              <a:defRPr>
                <a:solidFill>
                  <a:schemeClr val="bg1"/>
                </a:solidFill>
              </a:defRPr>
            </a:lvl1pPr>
          </a:lstStyle>
          <a:p>
            <a:r>
              <a:rPr lang="en-GB"/>
              <a:t>www.e-bug.eu - e-Bug Train the Trainer - Antibiotics- V1</a:t>
            </a:r>
            <a:endParaRPr lang="en-GB" dirty="0"/>
          </a:p>
        </p:txBody>
      </p:sp>
      <p:pic>
        <p:nvPicPr>
          <p:cNvPr id="8" name="Picture 7" descr="Icon&#10;&#10;Description automatically generated">
            <a:extLst>
              <a:ext uri="{FF2B5EF4-FFF2-40B4-BE49-F238E27FC236}">
                <a16:creationId xmlns:a16="http://schemas.microsoft.com/office/drawing/2014/main" id="{97AC3E76-AF1F-465C-A25D-6A57846EC903}"/>
              </a:ext>
            </a:extLst>
          </p:cNvPr>
          <p:cNvPicPr>
            <a:picLocks noChangeAspect="1"/>
          </p:cNvPicPr>
          <p:nvPr/>
        </p:nvPicPr>
        <p:blipFill rotWithShape="1">
          <a:blip r:embed="rId2">
            <a:lum bright="70000" contrast="-70000"/>
            <a:extLst>
              <a:ext uri="{28A0092B-C50C-407E-A947-70E740481C1C}">
                <a14:useLocalDpi xmlns:a14="http://schemas.microsoft.com/office/drawing/2010/main" val="0"/>
              </a:ext>
            </a:extLst>
          </a:blip>
          <a:srcRect t="1" b="30944"/>
          <a:stretch/>
        </p:blipFill>
        <p:spPr>
          <a:xfrm>
            <a:off x="426468" y="6264725"/>
            <a:ext cx="404363" cy="456751"/>
          </a:xfrm>
          <a:prstGeom prst="rect">
            <a:avLst/>
          </a:prstGeom>
        </p:spPr>
      </p:pic>
    </p:spTree>
    <p:extLst>
      <p:ext uri="{BB962C8B-B14F-4D97-AF65-F5344CB8AC3E}">
        <p14:creationId xmlns:p14="http://schemas.microsoft.com/office/powerpoint/2010/main" val="2492011928"/>
      </p:ext>
    </p:extLst>
  </p:cSld>
  <p:clrMapOvr>
    <a:masterClrMapping/>
  </p:clrMapOvr>
  <p:hf hdr="0"/>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5_Section Header">
    <p:bg>
      <p:bgPr>
        <a:solidFill>
          <a:schemeClr val="accent6"/>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solidFill>
                  <a:schemeClr val="bg1"/>
                </a:solidFill>
              </a:defRPr>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Footer Placeholder 4">
            <a:extLst>
              <a:ext uri="{FF2B5EF4-FFF2-40B4-BE49-F238E27FC236}">
                <a16:creationId xmlns:a16="http://schemas.microsoft.com/office/drawing/2014/main" id="{FDC0DDDC-F7AE-4992-90A4-E29B94AF6A75}"/>
              </a:ext>
            </a:extLst>
          </p:cNvPr>
          <p:cNvSpPr>
            <a:spLocks noGrp="1"/>
          </p:cNvSpPr>
          <p:nvPr>
            <p:ph type="ftr" sz="quarter" idx="11"/>
          </p:nvPr>
        </p:nvSpPr>
        <p:spPr>
          <a:xfrm>
            <a:off x="830831" y="6356351"/>
            <a:ext cx="3086100" cy="365125"/>
          </a:xfrm>
          <a:prstGeom prst="rect">
            <a:avLst/>
          </a:prstGeom>
        </p:spPr>
        <p:txBody>
          <a:bodyPr/>
          <a:lstStyle>
            <a:lvl1pPr algn="l">
              <a:defRPr>
                <a:solidFill>
                  <a:schemeClr val="bg1"/>
                </a:solidFill>
              </a:defRPr>
            </a:lvl1pPr>
          </a:lstStyle>
          <a:p>
            <a:r>
              <a:rPr lang="en-GB"/>
              <a:t>www.e-bug.eu - e-Bug Train the Trainer - Antibiotics- V1</a:t>
            </a:r>
            <a:endParaRPr lang="en-GB" dirty="0"/>
          </a:p>
        </p:txBody>
      </p:sp>
      <p:pic>
        <p:nvPicPr>
          <p:cNvPr id="8" name="Picture 7" descr="Icon&#10;&#10;Description automatically generated">
            <a:extLst>
              <a:ext uri="{FF2B5EF4-FFF2-40B4-BE49-F238E27FC236}">
                <a16:creationId xmlns:a16="http://schemas.microsoft.com/office/drawing/2014/main" id="{97AC3E76-AF1F-465C-A25D-6A57846EC903}"/>
              </a:ext>
            </a:extLst>
          </p:cNvPr>
          <p:cNvPicPr>
            <a:picLocks noChangeAspect="1"/>
          </p:cNvPicPr>
          <p:nvPr/>
        </p:nvPicPr>
        <p:blipFill rotWithShape="1">
          <a:blip r:embed="rId2">
            <a:lum bright="70000" contrast="-70000"/>
            <a:extLst>
              <a:ext uri="{28A0092B-C50C-407E-A947-70E740481C1C}">
                <a14:useLocalDpi xmlns:a14="http://schemas.microsoft.com/office/drawing/2010/main" val="0"/>
              </a:ext>
            </a:extLst>
          </a:blip>
          <a:srcRect t="1" b="30944"/>
          <a:stretch/>
        </p:blipFill>
        <p:spPr>
          <a:xfrm>
            <a:off x="426468" y="6264725"/>
            <a:ext cx="404363" cy="456751"/>
          </a:xfrm>
          <a:prstGeom prst="rect">
            <a:avLst/>
          </a:prstGeom>
        </p:spPr>
      </p:pic>
    </p:spTree>
    <p:extLst>
      <p:ext uri="{BB962C8B-B14F-4D97-AF65-F5344CB8AC3E}">
        <p14:creationId xmlns:p14="http://schemas.microsoft.com/office/powerpoint/2010/main" val="2562480637"/>
      </p:ext>
    </p:extLst>
  </p:cSld>
  <p:clrMapOvr>
    <a:masterClrMapping/>
  </p:clrMapOvr>
  <p:hf hdr="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54C578-1356-483F-AD7A-E402F00D9994}"/>
              </a:ext>
            </a:extLst>
          </p:cNvPr>
          <p:cNvSpPr>
            <a:spLocks noGrp="1"/>
          </p:cNvSpPr>
          <p:nvPr>
            <p:ph type="title"/>
          </p:nvPr>
        </p:nvSpPr>
        <p:spPr/>
        <p:txBody>
          <a:bodyPr/>
          <a:lstStyle/>
          <a:p>
            <a:r>
              <a:rPr lang="en-US"/>
              <a:t>Click to edit Master title style</a:t>
            </a:r>
            <a:endParaRPr lang="en-GB" dirty="0"/>
          </a:p>
        </p:txBody>
      </p:sp>
      <p:sp>
        <p:nvSpPr>
          <p:cNvPr id="3" name="Footer Placeholder 4">
            <a:extLst>
              <a:ext uri="{FF2B5EF4-FFF2-40B4-BE49-F238E27FC236}">
                <a16:creationId xmlns:a16="http://schemas.microsoft.com/office/drawing/2014/main" id="{CAF7FC27-A6FF-4AA1-9B63-FBD258DAE7F1}"/>
              </a:ext>
            </a:extLst>
          </p:cNvPr>
          <p:cNvSpPr>
            <a:spLocks noGrp="1"/>
          </p:cNvSpPr>
          <p:nvPr>
            <p:ph type="ftr" sz="quarter" idx="11"/>
          </p:nvPr>
        </p:nvSpPr>
        <p:spPr>
          <a:xfrm>
            <a:off x="830831" y="6356351"/>
            <a:ext cx="3086100" cy="365125"/>
          </a:xfrm>
          <a:prstGeom prst="rect">
            <a:avLst/>
          </a:prstGeom>
        </p:spPr>
        <p:txBody>
          <a:bodyPr/>
          <a:lstStyle>
            <a:lvl1pPr algn="l">
              <a:defRPr/>
            </a:lvl1pPr>
          </a:lstStyle>
          <a:p>
            <a:r>
              <a:rPr lang="en-GB"/>
              <a:t>www.e-bug.eu - e-Bug Train the Trainer - Antibiotics- V1</a:t>
            </a:r>
            <a:endParaRPr lang="en-GB" dirty="0"/>
          </a:p>
        </p:txBody>
      </p:sp>
      <p:pic>
        <p:nvPicPr>
          <p:cNvPr id="4" name="Picture 3" descr="Icon&#10;&#10;Description automatically generated">
            <a:extLst>
              <a:ext uri="{FF2B5EF4-FFF2-40B4-BE49-F238E27FC236}">
                <a16:creationId xmlns:a16="http://schemas.microsoft.com/office/drawing/2014/main" id="{220138C2-E7CD-43F7-ADA7-0103BB6F05D6}"/>
              </a:ext>
            </a:extLst>
          </p:cNvPr>
          <p:cNvPicPr>
            <a:picLocks noChangeAspect="1"/>
          </p:cNvPicPr>
          <p:nvPr/>
        </p:nvPicPr>
        <p:blipFill rotWithShape="1">
          <a:blip r:embed="rId2">
            <a:extLst>
              <a:ext uri="{28A0092B-C50C-407E-A947-70E740481C1C}">
                <a14:useLocalDpi xmlns:a14="http://schemas.microsoft.com/office/drawing/2010/main" val="0"/>
              </a:ext>
            </a:extLst>
          </a:blip>
          <a:srcRect t="1" b="30944"/>
          <a:stretch/>
        </p:blipFill>
        <p:spPr>
          <a:xfrm>
            <a:off x="426468" y="6264725"/>
            <a:ext cx="404363" cy="456751"/>
          </a:xfrm>
          <a:prstGeom prst="rect">
            <a:avLst/>
          </a:prstGeom>
        </p:spPr>
      </p:pic>
    </p:spTree>
    <p:extLst>
      <p:ext uri="{BB962C8B-B14F-4D97-AF65-F5344CB8AC3E}">
        <p14:creationId xmlns:p14="http://schemas.microsoft.com/office/powerpoint/2010/main" val="95409456"/>
      </p:ext>
    </p:extLst>
  </p:cSld>
  <p:clrMapOvr>
    <a:masterClrMapping/>
  </p:clrMapOvr>
  <p:hf hd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097029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Lst>
  <p:hf hdr="0"/>
  <p:txStyles>
    <p:titleStyle>
      <a:lvl1pPr algn="l" defTabSz="914400" rtl="0" eaLnBrk="1" latinLnBrk="0" hangingPunct="1">
        <a:lnSpc>
          <a:spcPct val="90000"/>
        </a:lnSpc>
        <a:spcBef>
          <a:spcPct val="0"/>
        </a:spcBef>
        <a:buNone/>
        <a:defRPr sz="40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youtube.com/watch?v=Sqr39xbDPS4"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8.xml"/><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video" Target="https://www.youtube.com/embed/X1GT2bKgci8?feature=oembed" TargetMode="External"/><Relationship Id="rId4" Type="http://schemas.openxmlformats.org/officeDocument/2006/relationships/image" Target="../media/image20.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video" Target="https://www.youtube.com/embed/Sqr39xbDPS4?feature=oembed" TargetMode="External"/><Relationship Id="rId4" Type="http://schemas.openxmlformats.org/officeDocument/2006/relationships/image" Target="../media/image21.jpeg"/></Relationships>
</file>

<file path=ppt/slides/_rels/slide25.xml.rels><?xml version="1.0" encoding="UTF-8" standalone="yes"?>
<Relationships xmlns="http://schemas.openxmlformats.org/package/2006/relationships"><Relationship Id="rId3" Type="http://schemas.openxmlformats.org/officeDocument/2006/relationships/hyperlink" Target="http://www.rcgp.org.uk/clinical-and-research/resources/toolkits/amr/target-antibiotics-toolkit/leaflets-to-share-with-patients.aspx" TargetMode="External"/><Relationship Id="rId2" Type="http://schemas.openxmlformats.org/officeDocument/2006/relationships/hyperlink" Target="https://www.who.int/news-room/fact-sheets/detail/antibiotic-resistance" TargetMode="External"/><Relationship Id="rId1" Type="http://schemas.openxmlformats.org/officeDocument/2006/relationships/slideLayout" Target="../slideLayouts/slideLayout2.xml"/><Relationship Id="rId4" Type="http://schemas.openxmlformats.org/officeDocument/2006/relationships/hyperlink" Target="https://www.youtube.com/channel/UCKhJ4-fTiRKMU1FtkEirEfw"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video" Target="https://www.youtube.com/embed/MENdrA8B0N4?feature=oembed" TargetMode="External"/><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92DCE8-9886-4764-9CF1-7E97D4CB0876}"/>
              </a:ext>
            </a:extLst>
          </p:cNvPr>
          <p:cNvSpPr>
            <a:spLocks noGrp="1"/>
          </p:cNvSpPr>
          <p:nvPr>
            <p:ph type="ctrTitle"/>
          </p:nvPr>
        </p:nvSpPr>
        <p:spPr>
          <a:xfrm>
            <a:off x="2874089" y="2468880"/>
            <a:ext cx="5628177" cy="3101607"/>
          </a:xfrm>
        </p:spPr>
        <p:txBody>
          <a:bodyPr>
            <a:normAutofit/>
          </a:bodyPr>
          <a:lstStyle/>
          <a:p>
            <a:r>
              <a:rPr lang="en-GB" sz="5400" kern="1200" dirty="0">
                <a:solidFill>
                  <a:schemeClr val="tx1"/>
                </a:solidFill>
                <a:effectLst/>
                <a:latin typeface="Raleway" pitchFamily="2" charset="0"/>
              </a:rPr>
              <a:t>Antibiotics and Antimicrobial Resistance </a:t>
            </a:r>
            <a:br>
              <a:rPr lang="en-GB" sz="5400" kern="1200" dirty="0">
                <a:solidFill>
                  <a:schemeClr val="tx1"/>
                </a:solidFill>
                <a:effectLst/>
                <a:latin typeface="Raleway" pitchFamily="2" charset="0"/>
              </a:rPr>
            </a:br>
            <a:r>
              <a:rPr lang="en-GB" sz="5400" kern="1200" dirty="0">
                <a:solidFill>
                  <a:schemeClr val="tx1"/>
                </a:solidFill>
                <a:effectLst/>
                <a:latin typeface="Raleway" pitchFamily="2" charset="0"/>
              </a:rPr>
              <a:t>KS2 – KS4</a:t>
            </a:r>
            <a:endParaRPr lang="en-GB" dirty="0">
              <a:latin typeface="Raleway" pitchFamily="2" charset="0"/>
            </a:endParaRPr>
          </a:p>
        </p:txBody>
      </p:sp>
    </p:spTree>
    <p:extLst>
      <p:ext uri="{BB962C8B-B14F-4D97-AF65-F5344CB8AC3E}">
        <p14:creationId xmlns:p14="http://schemas.microsoft.com/office/powerpoint/2010/main" val="13694842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7DA37D2-2D2C-499B-9382-6F199424106F}"/>
              </a:ext>
            </a:extLst>
          </p:cNvPr>
          <p:cNvSpPr txBox="1">
            <a:spLocks noGrp="1"/>
          </p:cNvSpPr>
          <p:nvPr>
            <p:ph type="title"/>
          </p:nvPr>
        </p:nvSpPr>
        <p:spPr>
          <a:xfrm>
            <a:off x="403760" y="-20395"/>
            <a:ext cx="8633361" cy="1200329"/>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GB" sz="3600" dirty="0">
                <a:latin typeface="Raleway" pitchFamily="2" charset="0"/>
              </a:rPr>
              <a:t>How Does Antimicrobial Resistance Develop?</a:t>
            </a:r>
          </a:p>
        </p:txBody>
      </p:sp>
      <p:sp>
        <p:nvSpPr>
          <p:cNvPr id="3" name="Content Placeholder 2">
            <a:extLst>
              <a:ext uri="{FF2B5EF4-FFF2-40B4-BE49-F238E27FC236}">
                <a16:creationId xmlns:a16="http://schemas.microsoft.com/office/drawing/2014/main" id="{13A54EB7-A215-461C-8DC0-8426EA037A15}"/>
              </a:ext>
            </a:extLst>
          </p:cNvPr>
          <p:cNvSpPr>
            <a:spLocks noGrp="1"/>
          </p:cNvSpPr>
          <p:nvPr>
            <p:ph idx="1"/>
          </p:nvPr>
        </p:nvSpPr>
        <p:spPr>
          <a:xfrm>
            <a:off x="255319" y="1324646"/>
            <a:ext cx="8633361" cy="5699608"/>
          </a:xfrm>
        </p:spPr>
        <p:txBody>
          <a:bodyPr>
            <a:normAutofit/>
          </a:bodyPr>
          <a:lstStyle/>
          <a:p>
            <a:pPr marL="161925" indent="-161925"/>
            <a:r>
              <a:rPr lang="en-GB" sz="2400" dirty="0">
                <a:latin typeface="Raleway" pitchFamily="2" charset="0"/>
              </a:rPr>
              <a:t>To become resistant a bacteria’s structure changes in a way that it can avoid being killed by antibiotics </a:t>
            </a:r>
          </a:p>
          <a:p>
            <a:pPr marL="161925" indent="-161925"/>
            <a:r>
              <a:rPr lang="en-GB" sz="2400" dirty="0">
                <a:latin typeface="Raleway" pitchFamily="2" charset="0"/>
              </a:rPr>
              <a:t>Some resistant strains have a selective advantage allowing them to multiply</a:t>
            </a:r>
          </a:p>
          <a:p>
            <a:pPr marL="161925" indent="-161925"/>
            <a:r>
              <a:rPr lang="en-GB" sz="2400" dirty="0">
                <a:latin typeface="Raleway" pitchFamily="2" charset="0"/>
              </a:rPr>
              <a:t>Antibiotics kill/stop many bacteria in our bodies (including healthy bacteria). The decrease in competitive microbes mean the resistant ones are better able to spread</a:t>
            </a:r>
          </a:p>
          <a:p>
            <a:pPr marL="161925" indent="-161925"/>
            <a:r>
              <a:rPr lang="en-GB" sz="2400" dirty="0">
                <a:latin typeface="Raleway" pitchFamily="2" charset="0"/>
                <a:hlinkClick r:id="rId3"/>
              </a:rPr>
              <a:t>Antibiotic resistance can spread from one bacterium to another </a:t>
            </a:r>
            <a:r>
              <a:rPr lang="en-GB" sz="2400" dirty="0">
                <a:latin typeface="Raleway" pitchFamily="2" charset="0"/>
              </a:rPr>
              <a:t>through genes that are transferred directly or within the environment </a:t>
            </a:r>
          </a:p>
          <a:p>
            <a:pPr marL="161925" indent="-161925"/>
            <a:r>
              <a:rPr lang="en-GB" sz="2400" dirty="0">
                <a:latin typeface="Raleway" pitchFamily="2" charset="0"/>
              </a:rPr>
              <a:t>Antibiotic-resistant bacteria can be carried silently in our bodies and remain there for years, passing from person to person like other bacteria</a:t>
            </a:r>
          </a:p>
        </p:txBody>
      </p:sp>
      <p:sp>
        <p:nvSpPr>
          <p:cNvPr id="5" name="Footer Placeholder 4">
            <a:extLst>
              <a:ext uri="{FF2B5EF4-FFF2-40B4-BE49-F238E27FC236}">
                <a16:creationId xmlns:a16="http://schemas.microsoft.com/office/drawing/2014/main" id="{DF8B812C-A6EF-4F37-B5A6-999399D52F80}"/>
              </a:ext>
            </a:extLst>
          </p:cNvPr>
          <p:cNvSpPr>
            <a:spLocks noGrp="1"/>
          </p:cNvSpPr>
          <p:nvPr>
            <p:ph type="ftr" sz="quarter" idx="11"/>
          </p:nvPr>
        </p:nvSpPr>
        <p:spPr/>
        <p:txBody>
          <a:bodyPr/>
          <a:lstStyle/>
          <a:p>
            <a:r>
              <a:rPr lang="en-GB" dirty="0">
                <a:latin typeface="Raleway" pitchFamily="2" charset="0"/>
              </a:rPr>
              <a:t>e-Bug.eu </a:t>
            </a:r>
          </a:p>
        </p:txBody>
      </p:sp>
    </p:spTree>
    <p:extLst>
      <p:ext uri="{BB962C8B-B14F-4D97-AF65-F5344CB8AC3E}">
        <p14:creationId xmlns:p14="http://schemas.microsoft.com/office/powerpoint/2010/main" val="2022785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53E7BA4-DD02-4AFF-BE53-460DE6C19087}"/>
              </a:ext>
            </a:extLst>
          </p:cNvPr>
          <p:cNvSpPr>
            <a:spLocks noGrp="1"/>
          </p:cNvSpPr>
          <p:nvPr>
            <p:ph type="title" idx="4294967295"/>
          </p:nvPr>
        </p:nvSpPr>
        <p:spPr>
          <a:xfrm>
            <a:off x="304800" y="-1158650"/>
            <a:ext cx="7886700" cy="1325563"/>
          </a:xfrm>
        </p:spPr>
        <p:txBody>
          <a:bodyPr/>
          <a:lstStyle/>
          <a:p>
            <a:r>
              <a:rPr lang="en-GB" dirty="0"/>
              <a:t>A Brief</a:t>
            </a:r>
            <a:r>
              <a:rPr lang="en-GB" baseline="0" dirty="0"/>
              <a:t> History of Antibiotics &amp; Resistance</a:t>
            </a:r>
            <a:endParaRPr lang="en-GB" dirty="0"/>
          </a:p>
        </p:txBody>
      </p:sp>
      <p:sp>
        <p:nvSpPr>
          <p:cNvPr id="75778" name="AutoShape 2" descr="data:image/jpeg;base64,/9j/4AAQSkZJRgABAQAAAQABAAD/2wCEAAkGBxQTEhUUEhQVFRUXFhgVFRUYGBcWFxwaGBUXHR4dGBocHSggGholHRwYITEiJSkrLi4uFx8zODUsNygtLisBCgoKDg0OGhAQGCwcHB0sLCwsLCwsLCwsLCwsLCwsLCwsLCwsLCwsLCwsLCwsLCwsLCwsLCwsLCw3LDcsKzcrN//AABEIALkBEAMBIgACEQEDEQH/xAAcAAABBAMBAAAAAAAAAAAAAAAGAAQFBwIDCAH/xABHEAABAwIDAwYLBgQFAwUAAAABAgMRAAQFEiEGMUEHEyJRYXEUFRYyVIGRk6Gz0iM1dLHB8DRCUtEzcoLh8SSSwiVEU2Oy/8QAGAEBAQEBAQAAAAAAAAAAAAAAAAECAwT/xAAgEQEBAQEBAAMAAwEBAAAAAAAAARECIQMxQRIiUTIT/9oADAMBAAIRAxEAPwCvdrNprxN7dpTd3KQm5eSlIedAADqgAAFQABUR5V33pt17936qW2f3hefin/nLqHAoJkbVX3pl37936qcM47iKvNu7snqFw7P/AOqWDYNn1VonieJ7uyrAwHCAAMqQAfVPr3+2uvPx6loVtm8ZXuuLsacbh0f+VZu22MpE+EXZ7rh36qsllTSN6YPWTT1q9RMb/wA/+R1Vv/yiao652gxFswu7vEnqL7v1VpO1V96bde/d+qrX2pTbujptBY6xAO7uqtb3ZdaytVqM6E9KP5wOuN5isdfHiymPlXfem3Xv3fqpeVd96bde/d+qolbZBggg9oikhsmezWuSpbyrvvTbr37v1UvKu+9Nuvfu/VUPXlBM+Vd96bde/d+ql5V33pt17936qhqVBM+Vd96bde/d+ql5VX3pl37936qjhb6Sa2ttoA6QUT6gP71cDzyrvvTbv37v1UvKu+9Nuvfu/VTIoQTuI9c1mMNKv8MhfYJzbv6d9MDryrvvTbr37v1UvKu+9Nuvfu/VWpGz9wUFYZcKU6k5ToI3xvio0ppZYJfyrvvTbr37v1UvKu+9Nuvfu/VUPFeVBM+Vd96bde/d+ql5V33pt17936qhqVBM+Vd96bde/d+ql5V33pt17936qhwKUUEx5V33pt17936qXlXfem3Xv3fqqHilFBMeVd96bde/d+ql5V33pt17936qh4rygmfKu+9Nuvfu/VS8q770269+79VQ1KgsPkt2mul4pbJdurhxBLkoW64tJ+xciQTB1g+qukrW7Cq5Q5N1RiVue1fyl10tgayYoOXNsvvC8/FP/OXTbBrTnHII0GtO9sR/6hefin/nLo15OcGAIWuNdRx06/WRW+OdqU8tcPU0gFQgk9Eb/XU1aIEgrynqmT+zTLaS+/6oJEmBu4d36+unFoqTp7Jr1RlMG1QoazrvitTVhlVqSUzpTppjqpxzJIrOiDxWySQTJ4d+mlC1jeG3eC08POHZ+4o6uLcDrmO2g/G8OIkjjx3/APFX8GjlFwRsoReMphK4Dg4Axv7N1V8BVg4FfKdt3rYgnKCqD/SYB7jJ/KgJ1EEjfBiuPU/ViKVWNbHt57z+da64tFW1hOuu6tdOECBVGa1z/alJrfZWpcMJ1NF+G7BLWgqWvKTuESK1ObU0ERT3CFrDqcm+Rodx/t39tFb2wDo81QV+/j1eymbWz10wtKw3MaRvq/wspqU2ou1W90gpWpsONpcCkkAhUkKBJ0y6Ax21I4fhdtfN5XMvPASpScoJ7wNJ64of2nwu6dAdUiQiQANYEzu9e6h6wvltrCkqWlQPBRT6oFbvWX1MebS4Mq2cyqTl6uojrGvZULVmbYrFwygqkLKMySpPUJICgII3691Vw81Fc++cqxqr0Uk0W7K7Kl1IfdKUsplSid0JH854CpzLfpTnYrYpb623H0K5k7gNVK6tOA0NHt0zZW6IQy0FJ6RbWIUBvgn+rdp3UG4htCvMUtkJQCMoEjcCJGumhNRzl6pWYlRUTvO/29ddZkZ9WBbIsnkF5NsnMNYKAr2Edv5VH3q7E6qtkzunLH/bHHvqOw7bAtIS3lHNoASABCjHE8JJ1qMxXHDcLnKEJnojgP7mtbMT1GYrg6M3m82SJAGo1mJ9lQV3hrjYzKT0ZiRu/wBqIWcSeaMpXEnUQFA987+6sU3plQWAQqcwO7XsrnZKuhQ15T/EbHJCkmUnj1dhplFc7MaEfJz94sd6/lLrpTAa5r5OfvFjvX8pddKYDUHN2OWvOYpcp3Zrx4e19dWXs8ylpMjdmyp4dEGPy0qvsQnxq+UpKou35AEmOfXJ9lFV5iRSgQlSUpK+kQriTHDjpXf4vrWa9xn+JzDiogxwkCiDD7XdxnUafvqoPebUEyrziRHaCdPXNH2EgBKcygCBpPHdXXfESdm5A13ddb1LBMiO803C282qgTu0UDHHQV44lOpSvqrnivL9xJmYmhTEkaT+5ogxC6aSOmtKTv1IFD2JYhbpH+IDoSDMj199b5uJQXh97zdyogwVFSe+f0qIxhvK6rQamRx39lZ4qemVJ16WnaCaa4oFgpK0kAjQnjvn865dVpDPece8/nWus3Tqe+sK41W1huT8ac5K9tWoTPXW7LpoK1IJfZIoDoz7/wCXTT9datll0FIjqqvNmcBUCHDHAxFHjSYEV6OJ56xTxJrYFCmoNZzWsG5UHShnHdimXpW39mvrTuPeN3rohCjW5tf/ABWbBTRddt+cadJKROVChIzSOknqETuoeu1ax1VbW2FmhRyqKUo/xFqI1THEHqUNI647aqK5IK1ZZjMYnfE6T6q49zGoxZRmUAN5MD10coeKWPBkE5U6rIjpdcgxx0oMw6edRG/MIomXcq1AMTIVGkg7wY3jsNOCtOUdv7/TvrJpudAKmMBwpLgK17p0FHGAWDQOiEj1Cuk481NVs/hDoTORUdxpWeA3LmrbSj2xpV2+DJIggR3Vm0gJACQAKlkFNObKXgElo/8AFQd2wttWVwFKh1iDXRSBpQVymYKHLfnkJGdoyTxKNZqWaKzw+4Skw4kKQrRQPUeNQeLWobdUlJlO9J7DqKeLOtNby3KukBMDUdnXWbfMWJXk5+8WO9fyl10pgNc18nP3jb96/lLrpTAa5qo2ytkOYliKFSFFd2W1AkEKS6tWkEToDW7aC/et3E2yykpUkFW4yeBPUdBIqHvrwNYs8omAL17MezwhYPwJok5WygrZW3BCRqof/ZJHqhNdub/XxDLFcLUQgsKKRlk6kpBBHDcnfUW60/lU6rphGUKKpPndk7gONF+xD4daIJ3gpnjqP37KlUYI3KZVkcTCVQYmBpp26Rvrpkv14yB2sIfbabuWSIVm0806Kjcd4PWKMMMvnl2hcCTISJSQCoxElJn86b43hJI0UpY3QdYGvsFStlaJTaKSDHROkabuA4VZMAIph65lwpCtCsSoRCeATxV6qgnGXVNrdATkQUpVCQjzp06IE7t3bRVbYfmUU5sm9aI0TJOsVqdwUrWG0rK53IExJ117J1rN52aSoNVkENFxWpOQp4CZkgdVNNqF6oSfOgqV61aADhoOHWaKNpmg2u3aTHRW3Pblgmag+UW8Q7eK5sQlKEIjtA1+JNZ78mNQHKr1pMkDrNeL3ms7Xzh31xUT4VZsqKUPFSc4GRQjKOGvbPq1ravAXWnMqgFAcQdY68vHup7YDPaylAUoAt67ujrJ9ordb3S1LSpwEEoTI9Vd5IyIbe+QhsAb+EggyOoHeabKxt5UpQ2AP6ydT+Q9lPE2BcQSiM3CfzoYvsCdM5nMqpGQapREa9xmt3xmHz+0V21qpgrRxUNfimam8Ix9LyQYyncRO7XjUBc4Qtttosuq5yOmmSUHuB6t1ebMkLKwsmRvyqOWdd2u/dvqS+5VwYP4m2jzlARvmnlrdJWkFKgqRpBmq1xjnApa1NhxCdAVRoAoxoN57x2U62fu1NqbmG0uGEHKnKSDrHH2gVd9wxt5SL+Fc0BqUpJM8JJiPUKrZW+j7lFbSVtOZ5WpOVSeAAGigd+s8aA3hr8a4fJutQ8wF4JfbKgImD6xU6+Oke8/nQq0qCD1GinMFAKTqDU4/wAKMdmmwWE9cmirCkwdPXQdgD2RlJPfHHfT9radLRGZJ/frr0/jI/NJNROFbRNPiEnXqO+tGMbRptjCkkmJiueLojTTHFk5m1J35hEVAYXtY4+oAMrQknziJFTDl1Jq4aou/ayOKTxBIrQn89PVRZyiYYU3AcSnorA1jTNr8d1DKGCCM4yiRJOlc7PVh3sKyUYoyk8FOfKXXR2A1zxslcBzF2lJ3ZlgHrhlYmuh8BrnVc0bVfx93+Kf+curAu8N8KwVtwZSttBUqD/SdZ/fGq+2n+8L38U/81dZWuNPttrabdUltYhaBuM+34Vrm4lGHJy8EAgneTHfVkuXDUStKVFI4gf81U+wiQslJMQZB6qshVtCNZVoB399dp9RlBY9iyysI0bQpJKANJ1jpdvZ2ipGxtAWJK0gxB11OlRNy+0tZQ4psgAjWNDGulbU4Fac3ObTfm51Q6+Gbu0rd8DHCXSi4UnRSekIMERIM94okuXGmxmQhKeJIAHtoRddaYI5tSJJg5TJI7eupvEArmQowBBMUA+39tehR3NS4riN4Ht1PsoFxh3O6tY3KWpXtVNb8UvVhxQSogEQoA744Go/NI1rh31vjUhia9QqDNeGvK5qOtjXkKC0LVGYAgTHDeJ4j9acvuS4o6GDE92lBNsrQUQ4Y9CINdeevMZsF+D4mQQN/ZRAXkK85JE8YJH5b6CcMcgCKMLC66M/vdXaexDLGl5U9AHvIgD2iofZpgBah1mvNr8UV0OiSkKkgcdDGvsqI2dxsB1RXCRv1Mfs1m9en4OH8OEads1us8KCh9oAY83TdHV1VhhWLJeGdM78p0ImIMid+/f2VLpMxH7mtWin9uXJvHANyIQPUN/x+FDD2+pXF3it5xRM5lqM/wCo/pFQ7h1NeXqtxjU9swsqK2onMkqHeKgaldmLjJctmdCrKf8AVpTn7KOeaKEJABMCI7awuEPlqRAHUI07STv41J2oBkHhU5Y4cgiSAe/9K9VjEQGzdoUONqMSpQkeujvanBefaIGigJB4zH60PJSDdISBuUD8asB1I07h+VY68xYpy2wBwrQEPltQPTnMDE/yjr76NcLwd1H+I7zif5VEQv4QCPVU8u1RmkATO+K9dMCm/wCCExq051GQEJJmCdYIB1/Oqk25dWlLTSyCRKsw4gaCrauoK9VQO/vqpOUi7Qq5CGyCG0BJjdPV7KnfnJPs15OfvG371/KXXSmA1zXyc/eLHev5S66UwGvO05r2oT/194eu6f8AnLqOqT2p/jrv8VcfPXW3ZTCDdXLbQ80qlZ6kjU/29dbkRngNzzDrTn8qpSsdkx+s1aNviAKVN5tSJQddx19ooQ282dLFw4hKYbUOdajd2gdxn4VCWWPqSEBQnLpPZEV1lk8v0l9GbmFozJzoC0TxGoPHXvp27g9udOaG+Qdw/KnmD3iHWwdIUJn2VKqZay7wezjW7YgKOBNIJyp00gxrWO1+NpSlKB/Knd2zp3a1JY5iaGUEkDf17/8Amqzxe4W4orWCMxn/AG+I9tTuyQkRbq5md51rT19xrJdYKrz1s3ryva8rIdWyuHVUow9CTHCtOy9sHLhtCtxM98AmKf7QYYbZ0p/kVqk9nEd4rclzUTNk1mbCu3hU408UJk+bGtDmy+IdEoO8UR2F+IA7a9HFlkrNRdzirBMKUB3gj8xW+xw+0KkvBxsjiCYM9xp/cJlWYISr/MJ0pw0y1pmtmlD/ACQfXT+NEtcPIOqSOBgfpTDaLEebsnCCQpUIB3ed1dsTW1jCGUEKaTk60gnLH+XcO8UMcol2AG2QetxXshP/AJU6v9SAR5UUwNbbhyTWmvLWyrNtcEEbwQQe6sKVQWFsxinOI6RlYPS9uh9lFDl6sAJRvO6KrPY90B4gmJSY7SCNPzo2ubxSEZm/OHHf+der4+v6s37StliSba4Tz/ETMzv6+qi7yraddS00krkDpApCRInWSPhVNXD5WorcJUozJPbXrLmUgiQRrI0NZt2i8XbdSTm3p49leOq0qvMI2juc6ZUtaJyGQSmD2xv0ozW90d9XDVfcqt8pCG0JMZ1EkjQ9GI/OqvKqsblXR0WFE7yuB2aa/D41XFcvk/6WCTk5+8WO9fyl10pgNc18nP3ix3r+UuulMBrmrm3an+Ou/wAVcfPXRVyPYklu95tcQ8jIk9SgZHtg/ChXar+Ou/xVx89dMba4UhSVJJCkkKSRvBBkGtxHUWO4C3dNZF6KGqFcQf7Hj/tVEbU7Ku2zhGXQk6bxx1B9nto5xPldb8GSGUq8JW0JVpkbXuMg+dpKh6qqtGMvB3ni4VqUsqUFmc2vGdwMkaboHVWpfyhxhaLkShpRT2HdUnesXjYlboGk6T+5qWsgMqX0H7FwxIOiVDeg9ShwB3giKI8J2PevVBbuZpidCoHMsaeak7h2mumST7TfQJgOBXN86lOqo1JPmpHWrsqW5VsPatU21s1qUpW4tR3kqIEnvyn1AVd+HYa1bN5GkhCQNT19qj3ca5q23xrwu8deHmk5UDqQmQP7+uueqHVJrQqtq/0rUs6GsVTevKVKsh5hd0WnULG9Kgoeo/qJq37yzavGBPmqAUlQ3ier27qpZB1FWXyc4rKVW6jqJW3PEfzAdx19ddvjv4lDOKYQ9ZrnengsbvX1VgxjKwZ699WveWiXBlUAQaBMc2NUCVM6j+n+1W8We8pp1hGPpUQCYoht8YbB1jtmqpUwtJhSVBQ4QQfZFPcKsHn3A2gLkkTv0HWrqFWfJfrDFlYxtEw0mSobpAG/2VU+P4oq4dW4dMx0HUOA9QrPHFBLriU6hK1IB36JMTrrrUTXPvvfFkeUqVKualSpUqDbbvFCgpO9JkUd2N8FpCtIVrG+D1fCgCrU2ZZ8IwdQIGdt2Ukb4AAn2E10+O/iVk1alQCm0yrsFPMP2dulKBWgJT1xr/sag7LHF2/5TU1b8oCo82T3V22INhYpaZCAAABJ0HtqMtSXXObR6yOAqCa2ievCG0JjNoezv7KJbq5bwyzW6YKgnfvKlqPRAHHWPZPCm5ExVnK1epVe80jcwgIPVmOpj4UDVuvLhTi1LWcylqKlHrJMmtNea3WxLyc/eLHev5S66UwGua+Tn7xY71/KXXSmA1BzbtV/HXf4q4+euosmpPao/wDXXf4q4+euoua1+IcsbgCR0vNMwEnMNVaHSB8azSJUSOv7RYhRkr0UkaGe74VpaegZRuJGcToqDI7o1q0Ng+TFNy21dXDv2SocQ02elHALXwiI017RWsABhWKXDIUhl1SAvpLAUBOXWDMwrTQVNXHKTiRbS34QRlEZkpQFqGURmVrrHVFG3KNsDbtWq3bRmHE5VGFK8wEhRCSY4gnuqp0PhKVoCQrMIUZmCDIyxwEH2nsoJiz24vGkuo55biHUKQUrMwVR0kzqCNRQyTWJpA1LRgpPGtax0T++NbFmtd3uAqKa0qVKsj0VJYVfqacQ6jzkGf8AY9hFRlbGVwasuC+rC7S80h1HmrTI6x1jvB0p00kTQByaYtClWyzorpt/5oJUB3jX1VYTmg00r083WLAfttiTSlBlvJzidVuaApAPmpP9R4g7u+nuy6igc30SYCsyRx00UZOY6zIG6hza3Z9SVl5lMgdJyPiqP1FbtkLiVpTmJkEoSd+u9SvyqT7yiv78HOvNvzqnvzGaaURbZW2S7fHWrMP9QB/Mmh6uHX228pUqVZCpUqVB7Vocjl2CXLdZ0XJT3gAmquqXwFSgoFO8KEd9b5vqVYe0+z5QpZQd0kjsqJwLZxy4WAkBKf61TETrEb6z24xZZDLJkfZJW4OsyRB7on10Q8luJpU0u3V5yCXEdeVR6XsJHtrrc1IKsGwRFsiE6q4nr0qtuWPGMzrduk/4fTXp/MoDLrx6OvrqwdqMTNvbOvmOinozuKjokes1z/iF2p1anHFZlqJKj2n9x6qz3fMWGxNeUqVcVEvJz94sd6/lLrpTAa5r5OfvFjvX8pddKYDQcz7W/wAdefin/nLqKp/tko+MLzX/AN0/85dQ2c9dUOwaubkJ2hkOWazu+0ak8DGZPtg+2qPznrpxYYk6ysONLUhadykmCJEU0dePtAyDqkjKe7j8K5ctL/wa6DqADzTxUlJ3EBR0PYRpWPl1iHpb3/dUG9dLUSVKJJJJPWTWv5B9iF0XXVuEAFaiogaASSYHtj1U23025w9dehw9dZ0O0p11rRcqk+qtZdPXWJNNHlKlSqBUqVKgkMLulIUlaZCkKCknjIMj99tXhhl8H2UOp3LTPr1keogj1VQKVkbqf2mOXDacrbq0pmYB0k1056/ili1Nsr7I2Gk+cvzo/wDjkBftGntoQwhRZuSCDCCnpDSARof8pETwoXexh9SsynFFQ0BO+tab9wKzBZzRE9nVVvybdMEe3Swq8WRwSgewflQorfW64vVrMrUVGAJPUN1aCax1dV5SpUqyFSpUqBUR7MMgrRJj7REn/WJ+Aocre1dLT5qiO6tc3KCzbC8S9ePKT5mchJ3aAwK1bNYibe5bdH8phQ60mMw9Y/KhhV2s71GsfCFdZq/y9Fqcs+MoWzbNNqBC/tzB1jLCZ78xMdlVNWx19SvOJPCSSa11m3aFSpUqgJeTn7xY71/KXXSmA1zXyc/eLHev5S66UwGg5f2z+8Lz8U/85dRLccalts/vC8/FP/OXUQlVBbSdlGPFHMRb+HKYN4BKPCswIWGw3/ix4OD0QMs9Ltp5inJ3a3F3euLdbtWkuNMNJRzLSEuKtWllagqAUCZyJ6SulqI1rKxxS5dum1JeVz6srCHSYICk80ASAYTlMbtxo1bwjEW70oZxW3VdvuFh0NvuFYLTaz9qOaEBIQUgwSCQOJoInyRYTYPXSlPqLKnWFFCQppTwchtaFZY8HyzmJM5ikDeJIGeTG2V4H9pctl1xTT6HA0HEq8EU8CEpJ5s9ES2oqMLAkEagScWvAzm5x/mIct83S5uHjzjjZXEEqIzETOk1Ju41i6cudy8BQk5cyV9FLSCFHVOmVLhzK4BQnhQTltsHZvFl1l25Vaqtbi5WObQbhQtng0Q2E9HpEggEGADM8Jy+5PbV66Xzi/B2WLa0SQlLVspTjrZ6aw4YQeiSpJlRJidKAwziDJteYW6soZS8xzAcVzQuVKOU9AQpSs0jUGdCa12eM4kH1ONOXRfSlLK1JzlYSFBKULEEzmhIB1nTfQSeL7LWlrZl5x5xx0v3Fu1zQQWVFopyrKjqERMgEk5hEQZBTUjf4o+sc2844rK4tzKszDiyM5M65iRr3VHGg8pUqVAqzbGtYVkg0FjYZyYuPjD3GUOLYuENquV52hzeZ4pXkBg6IGYaK1691Q7mwV0pt95pAU00t4ISVAOuIZcyrWhH86U6BRHGaVhjT77tgtm1W6bBLQythayoNvlwFWVJyAk5eNSbm2N0yw4hyyCHEqebafcQsLYTdkurbhSYUpQKikq1hR4GgjU8nN6VQG0KTzyGecSqUErbDgWkgSWgghRWBAGu4E1qa2FuFtJdbXbOJU62yebfbWpCnV5EFwJJygmO3UaDWJRjlMfQ0loMtym2UwHZVzudSQgPZv6ghKUgRuG+lh3KMpq2ZtxaohrmSVJcWgKVbvpdQrJqlJJzZyBKiqZGUABptOTS6NyWVc1DeTnlJdQQjO5kDeY6c+d4R2p64oa2lw9NvdXLCCSlp91pJVGYpbcUkEwAJIHZU7hG3SmXLlS7dp5t9/wnmlzCHUuFaFJUNYEkQdCDrvII5jeI+EXD75TlLzzjpTMgc4tSonjE76BhSpUqBUqVKgVZI31jWSN9BamC7MWHgNo861bqceQtSy9iIszKXlp6KChUiANRFQdjyeqc8FHhVsld01zzbas2cJDTqypenRSObidxJMbjT3ZvEb960QhrC7a7ZtkqSlx23U6oAqUsgKKwFGZ0SOqojyhu2VWV2W0AN267W2UQcq20B1tRPSkqBdWJ0EgadYSFryZOuOpQ3cMONqYNwl5CXVgpS5kIShKCtRzdQ3U0xfYxtiwVcm6Qp1NwtjmglaZyKAIEpBzwQuDEJ03zGvAdsLlLlqhplh1baPBWEKQVFXOOyJOcHPmMSCN8Ga1Y7tbcuouba5QyVOXCnVlTYDjToKQoNqB6IIQEmQdJ11oBVe+sayXvrGgJeTn7xY71/KXXSmA1zXyc/eLHev5S66UwGg5f2z+8Lz8U/wDOXUNUztn94Xn4p/5y6hqCQwN4NvsuqnKh1taoE6JWCfgKO2tvy5jDdzcurXasv3KmBkGZDboWlIAABOgb3zuqtQojdSKjQWiNu7c4R4LlCHBbeD80WlOJUrNPOpWHUtpUTCpLZUCk6nSpxXKlbG4KueuOa8MU5lhccwbDmwnLO7n+ll3T0qpKaU0Fmu7eNos1t2zrrb5sLG2SpIKSFsuOF2FToMqtFdtHmyeNIu37m4t1rQ34wadKkLZbcU3zDaCm4Q5BDAhSgQSTCwACJrnaaRNA9x1YVcvqSQQXXCCNQQVqgg8RFMa9JrygVKlSoFSpUqCwOS3Ek27OJOqClBNu2cqHVMLP26B0XEdJO/h3calMMu7e8ts12tbbDuMM587ynFpR4G6AFOq6RSISnMdw6o0qyaU0F03+C2DVwpTtrbh1FhdvPWbbpWyktLTzKkrABStac0x1AwJ1aYXg1hcYU7cFpsOKS+47zeVJZcSoltDZW8MjcZOjlXOc661UM1kg9dBY+3+GWjNm26y2hKrxxDrUAwlpNs0V81xQnnlqSQqSYEdZrWpXFsaduA2HlhQabDTQCUICUCSEgISBxMkiT6hUVQKlSpUCpUqVAq9TvrylQWXgq237fD+bv2bJVnzpezrKFgqcKg40iIeUU9EgGdADoRUrgmO2xYsLd9dq8hacS8IdeylxMl1bcqWZaLish11UY1qoMxpZqC5sHXYeA2SXXbFTgdsnT/gNrSE3AD6XAQFEhChmK1HP0yEgJJPjOK2A5hiLEtu+M+fWoNFaQHXywM89AHo5eJERpVNZjSBoPV1jXpNeUBLyc/eLHev5S66UwGua+Tgf+osd7nyl10rgQoJm+tyRFQTuEkmilym5oBrxQaXig0RUqAd8UGl4oNEVKgHfFBpeKDRFSoB3xQaXig0RUqAd8UGl4oNEVKgHfFBpeKDRFSoB3xQaXig0RUqAd8UGl4oNEVKgHfFBpeKDRFSoB3xQaXig0RUqAd8UGl4oNEVKgHfFBpeKDRFSoB3xQaXig0RUqAd8UGl4oNEVKgHfFBpeKDRFSoB5OEHtqYw6zy08ra1Qf//Z"/>
          <p:cNvSpPr>
            <a:spLocks noChangeAspect="1" noChangeArrowheads="1"/>
          </p:cNvSpPr>
          <p:nvPr/>
        </p:nvSpPr>
        <p:spPr bwMode="auto">
          <a:xfrm>
            <a:off x="0" y="-3841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n-GB"/>
          </a:p>
        </p:txBody>
      </p:sp>
      <p:pic>
        <p:nvPicPr>
          <p:cNvPr id="2" name="Picture 1" descr="A brief history of antibiotics and resistance&#10;">
            <a:extLst>
              <a:ext uri="{FF2B5EF4-FFF2-40B4-BE49-F238E27FC236}">
                <a16:creationId xmlns:a16="http://schemas.microsoft.com/office/drawing/2014/main" id="{02F4F49F-D8C4-CD49-98A0-A3EE6C4627E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905" y="174173"/>
            <a:ext cx="9222048" cy="6516914"/>
          </a:xfrm>
          <a:prstGeom prst="rect">
            <a:avLst/>
          </a:prstGeom>
        </p:spPr>
      </p:pic>
    </p:spTree>
    <p:extLst>
      <p:ext uri="{BB962C8B-B14F-4D97-AF65-F5344CB8AC3E}">
        <p14:creationId xmlns:p14="http://schemas.microsoft.com/office/powerpoint/2010/main" val="41285140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203B7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519430-0699-461C-8B48-EF5586DEE668}"/>
              </a:ext>
            </a:extLst>
          </p:cNvPr>
          <p:cNvSpPr>
            <a:spLocks noGrp="1"/>
          </p:cNvSpPr>
          <p:nvPr>
            <p:ph type="title"/>
          </p:nvPr>
        </p:nvSpPr>
        <p:spPr>
          <a:xfrm>
            <a:off x="789424" y="877592"/>
            <a:ext cx="7886700" cy="1325563"/>
          </a:xfrm>
        </p:spPr>
        <p:txBody>
          <a:bodyPr/>
          <a:lstStyle/>
          <a:p>
            <a:r>
              <a:rPr lang="en-GB" dirty="0">
                <a:solidFill>
                  <a:srgbClr val="203B70"/>
                </a:solidFill>
              </a:rPr>
              <a:t>Causes of Antibiotic Resistance</a:t>
            </a:r>
          </a:p>
        </p:txBody>
      </p:sp>
      <p:pic>
        <p:nvPicPr>
          <p:cNvPr id="4" name="Picture 3" descr="Causes of antibiotic resistance infographic from WHO&#10;- overprescribing;&#10;- patients not finishing their treatment;&#10;- overuse of antibiotics in livestock and fish farming;&#10;- poor infection control in hospitals and clinics;&#10;- Lack of hygiene and poor sanitation;&#10;- Lack of new antibiotics being developed&#10; &#10;">
            <a:extLst>
              <a:ext uri="{FF2B5EF4-FFF2-40B4-BE49-F238E27FC236}">
                <a16:creationId xmlns:a16="http://schemas.microsoft.com/office/drawing/2014/main" id="{4DA89AE0-4854-E049-9B3F-37532DEF49A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14399" y="-210950"/>
            <a:ext cx="7093969" cy="7093969"/>
          </a:xfrm>
          <a:prstGeom prst="rect">
            <a:avLst/>
          </a:prstGeom>
        </p:spPr>
      </p:pic>
    </p:spTree>
    <p:extLst>
      <p:ext uri="{BB962C8B-B14F-4D97-AF65-F5344CB8AC3E}">
        <p14:creationId xmlns:p14="http://schemas.microsoft.com/office/powerpoint/2010/main" val="13898658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D7BB89E-9EE2-4EEE-898B-1292D112800F}"/>
              </a:ext>
            </a:extLst>
          </p:cNvPr>
          <p:cNvSpPr txBox="1">
            <a:spLocks noGrp="1"/>
          </p:cNvSpPr>
          <p:nvPr>
            <p:ph type="title"/>
          </p:nvPr>
        </p:nvSpPr>
        <p:spPr>
          <a:xfrm>
            <a:off x="-29818" y="319087"/>
            <a:ext cx="920363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3600" dirty="0">
                <a:latin typeface="Raleway" pitchFamily="2" charset="0"/>
              </a:rPr>
              <a:t>What Can You Do To Reduce Resistance?</a:t>
            </a:r>
          </a:p>
        </p:txBody>
      </p:sp>
      <p:sp>
        <p:nvSpPr>
          <p:cNvPr id="3" name="Content Placeholder 2">
            <a:extLst>
              <a:ext uri="{FF2B5EF4-FFF2-40B4-BE49-F238E27FC236}">
                <a16:creationId xmlns:a16="http://schemas.microsoft.com/office/drawing/2014/main" id="{BB4769D5-CEA8-4E47-9D94-6375F6F21BFB}"/>
              </a:ext>
            </a:extLst>
          </p:cNvPr>
          <p:cNvSpPr>
            <a:spLocks noGrp="1"/>
          </p:cNvSpPr>
          <p:nvPr>
            <p:ph idx="1"/>
          </p:nvPr>
        </p:nvSpPr>
        <p:spPr>
          <a:xfrm>
            <a:off x="470263" y="1366020"/>
            <a:ext cx="7746274" cy="5172893"/>
          </a:xfrm>
        </p:spPr>
        <p:txBody>
          <a:bodyPr>
            <a:normAutofit/>
          </a:bodyPr>
          <a:lstStyle/>
          <a:p>
            <a:r>
              <a:rPr lang="en-GB" sz="2400" dirty="0">
                <a:latin typeface="Raleway" pitchFamily="2" charset="0"/>
              </a:rPr>
              <a:t>Do not expect antibiotics for sore throats, colds, or flu infections</a:t>
            </a:r>
          </a:p>
          <a:p>
            <a:r>
              <a:rPr lang="en-GB" sz="2400" dirty="0">
                <a:latin typeface="Raleway" pitchFamily="2" charset="0"/>
              </a:rPr>
              <a:t>Only take antibiotics that have been prescribed by a healthcare professional</a:t>
            </a:r>
          </a:p>
          <a:p>
            <a:r>
              <a:rPr lang="en-GB" sz="2400" dirty="0">
                <a:latin typeface="Raleway" pitchFamily="2" charset="0"/>
              </a:rPr>
              <a:t>Take antibiotics as directed and ensure to complete the course</a:t>
            </a:r>
          </a:p>
          <a:p>
            <a:r>
              <a:rPr lang="en-GB" sz="2400" dirty="0">
                <a:latin typeface="Raleway" pitchFamily="2" charset="0"/>
              </a:rPr>
              <a:t>Return any leftovers to a pharmacy, and do not save these for future infections</a:t>
            </a:r>
            <a:endParaRPr lang="en-GB" sz="2000" dirty="0">
              <a:latin typeface="Raleway" pitchFamily="2" charset="0"/>
            </a:endParaRPr>
          </a:p>
        </p:txBody>
      </p:sp>
      <p:sp>
        <p:nvSpPr>
          <p:cNvPr id="6" name="Footer Placeholder 5">
            <a:extLst>
              <a:ext uri="{FF2B5EF4-FFF2-40B4-BE49-F238E27FC236}">
                <a16:creationId xmlns:a16="http://schemas.microsoft.com/office/drawing/2014/main" id="{5549CFFF-5776-4103-83D0-F0C61CFFF42F}"/>
              </a:ext>
            </a:extLst>
          </p:cNvPr>
          <p:cNvSpPr>
            <a:spLocks noGrp="1"/>
          </p:cNvSpPr>
          <p:nvPr>
            <p:ph type="ftr" sz="quarter" idx="11"/>
          </p:nvPr>
        </p:nvSpPr>
        <p:spPr/>
        <p:txBody>
          <a:bodyPr/>
          <a:lstStyle/>
          <a:p>
            <a:r>
              <a:rPr lang="en-GB" dirty="0">
                <a:latin typeface="Raleway" pitchFamily="2" charset="0"/>
              </a:rPr>
              <a:t>e-Bug.eu</a:t>
            </a:r>
          </a:p>
        </p:txBody>
      </p:sp>
    </p:spTree>
    <p:extLst>
      <p:ext uri="{BB962C8B-B14F-4D97-AF65-F5344CB8AC3E}">
        <p14:creationId xmlns:p14="http://schemas.microsoft.com/office/powerpoint/2010/main" val="3904376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D7BB89E-9EE2-4EEE-898B-1292D112800F}"/>
              </a:ext>
            </a:extLst>
          </p:cNvPr>
          <p:cNvSpPr txBox="1">
            <a:spLocks noGrp="1"/>
          </p:cNvSpPr>
          <p:nvPr>
            <p:ph type="title"/>
          </p:nvPr>
        </p:nvSpPr>
        <p:spPr>
          <a:xfrm>
            <a:off x="830831" y="136524"/>
            <a:ext cx="747999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3600" dirty="0">
                <a:latin typeface="Raleway" pitchFamily="2" charset="0"/>
              </a:rPr>
              <a:t>National &amp; Global Efforts to Reduce Resistance</a:t>
            </a:r>
          </a:p>
        </p:txBody>
      </p:sp>
      <p:sp>
        <p:nvSpPr>
          <p:cNvPr id="3" name="Content Placeholder 2">
            <a:extLst>
              <a:ext uri="{FF2B5EF4-FFF2-40B4-BE49-F238E27FC236}">
                <a16:creationId xmlns:a16="http://schemas.microsoft.com/office/drawing/2014/main" id="{BB4769D5-CEA8-4E47-9D94-6375F6F21BFB}"/>
              </a:ext>
            </a:extLst>
          </p:cNvPr>
          <p:cNvSpPr>
            <a:spLocks noGrp="1"/>
          </p:cNvSpPr>
          <p:nvPr>
            <p:ph idx="1"/>
          </p:nvPr>
        </p:nvSpPr>
        <p:spPr>
          <a:xfrm>
            <a:off x="457200" y="1640055"/>
            <a:ext cx="8229600" cy="4431935"/>
          </a:xfrm>
        </p:spPr>
        <p:txBody>
          <a:bodyPr>
            <a:normAutofit/>
          </a:bodyPr>
          <a:lstStyle/>
          <a:p>
            <a:r>
              <a:rPr lang="en-GB" sz="2400" dirty="0">
                <a:latin typeface="Raleway" pitchFamily="2" charset="0"/>
              </a:rPr>
              <a:t>Governments and health systems work to reduce antimicrobial resistance by doing things like:</a:t>
            </a:r>
          </a:p>
          <a:p>
            <a:pPr marL="712788"/>
            <a:r>
              <a:rPr lang="en-GB" sz="2400" dirty="0">
                <a:latin typeface="Raleway" pitchFamily="2" charset="0"/>
              </a:rPr>
              <a:t>Improving how healthcare systems prescribe and provide antimicrobials</a:t>
            </a:r>
          </a:p>
          <a:p>
            <a:pPr marL="712788"/>
            <a:r>
              <a:rPr lang="en-GB" sz="2400" dirty="0">
                <a:latin typeface="Raleway" pitchFamily="2" charset="0"/>
              </a:rPr>
              <a:t>Increasing public and professional awareness of antimicrobial resistance</a:t>
            </a:r>
          </a:p>
          <a:p>
            <a:pPr marL="712788"/>
            <a:r>
              <a:rPr lang="en-GB" sz="2400" dirty="0">
                <a:latin typeface="Raleway" pitchFamily="2" charset="0"/>
              </a:rPr>
              <a:t>Developing new drugs and treatments</a:t>
            </a:r>
          </a:p>
          <a:p>
            <a:pPr marL="712788"/>
            <a:r>
              <a:rPr lang="en-GB" sz="2400" dirty="0">
                <a:latin typeface="Raleway" pitchFamily="2" charset="0"/>
              </a:rPr>
              <a:t>Investing in research to better understand the issue</a:t>
            </a:r>
          </a:p>
          <a:p>
            <a:pPr marL="361950"/>
            <a:r>
              <a:rPr lang="en-GB" sz="2400" dirty="0">
                <a:latin typeface="Raleway" pitchFamily="2" charset="0"/>
              </a:rPr>
              <a:t>e-Bug has been highlighted as a way to reduce infection and improve antibiotic use in schools and communities</a:t>
            </a:r>
          </a:p>
        </p:txBody>
      </p:sp>
      <p:sp>
        <p:nvSpPr>
          <p:cNvPr id="5" name="Footer Placeholder 4">
            <a:extLst>
              <a:ext uri="{FF2B5EF4-FFF2-40B4-BE49-F238E27FC236}">
                <a16:creationId xmlns:a16="http://schemas.microsoft.com/office/drawing/2014/main" id="{3A12C150-B6B4-41DC-A44A-2144855A3B1F}"/>
              </a:ext>
            </a:extLst>
          </p:cNvPr>
          <p:cNvSpPr>
            <a:spLocks noGrp="1"/>
          </p:cNvSpPr>
          <p:nvPr>
            <p:ph type="ftr" sz="quarter" idx="11"/>
          </p:nvPr>
        </p:nvSpPr>
        <p:spPr/>
        <p:txBody>
          <a:bodyPr/>
          <a:lstStyle/>
          <a:p>
            <a:r>
              <a:rPr lang="en-GB" dirty="0">
                <a:latin typeface="Raleway" pitchFamily="2" charset="0"/>
              </a:rPr>
              <a:t>e-Bug.eu</a:t>
            </a:r>
          </a:p>
        </p:txBody>
      </p:sp>
    </p:spTree>
    <p:extLst>
      <p:ext uri="{BB962C8B-B14F-4D97-AF65-F5344CB8AC3E}">
        <p14:creationId xmlns:p14="http://schemas.microsoft.com/office/powerpoint/2010/main" val="880364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D7BB89E-9EE2-4EEE-898B-1292D112800F}"/>
              </a:ext>
            </a:extLst>
          </p:cNvPr>
          <p:cNvSpPr txBox="1">
            <a:spLocks noGrp="1"/>
          </p:cNvSpPr>
          <p:nvPr>
            <p:ph type="title"/>
          </p:nvPr>
        </p:nvSpPr>
        <p:spPr>
          <a:xfrm>
            <a:off x="-45526" y="236854"/>
            <a:ext cx="920363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3600" dirty="0">
                <a:latin typeface="Raleway" pitchFamily="2" charset="0"/>
              </a:rPr>
              <a:t>What Can You Do To Reduce Resistance?</a:t>
            </a:r>
          </a:p>
        </p:txBody>
      </p:sp>
      <p:sp>
        <p:nvSpPr>
          <p:cNvPr id="3" name="Content Placeholder 2">
            <a:extLst>
              <a:ext uri="{FF2B5EF4-FFF2-40B4-BE49-F238E27FC236}">
                <a16:creationId xmlns:a16="http://schemas.microsoft.com/office/drawing/2014/main" id="{BB4769D5-CEA8-4E47-9D94-6375F6F21BFB}"/>
              </a:ext>
            </a:extLst>
          </p:cNvPr>
          <p:cNvSpPr>
            <a:spLocks noGrp="1"/>
          </p:cNvSpPr>
          <p:nvPr>
            <p:ph idx="1"/>
          </p:nvPr>
        </p:nvSpPr>
        <p:spPr>
          <a:xfrm>
            <a:off x="148855" y="1270436"/>
            <a:ext cx="4446873" cy="5172893"/>
          </a:xfrm>
        </p:spPr>
        <p:txBody>
          <a:bodyPr>
            <a:normAutofit/>
          </a:bodyPr>
          <a:lstStyle/>
          <a:p>
            <a:r>
              <a:rPr lang="en-GB" sz="2000" dirty="0">
                <a:latin typeface="Raleway" pitchFamily="2" charset="0"/>
              </a:rPr>
              <a:t>Know how to keep infections spreading and care for yourself and family when ill</a:t>
            </a:r>
          </a:p>
          <a:p>
            <a:pPr lvl="1">
              <a:buFont typeface="Arial" panose="020B0604020202020204" pitchFamily="34" charset="0"/>
              <a:buChar char="•"/>
            </a:pPr>
            <a:r>
              <a:rPr lang="en-GB" sz="2000" dirty="0">
                <a:latin typeface="Raleway" pitchFamily="2" charset="0"/>
              </a:rPr>
              <a:t>Take plenty of rest</a:t>
            </a:r>
          </a:p>
          <a:p>
            <a:pPr lvl="1">
              <a:buFont typeface="Arial" panose="020B0604020202020204" pitchFamily="34" charset="0"/>
              <a:buChar char="•"/>
            </a:pPr>
            <a:r>
              <a:rPr lang="en-GB" sz="2000" dirty="0">
                <a:latin typeface="Raleway" pitchFamily="2" charset="0"/>
              </a:rPr>
              <a:t>Drink enough fluids to avoid feeling thirsty</a:t>
            </a:r>
          </a:p>
          <a:p>
            <a:pPr lvl="1">
              <a:buFont typeface="Arial" panose="020B0604020202020204" pitchFamily="34" charset="0"/>
              <a:buChar char="•"/>
            </a:pPr>
            <a:r>
              <a:rPr lang="en-GB" sz="2000" dirty="0">
                <a:latin typeface="Raleway" pitchFamily="2" charset="0"/>
              </a:rPr>
              <a:t>Ask your local pharmacist for advice</a:t>
            </a:r>
          </a:p>
          <a:p>
            <a:pPr lvl="1">
              <a:buFont typeface="Arial" panose="020B0604020202020204" pitchFamily="34" charset="0"/>
              <a:buChar char="•"/>
            </a:pPr>
            <a:r>
              <a:rPr lang="en-GB" sz="2000" dirty="0">
                <a:latin typeface="Raleway" pitchFamily="2" charset="0"/>
              </a:rPr>
              <a:t>You can use paracetamol or ibuprofen if you are uncomfortable because of a fever</a:t>
            </a:r>
          </a:p>
          <a:p>
            <a:pPr lvl="1">
              <a:buFont typeface="Arial" panose="020B0604020202020204" pitchFamily="34" charset="0"/>
              <a:buChar char="•"/>
            </a:pPr>
            <a:r>
              <a:rPr lang="en-GB" sz="2000" dirty="0">
                <a:latin typeface="Raleway" pitchFamily="2" charset="0"/>
              </a:rPr>
              <a:t>See a clinician if symptoms become more severe or the illness has lasted longer than expected</a:t>
            </a:r>
          </a:p>
        </p:txBody>
      </p:sp>
      <p:sp>
        <p:nvSpPr>
          <p:cNvPr id="6" name="Footer Placeholder 5">
            <a:extLst>
              <a:ext uri="{FF2B5EF4-FFF2-40B4-BE49-F238E27FC236}">
                <a16:creationId xmlns:a16="http://schemas.microsoft.com/office/drawing/2014/main" id="{5549CFFF-5776-4103-83D0-F0C61CFFF42F}"/>
              </a:ext>
            </a:extLst>
          </p:cNvPr>
          <p:cNvSpPr>
            <a:spLocks noGrp="1"/>
          </p:cNvSpPr>
          <p:nvPr>
            <p:ph type="ftr" sz="quarter" idx="11"/>
          </p:nvPr>
        </p:nvSpPr>
        <p:spPr/>
        <p:txBody>
          <a:bodyPr/>
          <a:lstStyle/>
          <a:p>
            <a:r>
              <a:rPr lang="en-GB" dirty="0">
                <a:latin typeface="Raleway" pitchFamily="2" charset="0"/>
              </a:rPr>
              <a:t>e-Bug.eu</a:t>
            </a:r>
          </a:p>
        </p:txBody>
      </p:sp>
      <p:pic>
        <p:nvPicPr>
          <p:cNvPr id="2" name="Picture 1">
            <a:extLs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695115" y="1183457"/>
            <a:ext cx="4356120" cy="5172893"/>
          </a:xfrm>
          <a:prstGeom prst="rect">
            <a:avLst/>
          </a:prstGeom>
        </p:spPr>
      </p:pic>
      <p:sp>
        <p:nvSpPr>
          <p:cNvPr id="5" name="TextBox 4">
            <a:extLst>
              <a:ext uri="{FF2B5EF4-FFF2-40B4-BE49-F238E27FC236}">
                <a16:creationId xmlns:a16="http://schemas.microsoft.com/office/drawing/2014/main" id="{5EB73FE7-EABB-4EF9-BBD0-B0CAAB6D3326}"/>
              </a:ext>
            </a:extLst>
          </p:cNvPr>
          <p:cNvSpPr txBox="1"/>
          <p:nvPr/>
        </p:nvSpPr>
        <p:spPr>
          <a:xfrm>
            <a:off x="5067300" y="6394450"/>
            <a:ext cx="3670300" cy="307777"/>
          </a:xfrm>
          <a:prstGeom prst="rect">
            <a:avLst/>
          </a:prstGeom>
          <a:noFill/>
        </p:spPr>
        <p:txBody>
          <a:bodyPr wrap="square" rtlCol="0">
            <a:spAutoFit/>
          </a:bodyPr>
          <a:lstStyle/>
          <a:p>
            <a:r>
              <a:rPr lang="en-GB" sz="1400" dirty="0">
                <a:latin typeface="Raleway" pitchFamily="2" charset="0"/>
              </a:rPr>
              <a:t>TARGET leaflets</a:t>
            </a:r>
            <a:r>
              <a:rPr lang="en-GB" sz="1400" baseline="30000" dirty="0">
                <a:latin typeface="Raleway" pitchFamily="2" charset="0"/>
              </a:rPr>
              <a:t>[4]</a:t>
            </a:r>
          </a:p>
        </p:txBody>
      </p:sp>
    </p:spTree>
    <p:extLst>
      <p:ext uri="{BB962C8B-B14F-4D97-AF65-F5344CB8AC3E}">
        <p14:creationId xmlns:p14="http://schemas.microsoft.com/office/powerpoint/2010/main" val="1865421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D7BB89E-9EE2-4EEE-898B-1292D112800F}"/>
              </a:ext>
            </a:extLst>
          </p:cNvPr>
          <p:cNvSpPr txBox="1">
            <a:spLocks noGrp="1"/>
          </p:cNvSpPr>
          <p:nvPr>
            <p:ph type="title"/>
          </p:nvPr>
        </p:nvSpPr>
        <p:spPr>
          <a:xfrm>
            <a:off x="273483" y="136524"/>
            <a:ext cx="9203636" cy="646331"/>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GB" sz="3600" dirty="0">
                <a:latin typeface="Raleway" pitchFamily="2" charset="0"/>
              </a:rPr>
              <a:t>What if You Need Antibiotics?</a:t>
            </a:r>
          </a:p>
        </p:txBody>
      </p:sp>
      <p:sp>
        <p:nvSpPr>
          <p:cNvPr id="3" name="Content Placeholder 2">
            <a:extLst>
              <a:ext uri="{FF2B5EF4-FFF2-40B4-BE49-F238E27FC236}">
                <a16:creationId xmlns:a16="http://schemas.microsoft.com/office/drawing/2014/main" id="{BB4769D5-CEA8-4E47-9D94-6375F6F21BFB}"/>
              </a:ext>
            </a:extLst>
          </p:cNvPr>
          <p:cNvSpPr>
            <a:spLocks noGrp="1"/>
          </p:cNvSpPr>
          <p:nvPr>
            <p:ph idx="1"/>
          </p:nvPr>
        </p:nvSpPr>
        <p:spPr>
          <a:xfrm>
            <a:off x="92766" y="3572541"/>
            <a:ext cx="9100457" cy="3721900"/>
          </a:xfrm>
        </p:spPr>
        <p:txBody>
          <a:bodyPr>
            <a:normAutofit/>
          </a:bodyPr>
          <a:lstStyle/>
          <a:p>
            <a:r>
              <a:rPr lang="en-GB" sz="2200" dirty="0">
                <a:latin typeface="Raleway" pitchFamily="2" charset="0"/>
              </a:rPr>
              <a:t>It is important to only use antibiotics </a:t>
            </a:r>
            <a:r>
              <a:rPr lang="en-GB" sz="2200" b="1" dirty="0">
                <a:latin typeface="Raleway" pitchFamily="2" charset="0"/>
              </a:rPr>
              <a:t>as prescribed by a clinician. </a:t>
            </a:r>
            <a:r>
              <a:rPr lang="en-GB" sz="2200" dirty="0">
                <a:latin typeface="Raleway" pitchFamily="2" charset="0"/>
              </a:rPr>
              <a:t>This means that we should:</a:t>
            </a:r>
          </a:p>
          <a:p>
            <a:pPr lvl="1"/>
            <a:r>
              <a:rPr lang="en-GB" sz="1900" dirty="0">
                <a:latin typeface="Raleway" pitchFamily="2" charset="0"/>
              </a:rPr>
              <a:t>Not share antibiotics with friends or family</a:t>
            </a:r>
          </a:p>
          <a:p>
            <a:pPr lvl="1"/>
            <a:r>
              <a:rPr lang="en-GB" sz="1900" dirty="0">
                <a:latin typeface="Raleway" pitchFamily="2" charset="0"/>
              </a:rPr>
              <a:t>Not purchase antibiotics online or over-the-counter, even if possible abroad</a:t>
            </a:r>
          </a:p>
          <a:p>
            <a:pPr lvl="1"/>
            <a:r>
              <a:rPr lang="en-GB" sz="1900" dirty="0">
                <a:latin typeface="Raleway" pitchFamily="2" charset="0"/>
              </a:rPr>
              <a:t>Always take antibiotics exactly as prescribed, for the number of days stated and at the correct times</a:t>
            </a:r>
          </a:p>
          <a:p>
            <a:pPr lvl="1"/>
            <a:r>
              <a:rPr lang="en-GB" sz="1900" dirty="0">
                <a:latin typeface="Raleway" pitchFamily="2" charset="0"/>
              </a:rPr>
              <a:t>Return any leftover antibiotics to a pharmacy, these can then be disposed of according to pharmacy protocols</a:t>
            </a:r>
          </a:p>
          <a:p>
            <a:endParaRPr lang="en-GB" sz="1800" dirty="0">
              <a:latin typeface="Raleway" pitchFamily="2" charset="0"/>
            </a:endParaRPr>
          </a:p>
        </p:txBody>
      </p:sp>
      <p:sp>
        <p:nvSpPr>
          <p:cNvPr id="6" name="Footer Placeholder 5">
            <a:extLst>
              <a:ext uri="{FF2B5EF4-FFF2-40B4-BE49-F238E27FC236}">
                <a16:creationId xmlns:a16="http://schemas.microsoft.com/office/drawing/2014/main" id="{B27F521D-C311-41D4-B297-BC26F1EBE0DF}"/>
              </a:ext>
            </a:extLst>
          </p:cNvPr>
          <p:cNvSpPr>
            <a:spLocks noGrp="1"/>
          </p:cNvSpPr>
          <p:nvPr>
            <p:ph type="ftr" sz="quarter" idx="11"/>
          </p:nvPr>
        </p:nvSpPr>
        <p:spPr/>
        <p:txBody>
          <a:bodyPr/>
          <a:lstStyle/>
          <a:p>
            <a:r>
              <a:rPr lang="en-GB" dirty="0">
                <a:latin typeface="Raleway" pitchFamily="2" charset="0"/>
              </a:rPr>
              <a:t>e-Bug.eu</a:t>
            </a:r>
          </a:p>
        </p:txBody>
      </p:sp>
      <p:sp>
        <p:nvSpPr>
          <p:cNvPr id="5" name="Content Placeholder 2"/>
          <p:cNvSpPr txBox="1">
            <a:spLocks/>
          </p:cNvSpPr>
          <p:nvPr/>
        </p:nvSpPr>
        <p:spPr>
          <a:xfrm>
            <a:off x="-1" y="1010093"/>
            <a:ext cx="9051235" cy="241890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46088" lvl="1">
              <a:buFont typeface="Arial" panose="020B0604020202020204" pitchFamily="34" charset="0"/>
              <a:buChar char="•"/>
            </a:pPr>
            <a:r>
              <a:rPr lang="en-GB" sz="2100" dirty="0">
                <a:latin typeface="Raleway" pitchFamily="2" charset="0"/>
                <a:cs typeface="Arial" panose="020B0604020202020204" pitchFamily="34" charset="0"/>
              </a:rPr>
              <a:t>Antibiotics can save lives when taken for a serious bacterial infections</a:t>
            </a:r>
          </a:p>
          <a:p>
            <a:pPr marL="446088" lvl="1">
              <a:buFont typeface="Arial" panose="020B0604020202020204" pitchFamily="34" charset="0"/>
              <a:buChar char="•"/>
            </a:pPr>
            <a:r>
              <a:rPr lang="en-GB" sz="2100" dirty="0">
                <a:latin typeface="Raleway" pitchFamily="2" charset="0"/>
                <a:cs typeface="Arial" panose="020B0604020202020204" pitchFamily="34" charset="0"/>
              </a:rPr>
              <a:t>Common side-effects when taking antibiotics include thrush, rashes, vomiting, and diarrhoea – talk to your clinician if you are worried</a:t>
            </a:r>
          </a:p>
          <a:p>
            <a:pPr marL="446088" lvl="1">
              <a:buFont typeface="Arial" panose="020B0604020202020204" pitchFamily="34" charset="0"/>
              <a:buChar char="•"/>
            </a:pPr>
            <a:r>
              <a:rPr lang="en-GB" sz="2100" dirty="0">
                <a:latin typeface="Raleway" pitchFamily="2" charset="0"/>
                <a:cs typeface="Arial" panose="020B0604020202020204" pitchFamily="34" charset="0"/>
              </a:rPr>
              <a:t>Keep antibiotics working;</a:t>
            </a:r>
            <a:r>
              <a:rPr lang="en-GB" sz="2100" baseline="30000" dirty="0">
                <a:latin typeface="Raleway" pitchFamily="2" charset="0"/>
                <a:cs typeface="Arial" panose="020B0604020202020204" pitchFamily="34" charset="0"/>
              </a:rPr>
              <a:t>[5]</a:t>
            </a:r>
            <a:r>
              <a:rPr lang="en-GB" sz="2100" dirty="0">
                <a:latin typeface="Raleway" pitchFamily="2" charset="0"/>
                <a:cs typeface="Arial" panose="020B0604020202020204" pitchFamily="34" charset="0"/>
              </a:rPr>
              <a:t> only take them when advised by a health professional, and take antibiotics exactly as prescribed, even if you start to feel better before the course is finished</a:t>
            </a:r>
            <a:endParaRPr lang="en-GB" sz="2100" dirty="0">
              <a:latin typeface="Raleway" pitchFamily="2" charset="0"/>
            </a:endParaRPr>
          </a:p>
        </p:txBody>
      </p:sp>
    </p:spTree>
    <p:extLst>
      <p:ext uri="{BB962C8B-B14F-4D97-AF65-F5344CB8AC3E}">
        <p14:creationId xmlns:p14="http://schemas.microsoft.com/office/powerpoint/2010/main" val="2305710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61F71E-C859-4EF2-B086-7F722C79676A}"/>
              </a:ext>
            </a:extLst>
          </p:cNvPr>
          <p:cNvSpPr>
            <a:spLocks noGrp="1"/>
          </p:cNvSpPr>
          <p:nvPr>
            <p:ph type="title"/>
          </p:nvPr>
        </p:nvSpPr>
        <p:spPr/>
        <p:txBody>
          <a:bodyPr/>
          <a:lstStyle/>
          <a:p>
            <a:r>
              <a:rPr lang="en-GB" dirty="0">
                <a:latin typeface="Raleway" pitchFamily="2" charset="0"/>
              </a:rPr>
              <a:t>Lesson Plans</a:t>
            </a:r>
          </a:p>
        </p:txBody>
      </p:sp>
      <p:sp>
        <p:nvSpPr>
          <p:cNvPr id="4" name="Footer Placeholder 3">
            <a:extLst>
              <a:ext uri="{FF2B5EF4-FFF2-40B4-BE49-F238E27FC236}">
                <a16:creationId xmlns:a16="http://schemas.microsoft.com/office/drawing/2014/main" id="{1FC558CE-238F-4290-99C7-22E3C7BEAAE3}"/>
              </a:ext>
            </a:extLst>
          </p:cNvPr>
          <p:cNvSpPr>
            <a:spLocks noGrp="1"/>
          </p:cNvSpPr>
          <p:nvPr>
            <p:ph type="ftr" sz="quarter" idx="11"/>
          </p:nvPr>
        </p:nvSpPr>
        <p:spPr/>
        <p:txBody>
          <a:bodyPr/>
          <a:lstStyle/>
          <a:p>
            <a:r>
              <a:rPr lang="en-GB" dirty="0"/>
              <a:t>e-Bug.eu</a:t>
            </a:r>
          </a:p>
        </p:txBody>
      </p:sp>
    </p:spTree>
    <p:extLst>
      <p:ext uri="{BB962C8B-B14F-4D97-AF65-F5344CB8AC3E}">
        <p14:creationId xmlns:p14="http://schemas.microsoft.com/office/powerpoint/2010/main" val="529121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A0E1BD-7089-4635-9832-E6DA543F6349}"/>
              </a:ext>
            </a:extLst>
          </p:cNvPr>
          <p:cNvSpPr>
            <a:spLocks noGrp="1"/>
          </p:cNvSpPr>
          <p:nvPr>
            <p:ph type="title"/>
          </p:nvPr>
        </p:nvSpPr>
        <p:spPr/>
        <p:txBody>
          <a:bodyPr/>
          <a:lstStyle/>
          <a:p>
            <a:r>
              <a:rPr lang="en-GB" dirty="0">
                <a:latin typeface="Raleway" pitchFamily="2" charset="0"/>
              </a:rPr>
              <a:t>Learning Outcomes for Students</a:t>
            </a:r>
          </a:p>
        </p:txBody>
      </p:sp>
      <p:sp>
        <p:nvSpPr>
          <p:cNvPr id="4" name="Footer Placeholder 3">
            <a:extLst>
              <a:ext uri="{FF2B5EF4-FFF2-40B4-BE49-F238E27FC236}">
                <a16:creationId xmlns:a16="http://schemas.microsoft.com/office/drawing/2014/main" id="{CD280E16-7CB0-40FB-A4D0-CFE7D37BC879}"/>
              </a:ext>
            </a:extLst>
          </p:cNvPr>
          <p:cNvSpPr>
            <a:spLocks noGrp="1"/>
          </p:cNvSpPr>
          <p:nvPr>
            <p:ph type="ftr" sz="quarter" idx="11"/>
          </p:nvPr>
        </p:nvSpPr>
        <p:spPr/>
        <p:txBody>
          <a:bodyPr/>
          <a:lstStyle/>
          <a:p>
            <a:r>
              <a:rPr lang="en-GB" dirty="0">
                <a:latin typeface="Raleway" pitchFamily="2" charset="0"/>
              </a:rPr>
              <a:t>e-Bug.eu</a:t>
            </a:r>
          </a:p>
        </p:txBody>
      </p:sp>
      <p:graphicFrame>
        <p:nvGraphicFramePr>
          <p:cNvPr id="5" name="Diagram 4" descr="KS2 Learn that we all have a role to play in preventing infections from spreading, that the immune system will fight off many harmful microbes without the need for antibiotics, and that antibiotics should only be taken when prescribed by a doctor&#10;">
            <a:extLst>
              <a:ext uri="{FF2B5EF4-FFF2-40B4-BE49-F238E27FC236}">
                <a16:creationId xmlns:a16="http://schemas.microsoft.com/office/drawing/2014/main" id="{49B20ED7-8849-4EFF-999E-AF07C8F7ECBA}"/>
              </a:ext>
            </a:extLst>
          </p:cNvPr>
          <p:cNvGraphicFramePr/>
          <p:nvPr>
            <p:extLst>
              <p:ext uri="{D42A27DB-BD31-4B8C-83A1-F6EECF244321}">
                <p14:modId xmlns:p14="http://schemas.microsoft.com/office/powerpoint/2010/main" val="4292636584"/>
              </p:ext>
            </p:extLst>
          </p:nvPr>
        </p:nvGraphicFramePr>
        <p:xfrm>
          <a:off x="985652" y="1690690"/>
          <a:ext cx="7647708" cy="45011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111705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7F328635-DC8E-4829-B60D-1413E227A4B7}"/>
              </a:ext>
            </a:extLst>
          </p:cNvPr>
          <p:cNvSpPr>
            <a:spLocks noGrp="1"/>
          </p:cNvSpPr>
          <p:nvPr>
            <p:ph type="title"/>
          </p:nvPr>
        </p:nvSpPr>
        <p:spPr>
          <a:xfrm>
            <a:off x="323098" y="304037"/>
            <a:ext cx="7886700" cy="1001129"/>
          </a:xfrm>
        </p:spPr>
        <p:txBody>
          <a:bodyPr>
            <a:normAutofit/>
          </a:bodyPr>
          <a:lstStyle/>
          <a:p>
            <a:r>
              <a:rPr lang="en-GB" sz="4400" dirty="0">
                <a:solidFill>
                  <a:schemeClr val="tx1"/>
                </a:solidFill>
                <a:latin typeface="Raleway" pitchFamily="2" charset="0"/>
              </a:rPr>
              <a:t>KS2 – Comic Strip Scenarios</a:t>
            </a:r>
          </a:p>
        </p:txBody>
      </p:sp>
      <p:sp>
        <p:nvSpPr>
          <p:cNvPr id="3" name="Text Placeholder 2">
            <a:extLst>
              <a:ext uri="{FF2B5EF4-FFF2-40B4-BE49-F238E27FC236}">
                <a16:creationId xmlns:a16="http://schemas.microsoft.com/office/drawing/2014/main" id="{AAF4125B-E41F-4441-AB58-ECBEB884C1E7}"/>
              </a:ext>
            </a:extLst>
          </p:cNvPr>
          <p:cNvSpPr>
            <a:spLocks noGrp="1"/>
          </p:cNvSpPr>
          <p:nvPr>
            <p:ph type="body" idx="1"/>
          </p:nvPr>
        </p:nvSpPr>
        <p:spPr>
          <a:xfrm>
            <a:off x="128725" y="5448152"/>
            <a:ext cx="8886549" cy="908199"/>
          </a:xfrm>
        </p:spPr>
        <p:txBody>
          <a:bodyPr>
            <a:normAutofit fontScale="92500"/>
          </a:bodyPr>
          <a:lstStyle/>
          <a:p>
            <a:r>
              <a:rPr lang="en-GB" sz="2300" dirty="0">
                <a:solidFill>
                  <a:schemeClr val="tx1"/>
                </a:solidFill>
                <a:latin typeface="Raleway" pitchFamily="2" charset="0"/>
              </a:rPr>
              <a:t>Through teacher-led discussion and debate, students learn the importance of using antibiotics and other medicines appropriately.</a:t>
            </a:r>
          </a:p>
        </p:txBody>
      </p:sp>
      <p:pic>
        <p:nvPicPr>
          <p:cNvPr id="6" name="Picture 5">
            <a:extLst>
              <a:ext uri="{FF2B5EF4-FFF2-40B4-BE49-F238E27FC236}">
                <a16:creationId xmlns:a16="http://schemas.microsoft.com/office/drawing/2014/main" id="{0AFCC51B-2E53-9C4E-B75E-31BAF5037C8D}"/>
              </a:ext>
              <a:ext uri="{C183D7F6-B498-43B3-948B-1728B52AA6E4}">
                <adec:decorative xmlns:adec="http://schemas.microsoft.com/office/drawing/2017/decorative" val="1"/>
              </a:ext>
            </a:extLst>
          </p:cNvPr>
          <p:cNvPicPr>
            <a:picLocks noChangeAspect="1"/>
          </p:cNvPicPr>
          <p:nvPr/>
        </p:nvPicPr>
        <p:blipFill>
          <a:blip r:embed="rId3"/>
          <a:srcRect/>
          <a:stretch/>
        </p:blipFill>
        <p:spPr>
          <a:xfrm>
            <a:off x="52811" y="1653856"/>
            <a:ext cx="6570000" cy="3514764"/>
          </a:xfrm>
          <a:prstGeom prst="rect">
            <a:avLst/>
          </a:prstGeom>
        </p:spPr>
      </p:pic>
      <p:sp>
        <p:nvSpPr>
          <p:cNvPr id="9" name="Rectangle 8">
            <a:extLst>
              <a:ext uri="{FF2B5EF4-FFF2-40B4-BE49-F238E27FC236}">
                <a16:creationId xmlns:a16="http://schemas.microsoft.com/office/drawing/2014/main" id="{4D0C4468-BB3A-4ED8-B89B-9E5F798C904A}"/>
              </a:ext>
            </a:extLst>
          </p:cNvPr>
          <p:cNvSpPr/>
          <p:nvPr/>
        </p:nvSpPr>
        <p:spPr>
          <a:xfrm>
            <a:off x="705322" y="2237895"/>
            <a:ext cx="2174288" cy="707886"/>
          </a:xfrm>
          <a:prstGeom prst="rect">
            <a:avLst/>
          </a:prstGeom>
        </p:spPr>
        <p:txBody>
          <a:bodyPr wrap="square">
            <a:spAutoFit/>
          </a:bodyPr>
          <a:lstStyle/>
          <a:p>
            <a:r>
              <a:rPr lang="en-GB" sz="2000" dirty="0">
                <a:latin typeface="Raleway" pitchFamily="2" charset="0"/>
              </a:rPr>
              <a:t>1. Read through the comic strips</a:t>
            </a:r>
          </a:p>
        </p:txBody>
      </p:sp>
      <p:sp>
        <p:nvSpPr>
          <p:cNvPr id="10" name="Rectangle 9">
            <a:extLst>
              <a:ext uri="{FF2B5EF4-FFF2-40B4-BE49-F238E27FC236}">
                <a16:creationId xmlns:a16="http://schemas.microsoft.com/office/drawing/2014/main" id="{834DA1D1-B0E8-4FB2-844E-775F84E7781C}"/>
              </a:ext>
            </a:extLst>
          </p:cNvPr>
          <p:cNvSpPr/>
          <p:nvPr/>
        </p:nvSpPr>
        <p:spPr>
          <a:xfrm>
            <a:off x="3532120" y="2084007"/>
            <a:ext cx="2533399" cy="1015663"/>
          </a:xfrm>
          <a:prstGeom prst="rect">
            <a:avLst/>
          </a:prstGeom>
        </p:spPr>
        <p:txBody>
          <a:bodyPr wrap="square">
            <a:spAutoFit/>
          </a:bodyPr>
          <a:lstStyle/>
          <a:p>
            <a:r>
              <a:rPr lang="en-GB" sz="2000" dirty="0">
                <a:latin typeface="Raleway" pitchFamily="2" charset="0"/>
              </a:rPr>
              <a:t>2. Make decision about antibiotic use for the characters</a:t>
            </a:r>
          </a:p>
        </p:txBody>
      </p:sp>
      <p:sp>
        <p:nvSpPr>
          <p:cNvPr id="5" name="Speech Bubble: Rectangle with Corners Rounded 4">
            <a:extLst>
              <a:ext uri="{FF2B5EF4-FFF2-40B4-BE49-F238E27FC236}">
                <a16:creationId xmlns:a16="http://schemas.microsoft.com/office/drawing/2014/main" id="{CA898A3B-0079-4E4B-8A2B-BECB6B44D129}"/>
              </a:ext>
            </a:extLst>
          </p:cNvPr>
          <p:cNvSpPr/>
          <p:nvPr/>
        </p:nvSpPr>
        <p:spPr>
          <a:xfrm>
            <a:off x="1869440" y="3425111"/>
            <a:ext cx="883920" cy="425529"/>
          </a:xfrm>
          <a:prstGeom prst="wedgeRoundRectCallout">
            <a:avLst>
              <a:gd name="adj1" fmla="val -49569"/>
              <a:gd name="adj2" fmla="val 69663"/>
              <a:gd name="adj3" fmla="val 16667"/>
            </a:avLst>
          </a:pr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latin typeface="Raleway" pitchFamily="2" charset="0"/>
              </a:rPr>
              <a:t>Are you okay?</a:t>
            </a:r>
          </a:p>
        </p:txBody>
      </p:sp>
      <p:sp>
        <p:nvSpPr>
          <p:cNvPr id="12" name="Speech Bubble: Rectangle with Corners Rounded 11">
            <a:extLst>
              <a:ext uri="{FF2B5EF4-FFF2-40B4-BE49-F238E27FC236}">
                <a16:creationId xmlns:a16="http://schemas.microsoft.com/office/drawing/2014/main" id="{D4BE2591-0411-4089-8FA3-77E1017588C1}"/>
              </a:ext>
            </a:extLst>
          </p:cNvPr>
          <p:cNvSpPr/>
          <p:nvPr/>
        </p:nvSpPr>
        <p:spPr>
          <a:xfrm>
            <a:off x="1994940" y="4693561"/>
            <a:ext cx="883920" cy="425529"/>
          </a:xfrm>
          <a:prstGeom prst="wedgeRoundRectCallout">
            <a:avLst>
              <a:gd name="adj1" fmla="val 36637"/>
              <a:gd name="adj2" fmla="val -92695"/>
              <a:gd name="adj3" fmla="val 16667"/>
            </a:avLst>
          </a:pr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latin typeface="Raleway" pitchFamily="2" charset="0"/>
              </a:rPr>
              <a:t>Achoo!</a:t>
            </a:r>
          </a:p>
        </p:txBody>
      </p:sp>
      <p:sp>
        <p:nvSpPr>
          <p:cNvPr id="13" name="Speech Bubble: Rectangle with Corners Rounded 12">
            <a:extLst>
              <a:ext uri="{FF2B5EF4-FFF2-40B4-BE49-F238E27FC236}">
                <a16:creationId xmlns:a16="http://schemas.microsoft.com/office/drawing/2014/main" id="{20272C61-214C-4A7C-9A7B-C300B6AE9704}"/>
              </a:ext>
            </a:extLst>
          </p:cNvPr>
          <p:cNvSpPr/>
          <p:nvPr/>
        </p:nvSpPr>
        <p:spPr>
          <a:xfrm>
            <a:off x="3176583" y="4529442"/>
            <a:ext cx="1506979" cy="425529"/>
          </a:xfrm>
          <a:prstGeom prst="wedgeRoundRectCallout">
            <a:avLst>
              <a:gd name="adj1" fmla="val -9636"/>
              <a:gd name="adj2" fmla="val -92695"/>
              <a:gd name="adj3" fmla="val 16667"/>
            </a:avLst>
          </a:pr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Raleway" pitchFamily="2" charset="0"/>
              </a:rPr>
              <a:t>You should cover your sneezes with a tissue</a:t>
            </a:r>
          </a:p>
        </p:txBody>
      </p:sp>
      <p:pic>
        <p:nvPicPr>
          <p:cNvPr id="14" name="Picture 13" descr="KS2 comic strip scenario discussion points">
            <a:extLst>
              <a:ext uri="{FF2B5EF4-FFF2-40B4-BE49-F238E27FC236}">
                <a16:creationId xmlns:a16="http://schemas.microsoft.com/office/drawing/2014/main" id="{53473447-0CB9-49F2-997C-5B4BCDEE05FB}"/>
              </a:ext>
            </a:extLst>
          </p:cNvPr>
          <p:cNvPicPr>
            <a:picLocks noChangeAspect="1"/>
          </p:cNvPicPr>
          <p:nvPr/>
        </p:nvPicPr>
        <p:blipFill rotWithShape="1">
          <a:blip r:embed="rId4"/>
          <a:srcRect l="4386" t="1827" r="4035" b="1082"/>
          <a:stretch/>
        </p:blipFill>
        <p:spPr>
          <a:xfrm>
            <a:off x="6622811" y="1653856"/>
            <a:ext cx="2285237" cy="3326132"/>
          </a:xfrm>
          <a:prstGeom prst="rect">
            <a:avLst/>
          </a:prstGeom>
        </p:spPr>
      </p:pic>
      <p:sp>
        <p:nvSpPr>
          <p:cNvPr id="4" name="Footer Placeholder 3">
            <a:extLst>
              <a:ext uri="{FF2B5EF4-FFF2-40B4-BE49-F238E27FC236}">
                <a16:creationId xmlns:a16="http://schemas.microsoft.com/office/drawing/2014/main" id="{F6CB0B5C-8EBC-4EFC-B796-2B061ADE8753}"/>
              </a:ext>
            </a:extLst>
          </p:cNvPr>
          <p:cNvSpPr>
            <a:spLocks noGrp="1"/>
          </p:cNvSpPr>
          <p:nvPr>
            <p:ph type="ftr" sz="quarter" idx="11"/>
          </p:nvPr>
        </p:nvSpPr>
        <p:spPr/>
        <p:txBody>
          <a:bodyPr/>
          <a:lstStyle/>
          <a:p>
            <a:r>
              <a:rPr lang="en-GB" dirty="0">
                <a:solidFill>
                  <a:schemeClr val="tx1"/>
                </a:solidFill>
                <a:latin typeface="Raleway" pitchFamily="2" charset="0"/>
              </a:rPr>
              <a:t>e-Bug.eu</a:t>
            </a:r>
          </a:p>
        </p:txBody>
      </p:sp>
    </p:spTree>
    <p:extLst>
      <p:ext uri="{BB962C8B-B14F-4D97-AF65-F5344CB8AC3E}">
        <p14:creationId xmlns:p14="http://schemas.microsoft.com/office/powerpoint/2010/main" val="14598657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Title 1">
            <a:extLst>
              <a:ext uri="{FF2B5EF4-FFF2-40B4-BE49-F238E27FC236}">
                <a16:creationId xmlns:a16="http://schemas.microsoft.com/office/drawing/2014/main" id="{489BD6E2-1DE6-490C-9B19-EA0925DFBFA1}"/>
              </a:ext>
            </a:extLst>
          </p:cNvPr>
          <p:cNvSpPr>
            <a:spLocks noGrp="1"/>
          </p:cNvSpPr>
          <p:nvPr>
            <p:ph type="title"/>
          </p:nvPr>
        </p:nvSpPr>
        <p:spPr>
          <a:xfrm>
            <a:off x="628650" y="365126"/>
            <a:ext cx="7886700" cy="1325563"/>
          </a:xfrm>
        </p:spPr>
        <p:txBody>
          <a:bodyPr/>
          <a:lstStyle/>
          <a:p>
            <a:r>
              <a:rPr lang="en-GB" dirty="0">
                <a:latin typeface="Raleway" pitchFamily="2" charset="0"/>
              </a:rPr>
              <a:t>Teaching Resources Available for:</a:t>
            </a:r>
          </a:p>
        </p:txBody>
      </p:sp>
      <p:sp>
        <p:nvSpPr>
          <p:cNvPr id="101" name="Rectangle: Rounded Corners 100">
            <a:extLst>
              <a:ext uri="{FF2B5EF4-FFF2-40B4-BE49-F238E27FC236}">
                <a16:creationId xmlns:a16="http://schemas.microsoft.com/office/drawing/2014/main" id="{DF1D85B7-3D67-456D-8AB8-4DC7122EFF2B}"/>
              </a:ext>
            </a:extLst>
          </p:cNvPr>
          <p:cNvSpPr/>
          <p:nvPr/>
        </p:nvSpPr>
        <p:spPr>
          <a:xfrm>
            <a:off x="3375659" y="2523762"/>
            <a:ext cx="3343275" cy="611614"/>
          </a:xfrm>
          <a:prstGeom prst="roundRect">
            <a:avLst/>
          </a:prstGeom>
          <a:solidFill>
            <a:schemeClr val="accent4"/>
          </a:solidFill>
          <a:ln>
            <a:solidFill>
              <a:schemeClr val="accent4"/>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3200" dirty="0">
                <a:solidFill>
                  <a:schemeClr val="tx1"/>
                </a:solidFill>
                <a:latin typeface="Raleway" pitchFamily="2" charset="0"/>
                <a:cs typeface="Arial" panose="020B0604020202020204" pitchFamily="34" charset="0"/>
              </a:rPr>
              <a:t>KS2</a:t>
            </a:r>
          </a:p>
        </p:txBody>
      </p:sp>
      <p:sp>
        <p:nvSpPr>
          <p:cNvPr id="102" name="Rectangle: Rounded Corners 101">
            <a:extLst>
              <a:ext uri="{FF2B5EF4-FFF2-40B4-BE49-F238E27FC236}">
                <a16:creationId xmlns:a16="http://schemas.microsoft.com/office/drawing/2014/main" id="{991CD193-5DE3-4735-8E6D-3B69386428E7}"/>
              </a:ext>
            </a:extLst>
          </p:cNvPr>
          <p:cNvSpPr/>
          <p:nvPr/>
        </p:nvSpPr>
        <p:spPr>
          <a:xfrm>
            <a:off x="3375659" y="3247624"/>
            <a:ext cx="3343275" cy="611614"/>
          </a:xfrm>
          <a:prstGeom prst="roundRect">
            <a:avLst/>
          </a:prstGeom>
          <a:solidFill>
            <a:schemeClr val="accent5"/>
          </a:solidFill>
          <a:ln>
            <a:solidFill>
              <a:schemeClr val="accent5"/>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3200" dirty="0">
                <a:solidFill>
                  <a:schemeClr val="bg1"/>
                </a:solidFill>
                <a:latin typeface="Raleway" pitchFamily="2" charset="0"/>
                <a:cs typeface="Arial" panose="020B0604020202020204" pitchFamily="34" charset="0"/>
              </a:rPr>
              <a:t>KS3</a:t>
            </a:r>
          </a:p>
        </p:txBody>
      </p:sp>
      <p:sp>
        <p:nvSpPr>
          <p:cNvPr id="103" name="Rectangle: Rounded Corners 102">
            <a:extLst>
              <a:ext uri="{FF2B5EF4-FFF2-40B4-BE49-F238E27FC236}">
                <a16:creationId xmlns:a16="http://schemas.microsoft.com/office/drawing/2014/main" id="{C49A2CC7-B25C-406A-A7CE-4B84604D3BEA}"/>
              </a:ext>
            </a:extLst>
          </p:cNvPr>
          <p:cNvSpPr/>
          <p:nvPr/>
        </p:nvSpPr>
        <p:spPr>
          <a:xfrm>
            <a:off x="3375659" y="4017658"/>
            <a:ext cx="3343275" cy="611614"/>
          </a:xfrm>
          <a:prstGeom prst="roundRect">
            <a:avLst/>
          </a:prstGeom>
          <a:solidFill>
            <a:schemeClr val="accent6"/>
          </a:solidFill>
          <a:ln>
            <a:solidFill>
              <a:schemeClr val="accent6"/>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3200" dirty="0">
                <a:solidFill>
                  <a:schemeClr val="bg1"/>
                </a:solidFill>
                <a:latin typeface="Raleway" pitchFamily="2" charset="0"/>
                <a:cs typeface="Arial" panose="020B0604020202020204" pitchFamily="34" charset="0"/>
              </a:rPr>
              <a:t>KS4</a:t>
            </a:r>
          </a:p>
        </p:txBody>
      </p:sp>
      <p:sp>
        <p:nvSpPr>
          <p:cNvPr id="2" name="Rectangle: Rounded Corners 1">
            <a:extLst>
              <a:ext uri="{FF2B5EF4-FFF2-40B4-BE49-F238E27FC236}">
                <a16:creationId xmlns:a16="http://schemas.microsoft.com/office/drawing/2014/main" id="{7B9E74CF-1988-47E2-AC18-27920680EAA9}"/>
              </a:ext>
            </a:extLst>
          </p:cNvPr>
          <p:cNvSpPr/>
          <p:nvPr/>
        </p:nvSpPr>
        <p:spPr>
          <a:xfrm>
            <a:off x="1442720" y="2523762"/>
            <a:ext cx="2290127" cy="2105508"/>
          </a:xfrm>
          <a:prstGeom prst="round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latin typeface="Raleway" pitchFamily="2" charset="0"/>
                <a:cs typeface="Arial" panose="020B0604020202020204" pitchFamily="34" charset="0"/>
              </a:rPr>
              <a:t>Antibiotics &amp; Antimicrobial Resistance</a:t>
            </a:r>
          </a:p>
        </p:txBody>
      </p:sp>
      <p:sp>
        <p:nvSpPr>
          <p:cNvPr id="52" name="Footer Placeholder 3">
            <a:extLst>
              <a:ext uri="{FF2B5EF4-FFF2-40B4-BE49-F238E27FC236}">
                <a16:creationId xmlns:a16="http://schemas.microsoft.com/office/drawing/2014/main" id="{5B1B6EBF-0D8F-41AD-A70C-51B78671EC16}"/>
              </a:ext>
            </a:extLst>
          </p:cNvPr>
          <p:cNvSpPr>
            <a:spLocks noGrp="1"/>
          </p:cNvSpPr>
          <p:nvPr>
            <p:ph type="ftr" sz="quarter" idx="11"/>
          </p:nvPr>
        </p:nvSpPr>
        <p:spPr/>
        <p:txBody>
          <a:bodyPr/>
          <a:lstStyle/>
          <a:p>
            <a:r>
              <a:rPr lang="en-GB" dirty="0">
                <a:latin typeface="Raleway" pitchFamily="2" charset="0"/>
              </a:rPr>
              <a:t>e-Bug.eu</a:t>
            </a:r>
          </a:p>
        </p:txBody>
      </p:sp>
    </p:spTree>
    <p:extLst>
      <p:ext uri="{BB962C8B-B14F-4D97-AF65-F5344CB8AC3E}">
        <p14:creationId xmlns:p14="http://schemas.microsoft.com/office/powerpoint/2010/main" val="21659237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EBCD607-440E-4FF1-9349-1E33EDFF094D}"/>
              </a:ext>
            </a:extLst>
          </p:cNvPr>
          <p:cNvSpPr>
            <a:spLocks noGrp="1"/>
          </p:cNvSpPr>
          <p:nvPr>
            <p:ph type="title"/>
          </p:nvPr>
        </p:nvSpPr>
        <p:spPr>
          <a:xfrm>
            <a:off x="572395" y="275278"/>
            <a:ext cx="7886700" cy="774247"/>
          </a:xfrm>
        </p:spPr>
        <p:txBody>
          <a:bodyPr/>
          <a:lstStyle/>
          <a:p>
            <a:pPr rtl="0" eaLnBrk="1" latinLnBrk="0" hangingPunct="1"/>
            <a:r>
              <a:rPr lang="en-GB" sz="4400" kern="1200" dirty="0">
                <a:effectLst/>
                <a:latin typeface="Raleway" pitchFamily="2" charset="0"/>
                <a:ea typeface="+mn-ea"/>
                <a:cs typeface="+mn-cs"/>
              </a:rPr>
              <a:t>KS3 – Antibiotics Card Games</a:t>
            </a:r>
            <a:endParaRPr lang="en-GB" dirty="0">
              <a:effectLst/>
            </a:endParaRPr>
          </a:p>
        </p:txBody>
      </p:sp>
      <p:pic>
        <p:nvPicPr>
          <p:cNvPr id="9" name="Picture 8">
            <a:extLst>
              <a:ext uri="{FF2B5EF4-FFF2-40B4-BE49-F238E27FC236}">
                <a16:creationId xmlns:a16="http://schemas.microsoft.com/office/drawing/2014/main" id="{A7262567-560F-4F26-8D79-22FBBB92E5D0}"/>
              </a:ext>
              <a:ext uri="{C183D7F6-B498-43B3-948B-1728B52AA6E4}">
                <adec:decorative xmlns:adec="http://schemas.microsoft.com/office/drawing/2017/decorative" val="1"/>
              </a:ext>
            </a:extLst>
          </p:cNvPr>
          <p:cNvPicPr>
            <a:picLocks noChangeAspect="1"/>
          </p:cNvPicPr>
          <p:nvPr/>
        </p:nvPicPr>
        <p:blipFill>
          <a:blip r:embed="rId3"/>
          <a:srcRect/>
          <a:stretch/>
        </p:blipFill>
        <p:spPr>
          <a:xfrm>
            <a:off x="3420491" y="1313313"/>
            <a:ext cx="2726160" cy="3679756"/>
          </a:xfrm>
          <a:prstGeom prst="rect">
            <a:avLst/>
          </a:prstGeom>
        </p:spPr>
      </p:pic>
      <p:pic>
        <p:nvPicPr>
          <p:cNvPr id="10" name="Picture 9">
            <a:extLst>
              <a:ext uri="{FF2B5EF4-FFF2-40B4-BE49-F238E27FC236}">
                <a16:creationId xmlns:a16="http://schemas.microsoft.com/office/drawing/2014/main" id="{57786679-B9EF-42D0-B167-D2DB267C6C0B}"/>
              </a:ext>
              <a:ext uri="{C183D7F6-B498-43B3-948B-1728B52AA6E4}">
                <adec:decorative xmlns:adec="http://schemas.microsoft.com/office/drawing/2017/decorative" val="1"/>
              </a:ext>
            </a:extLst>
          </p:cNvPr>
          <p:cNvPicPr>
            <a:picLocks noChangeAspect="1"/>
          </p:cNvPicPr>
          <p:nvPr/>
        </p:nvPicPr>
        <p:blipFill>
          <a:blip r:embed="rId4"/>
          <a:srcRect/>
          <a:stretch/>
        </p:blipFill>
        <p:spPr>
          <a:xfrm>
            <a:off x="323097" y="1313313"/>
            <a:ext cx="2725200" cy="3728621"/>
          </a:xfrm>
          <a:prstGeom prst="rect">
            <a:avLst/>
          </a:prstGeom>
        </p:spPr>
      </p:pic>
      <p:sp>
        <p:nvSpPr>
          <p:cNvPr id="11" name="TextBox 10">
            <a:extLst>
              <a:ext uri="{FF2B5EF4-FFF2-40B4-BE49-F238E27FC236}">
                <a16:creationId xmlns:a16="http://schemas.microsoft.com/office/drawing/2014/main" id="{03C03365-5833-4170-9FEA-32B7CBAC7F06}"/>
              </a:ext>
            </a:extLst>
          </p:cNvPr>
          <p:cNvSpPr txBox="1"/>
          <p:nvPr/>
        </p:nvSpPr>
        <p:spPr>
          <a:xfrm>
            <a:off x="392734" y="1397052"/>
            <a:ext cx="2411180" cy="2492990"/>
          </a:xfrm>
          <a:prstGeom prst="rect">
            <a:avLst/>
          </a:prstGeom>
          <a:noFill/>
        </p:spPr>
        <p:txBody>
          <a:bodyPr wrap="square" rtlCol="0">
            <a:spAutoFit/>
          </a:bodyPr>
          <a:lstStyle/>
          <a:p>
            <a:r>
              <a:rPr lang="en-GB" sz="1300" b="1" dirty="0">
                <a:latin typeface="Raleway" pitchFamily="2" charset="0"/>
              </a:rPr>
              <a:t>Antibiotics Can/Can’t</a:t>
            </a:r>
          </a:p>
          <a:p>
            <a:endParaRPr lang="en-GB" sz="1300" b="1" dirty="0">
              <a:latin typeface="Raleway" pitchFamily="2" charset="0"/>
            </a:endParaRPr>
          </a:p>
          <a:p>
            <a:r>
              <a:rPr lang="en-GB" sz="1300" dirty="0">
                <a:latin typeface="Raleway" pitchFamily="2" charset="0"/>
              </a:rPr>
              <a:t>1 Cut out the series of statements</a:t>
            </a:r>
          </a:p>
          <a:p>
            <a:endParaRPr lang="en-GB" sz="1300" dirty="0">
              <a:latin typeface="Raleway" pitchFamily="2" charset="0"/>
            </a:endParaRPr>
          </a:p>
          <a:p>
            <a:r>
              <a:rPr lang="en-GB" sz="1300" dirty="0">
                <a:latin typeface="Raleway" pitchFamily="2" charset="0"/>
              </a:rPr>
              <a:t>2 Decide whether to stock the statement under the antibiotics can/ can’t column</a:t>
            </a:r>
          </a:p>
          <a:p>
            <a:endParaRPr lang="en-GB" sz="1300" dirty="0">
              <a:latin typeface="Raleway" pitchFamily="2" charset="0"/>
            </a:endParaRPr>
          </a:p>
          <a:p>
            <a:r>
              <a:rPr lang="en-GB" sz="1300" dirty="0">
                <a:latin typeface="Raleway" pitchFamily="2" charset="0"/>
              </a:rPr>
              <a:t>3 Discuss the answers with the class</a:t>
            </a:r>
          </a:p>
        </p:txBody>
      </p:sp>
      <p:sp>
        <p:nvSpPr>
          <p:cNvPr id="12" name="TextBox 11">
            <a:extLst>
              <a:ext uri="{FF2B5EF4-FFF2-40B4-BE49-F238E27FC236}">
                <a16:creationId xmlns:a16="http://schemas.microsoft.com/office/drawing/2014/main" id="{27514121-A6D6-461E-88B7-1AFF9F3D1512}"/>
              </a:ext>
            </a:extLst>
          </p:cNvPr>
          <p:cNvSpPr txBox="1"/>
          <p:nvPr/>
        </p:nvSpPr>
        <p:spPr>
          <a:xfrm>
            <a:off x="3511942" y="1397052"/>
            <a:ext cx="2347509" cy="3093154"/>
          </a:xfrm>
          <a:prstGeom prst="rect">
            <a:avLst/>
          </a:prstGeom>
          <a:noFill/>
        </p:spPr>
        <p:txBody>
          <a:bodyPr wrap="square" rtlCol="0">
            <a:spAutoFit/>
          </a:bodyPr>
          <a:lstStyle/>
          <a:p>
            <a:r>
              <a:rPr lang="en-GB" sz="1300" b="1" dirty="0">
                <a:latin typeface="Raleway" pitchFamily="2" charset="0"/>
              </a:rPr>
              <a:t>Antimicrobial Resistance Flash Card Game</a:t>
            </a:r>
          </a:p>
          <a:p>
            <a:endParaRPr lang="en-GB" sz="1300" b="1" dirty="0">
              <a:latin typeface="Raleway" pitchFamily="2" charset="0"/>
            </a:endParaRPr>
          </a:p>
          <a:p>
            <a:r>
              <a:rPr lang="en-GB" sz="1300" dirty="0">
                <a:latin typeface="Raleway" pitchFamily="2" charset="0"/>
              </a:rPr>
              <a:t>1 Place the resistance bacteria card deck and action cards facing down</a:t>
            </a:r>
          </a:p>
          <a:p>
            <a:endParaRPr lang="en-GB" sz="1300" dirty="0">
              <a:latin typeface="Raleway" pitchFamily="2" charset="0"/>
            </a:endParaRPr>
          </a:p>
          <a:p>
            <a:r>
              <a:rPr lang="en-GB" sz="1300" dirty="0">
                <a:latin typeface="Raleway" pitchFamily="2" charset="0"/>
              </a:rPr>
              <a:t>2 Deal each player 4 blue bacteria cards</a:t>
            </a:r>
          </a:p>
          <a:p>
            <a:endParaRPr lang="en-GB" sz="1300" dirty="0">
              <a:latin typeface="Raleway" pitchFamily="2" charset="0"/>
            </a:endParaRPr>
          </a:p>
          <a:p>
            <a:r>
              <a:rPr lang="en-GB" sz="1300" dirty="0">
                <a:latin typeface="Raleway" pitchFamily="2" charset="0"/>
              </a:rPr>
              <a:t>3 Take turns to pick up an action cards and read aloud</a:t>
            </a:r>
          </a:p>
          <a:p>
            <a:endParaRPr lang="en-GB" sz="1300" dirty="0">
              <a:latin typeface="Raleway" pitchFamily="2" charset="0"/>
            </a:endParaRPr>
          </a:p>
          <a:p>
            <a:r>
              <a:rPr lang="en-GB" sz="1300" dirty="0">
                <a:latin typeface="Raleway" pitchFamily="2" charset="0"/>
              </a:rPr>
              <a:t>The player with the most blue bacteria cards wins!</a:t>
            </a:r>
          </a:p>
        </p:txBody>
      </p:sp>
      <p:sp>
        <p:nvSpPr>
          <p:cNvPr id="17" name="TextBox 16">
            <a:extLst>
              <a:ext uri="{FF2B5EF4-FFF2-40B4-BE49-F238E27FC236}">
                <a16:creationId xmlns:a16="http://schemas.microsoft.com/office/drawing/2014/main" id="{401DF0ED-756C-45C8-8C10-2CD951FD1081}"/>
              </a:ext>
            </a:extLst>
          </p:cNvPr>
          <p:cNvSpPr txBox="1"/>
          <p:nvPr/>
        </p:nvSpPr>
        <p:spPr>
          <a:xfrm>
            <a:off x="180595" y="5207108"/>
            <a:ext cx="7704622" cy="923330"/>
          </a:xfrm>
          <a:prstGeom prst="rect">
            <a:avLst/>
          </a:prstGeom>
          <a:noFill/>
        </p:spPr>
        <p:txBody>
          <a:bodyPr wrap="square" rtlCol="0">
            <a:spAutoFit/>
          </a:bodyPr>
          <a:lstStyle/>
          <a:p>
            <a:r>
              <a:rPr lang="en-GB" dirty="0">
                <a:solidFill>
                  <a:schemeClr val="bg1"/>
                </a:solidFill>
                <a:latin typeface="Raleway" pitchFamily="2" charset="0"/>
              </a:rPr>
              <a:t>This lesson introduces students to the growing global public health threat of antimicrobial resistance (AMR) through an interactive bacteria flash card game. </a:t>
            </a:r>
          </a:p>
        </p:txBody>
      </p:sp>
      <p:pic>
        <p:nvPicPr>
          <p:cNvPr id="2" name="Picture 1" descr="AMR flashcard game action card example">
            <a:extLst>
              <a:ext uri="{FF2B5EF4-FFF2-40B4-BE49-F238E27FC236}">
                <a16:creationId xmlns:a16="http://schemas.microsoft.com/office/drawing/2014/main" id="{70A65869-AE3A-4C1D-8E06-D1267C068CFC}"/>
              </a:ext>
            </a:extLst>
          </p:cNvPr>
          <p:cNvPicPr>
            <a:picLocks noChangeAspect="1"/>
          </p:cNvPicPr>
          <p:nvPr/>
        </p:nvPicPr>
        <p:blipFill>
          <a:blip r:embed="rId5"/>
          <a:stretch>
            <a:fillRect/>
          </a:stretch>
        </p:blipFill>
        <p:spPr>
          <a:xfrm>
            <a:off x="6244176" y="1397052"/>
            <a:ext cx="1910323" cy="2882242"/>
          </a:xfrm>
          <a:prstGeom prst="rect">
            <a:avLst/>
          </a:prstGeom>
        </p:spPr>
      </p:pic>
      <p:pic>
        <p:nvPicPr>
          <p:cNvPr id="3" name="Picture 2" descr="AMR flashcard game resistant bacteria card example">
            <a:extLst>
              <a:ext uri="{FF2B5EF4-FFF2-40B4-BE49-F238E27FC236}">
                <a16:creationId xmlns:a16="http://schemas.microsoft.com/office/drawing/2014/main" id="{F6AC20E9-6C30-446E-92A2-C819A3E63CF3}"/>
              </a:ext>
            </a:extLst>
          </p:cNvPr>
          <p:cNvPicPr>
            <a:picLocks noChangeAspect="1"/>
          </p:cNvPicPr>
          <p:nvPr/>
        </p:nvPicPr>
        <p:blipFill rotWithShape="1">
          <a:blip r:embed="rId6"/>
          <a:srcRect l="888" t="1414"/>
          <a:stretch/>
        </p:blipFill>
        <p:spPr>
          <a:xfrm>
            <a:off x="7794841" y="3701495"/>
            <a:ext cx="1328508" cy="1378373"/>
          </a:xfrm>
          <a:prstGeom prst="rect">
            <a:avLst/>
          </a:prstGeom>
        </p:spPr>
      </p:pic>
      <p:pic>
        <p:nvPicPr>
          <p:cNvPr id="14" name="Picture 13" descr="AMR flashcard game bacteria card example">
            <a:extLst>
              <a:ext uri="{FF2B5EF4-FFF2-40B4-BE49-F238E27FC236}">
                <a16:creationId xmlns:a16="http://schemas.microsoft.com/office/drawing/2014/main" id="{75682848-EFBC-4B13-A94C-679EE46E3280}"/>
              </a:ext>
            </a:extLst>
          </p:cNvPr>
          <p:cNvPicPr>
            <a:picLocks noChangeAspect="1"/>
          </p:cNvPicPr>
          <p:nvPr/>
        </p:nvPicPr>
        <p:blipFill>
          <a:blip r:embed="rId7"/>
          <a:stretch>
            <a:fillRect/>
          </a:stretch>
        </p:blipFill>
        <p:spPr>
          <a:xfrm>
            <a:off x="7794841" y="5079868"/>
            <a:ext cx="1328508" cy="1398097"/>
          </a:xfrm>
          <a:prstGeom prst="rect">
            <a:avLst/>
          </a:prstGeom>
        </p:spPr>
      </p:pic>
      <p:sp>
        <p:nvSpPr>
          <p:cNvPr id="4" name="Footer Placeholder 3">
            <a:extLst>
              <a:ext uri="{FF2B5EF4-FFF2-40B4-BE49-F238E27FC236}">
                <a16:creationId xmlns:a16="http://schemas.microsoft.com/office/drawing/2014/main" id="{35BF9090-5B47-4ECF-B520-1596C964C037}"/>
              </a:ext>
            </a:extLst>
          </p:cNvPr>
          <p:cNvSpPr>
            <a:spLocks noGrp="1"/>
          </p:cNvSpPr>
          <p:nvPr>
            <p:ph type="ftr" sz="quarter" idx="11"/>
          </p:nvPr>
        </p:nvSpPr>
        <p:spPr/>
        <p:txBody>
          <a:bodyPr/>
          <a:lstStyle/>
          <a:p>
            <a:r>
              <a:rPr lang="en-GB" dirty="0">
                <a:latin typeface="Raleway" pitchFamily="2" charset="0"/>
              </a:rPr>
              <a:t>e-Bug.eu</a:t>
            </a:r>
          </a:p>
        </p:txBody>
      </p:sp>
    </p:spTree>
    <p:extLst>
      <p:ext uri="{BB962C8B-B14F-4D97-AF65-F5344CB8AC3E}">
        <p14:creationId xmlns:p14="http://schemas.microsoft.com/office/powerpoint/2010/main" val="113600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F1BAD04-CF37-4FC9-BF8D-E737EABC00FF}"/>
              </a:ext>
            </a:extLst>
          </p:cNvPr>
          <p:cNvSpPr>
            <a:spLocks noGrp="1"/>
          </p:cNvSpPr>
          <p:nvPr>
            <p:ph type="title"/>
          </p:nvPr>
        </p:nvSpPr>
        <p:spPr>
          <a:xfrm>
            <a:off x="69942" y="-451458"/>
            <a:ext cx="9074058" cy="1609465"/>
          </a:xfrm>
        </p:spPr>
        <p:txBody>
          <a:bodyPr>
            <a:noAutofit/>
          </a:bodyPr>
          <a:lstStyle/>
          <a:p>
            <a:pPr rtl="0" eaLnBrk="1" latinLnBrk="0" hangingPunct="1"/>
            <a:r>
              <a:rPr lang="en-GB" sz="4400" kern="1200" dirty="0">
                <a:solidFill>
                  <a:schemeClr val="bg1"/>
                </a:solidFill>
                <a:effectLst/>
                <a:latin typeface="Raleway" pitchFamily="2" charset="0"/>
              </a:rPr>
              <a:t>KS4 – Antibiotics Agar Experiment</a:t>
            </a:r>
            <a:endParaRPr lang="en-GB" sz="4400" dirty="0">
              <a:latin typeface="Raleway" pitchFamily="2" charset="0"/>
            </a:endParaRPr>
          </a:p>
        </p:txBody>
      </p:sp>
      <p:pic>
        <p:nvPicPr>
          <p:cNvPr id="9" name="Picture 8">
            <a:extLst>
              <a:ext uri="{FF2B5EF4-FFF2-40B4-BE49-F238E27FC236}">
                <a16:creationId xmlns:a16="http://schemas.microsoft.com/office/drawing/2014/main" id="{58449BBF-5EE5-4D65-9D71-B3C24062AD8F}"/>
              </a:ext>
              <a:ext uri="{C183D7F6-B498-43B3-948B-1728B52AA6E4}">
                <adec:decorative xmlns:adec="http://schemas.microsoft.com/office/drawing/2017/decorative" val="1"/>
              </a:ext>
            </a:extLst>
          </p:cNvPr>
          <p:cNvPicPr>
            <a:picLocks noChangeAspect="1"/>
          </p:cNvPicPr>
          <p:nvPr/>
        </p:nvPicPr>
        <p:blipFill>
          <a:blip r:embed="rId2"/>
          <a:srcRect/>
          <a:stretch/>
        </p:blipFill>
        <p:spPr>
          <a:xfrm>
            <a:off x="59437" y="1235224"/>
            <a:ext cx="6570000" cy="3800416"/>
          </a:xfrm>
          <a:prstGeom prst="rect">
            <a:avLst/>
          </a:prstGeom>
        </p:spPr>
      </p:pic>
      <p:sp>
        <p:nvSpPr>
          <p:cNvPr id="11" name="TextBox 10">
            <a:extLst>
              <a:ext uri="{FF2B5EF4-FFF2-40B4-BE49-F238E27FC236}">
                <a16:creationId xmlns:a16="http://schemas.microsoft.com/office/drawing/2014/main" id="{FF9D0B0A-945D-483F-A10A-240FA5564F35}"/>
              </a:ext>
            </a:extLst>
          </p:cNvPr>
          <p:cNvSpPr txBox="1"/>
          <p:nvPr/>
        </p:nvSpPr>
        <p:spPr>
          <a:xfrm>
            <a:off x="1040618" y="1330938"/>
            <a:ext cx="4608342" cy="292388"/>
          </a:xfrm>
          <a:prstGeom prst="rect">
            <a:avLst/>
          </a:prstGeom>
          <a:noFill/>
        </p:spPr>
        <p:txBody>
          <a:bodyPr wrap="square" rtlCol="0">
            <a:spAutoFit/>
          </a:bodyPr>
          <a:lstStyle/>
          <a:p>
            <a:r>
              <a:rPr lang="en-GB" sz="1300" b="1" dirty="0">
                <a:latin typeface="Raleway" pitchFamily="2" charset="0"/>
              </a:rPr>
              <a:t>Which antibiotic should be prescribed to each patient? </a:t>
            </a:r>
          </a:p>
        </p:txBody>
      </p:sp>
      <p:sp>
        <p:nvSpPr>
          <p:cNvPr id="3" name="Rectangle 2">
            <a:extLst>
              <a:ext uri="{FF2B5EF4-FFF2-40B4-BE49-F238E27FC236}">
                <a16:creationId xmlns:a16="http://schemas.microsoft.com/office/drawing/2014/main" id="{E32BAB29-BD9A-44AE-9977-D19CE95AB8B2}"/>
              </a:ext>
            </a:extLst>
          </p:cNvPr>
          <p:cNvSpPr/>
          <p:nvPr/>
        </p:nvSpPr>
        <p:spPr>
          <a:xfrm>
            <a:off x="208722" y="1694224"/>
            <a:ext cx="3174558" cy="738664"/>
          </a:xfrm>
          <a:prstGeom prst="rect">
            <a:avLst/>
          </a:prstGeom>
        </p:spPr>
        <p:txBody>
          <a:bodyPr wrap="square">
            <a:spAutoFit/>
          </a:bodyPr>
          <a:lstStyle/>
          <a:p>
            <a:r>
              <a:rPr lang="en-GB" sz="1400" dirty="0">
                <a:latin typeface="Raleway" pitchFamily="2" charset="0"/>
              </a:rPr>
              <a:t>1. Place each agar plate on a sheet of white paper and label the boreholes (one per antibiotic). </a:t>
            </a:r>
          </a:p>
        </p:txBody>
      </p:sp>
      <p:sp>
        <p:nvSpPr>
          <p:cNvPr id="12" name="Rectangle 11">
            <a:extLst>
              <a:ext uri="{FF2B5EF4-FFF2-40B4-BE49-F238E27FC236}">
                <a16:creationId xmlns:a16="http://schemas.microsoft.com/office/drawing/2014/main" id="{CBE4DB1D-B6C4-446E-A478-316CD1885331}"/>
              </a:ext>
            </a:extLst>
          </p:cNvPr>
          <p:cNvSpPr/>
          <p:nvPr/>
        </p:nvSpPr>
        <p:spPr>
          <a:xfrm>
            <a:off x="3300936" y="1678942"/>
            <a:ext cx="3174558" cy="954107"/>
          </a:xfrm>
          <a:prstGeom prst="rect">
            <a:avLst/>
          </a:prstGeom>
        </p:spPr>
        <p:txBody>
          <a:bodyPr wrap="square">
            <a:spAutoFit/>
          </a:bodyPr>
          <a:lstStyle/>
          <a:p>
            <a:r>
              <a:rPr lang="en-GB" sz="1400" dirty="0">
                <a:latin typeface="Raleway" pitchFamily="2" charset="0"/>
              </a:rPr>
              <a:t>2. Carefully and slowly use the pipette to drop antibiotics into the appropriately labelled hole until it is filled</a:t>
            </a:r>
          </a:p>
        </p:txBody>
      </p:sp>
      <p:sp>
        <p:nvSpPr>
          <p:cNvPr id="13" name="Rectangle 12">
            <a:extLst>
              <a:ext uri="{FF2B5EF4-FFF2-40B4-BE49-F238E27FC236}">
                <a16:creationId xmlns:a16="http://schemas.microsoft.com/office/drawing/2014/main" id="{AB189EC2-BDCA-467E-8242-275FA9250FAD}"/>
              </a:ext>
            </a:extLst>
          </p:cNvPr>
          <p:cNvSpPr/>
          <p:nvPr/>
        </p:nvSpPr>
        <p:spPr>
          <a:xfrm>
            <a:off x="242193" y="2734617"/>
            <a:ext cx="1922341" cy="738664"/>
          </a:xfrm>
          <a:prstGeom prst="rect">
            <a:avLst/>
          </a:prstGeom>
        </p:spPr>
        <p:txBody>
          <a:bodyPr wrap="square">
            <a:spAutoFit/>
          </a:bodyPr>
          <a:lstStyle/>
          <a:p>
            <a:r>
              <a:rPr lang="en-GB" sz="1400" dirty="0">
                <a:latin typeface="Raleway" pitchFamily="2" charset="0"/>
              </a:rPr>
              <a:t>3. Replace the lid on the Petri dish and leave for 5 mins</a:t>
            </a:r>
          </a:p>
        </p:txBody>
      </p:sp>
      <p:sp>
        <p:nvSpPr>
          <p:cNvPr id="14" name="Rectangle 13">
            <a:extLst>
              <a:ext uri="{FF2B5EF4-FFF2-40B4-BE49-F238E27FC236}">
                <a16:creationId xmlns:a16="http://schemas.microsoft.com/office/drawing/2014/main" id="{7A759BE9-8C51-44F9-86C1-A31956AA14B9}"/>
              </a:ext>
            </a:extLst>
          </p:cNvPr>
          <p:cNvSpPr/>
          <p:nvPr/>
        </p:nvSpPr>
        <p:spPr>
          <a:xfrm>
            <a:off x="2373881" y="2700836"/>
            <a:ext cx="1922341" cy="738664"/>
          </a:xfrm>
          <a:prstGeom prst="rect">
            <a:avLst/>
          </a:prstGeom>
        </p:spPr>
        <p:txBody>
          <a:bodyPr wrap="square">
            <a:spAutoFit/>
          </a:bodyPr>
          <a:lstStyle/>
          <a:p>
            <a:r>
              <a:rPr lang="en-GB" sz="1400" dirty="0">
                <a:latin typeface="Raleway" pitchFamily="2" charset="0"/>
              </a:rPr>
              <a:t>4. Measure the size of the decolourised zone (if present)</a:t>
            </a:r>
          </a:p>
        </p:txBody>
      </p:sp>
      <p:sp>
        <p:nvSpPr>
          <p:cNvPr id="15" name="Rectangle 14">
            <a:extLst>
              <a:ext uri="{FF2B5EF4-FFF2-40B4-BE49-F238E27FC236}">
                <a16:creationId xmlns:a16="http://schemas.microsoft.com/office/drawing/2014/main" id="{052A4F9A-1E80-422E-9FAA-AE3D4D4997F8}"/>
              </a:ext>
            </a:extLst>
          </p:cNvPr>
          <p:cNvSpPr/>
          <p:nvPr/>
        </p:nvSpPr>
        <p:spPr>
          <a:xfrm>
            <a:off x="4596364" y="2734617"/>
            <a:ext cx="1540505" cy="738664"/>
          </a:xfrm>
          <a:prstGeom prst="rect">
            <a:avLst/>
          </a:prstGeom>
        </p:spPr>
        <p:txBody>
          <a:bodyPr wrap="square">
            <a:spAutoFit/>
          </a:bodyPr>
          <a:lstStyle/>
          <a:p>
            <a:r>
              <a:rPr lang="en-GB" sz="1400" dirty="0">
                <a:latin typeface="Raleway" pitchFamily="2" charset="0"/>
              </a:rPr>
              <a:t>5. Record your findings on the worksheet</a:t>
            </a:r>
          </a:p>
        </p:txBody>
      </p:sp>
      <p:sp>
        <p:nvSpPr>
          <p:cNvPr id="2" name="TextBox 1">
            <a:extLst>
              <a:ext uri="{FF2B5EF4-FFF2-40B4-BE49-F238E27FC236}">
                <a16:creationId xmlns:a16="http://schemas.microsoft.com/office/drawing/2014/main" id="{8F1DC56E-5DE3-493A-93AF-53975A0BCFED}"/>
              </a:ext>
            </a:extLst>
          </p:cNvPr>
          <p:cNvSpPr txBox="1"/>
          <p:nvPr/>
        </p:nvSpPr>
        <p:spPr>
          <a:xfrm>
            <a:off x="0" y="5190074"/>
            <a:ext cx="7011923" cy="923330"/>
          </a:xfrm>
          <a:prstGeom prst="rect">
            <a:avLst/>
          </a:prstGeom>
          <a:noFill/>
        </p:spPr>
        <p:txBody>
          <a:bodyPr wrap="square" rtlCol="0">
            <a:spAutoFit/>
          </a:bodyPr>
          <a:lstStyle/>
          <a:p>
            <a:r>
              <a:rPr lang="en-GB" dirty="0">
                <a:solidFill>
                  <a:schemeClr val="bg1"/>
                </a:solidFill>
                <a:latin typeface="Raleway" pitchFamily="2" charset="0"/>
              </a:rPr>
              <a:t>This lesson introduces students to the growing global public health threat of antimicrobial resistance (AMR) through an agar plate experiment. </a:t>
            </a:r>
          </a:p>
        </p:txBody>
      </p:sp>
      <p:pic>
        <p:nvPicPr>
          <p:cNvPr id="7" name="Picture 6" descr="KS4 antibiotic sensitivity test result student handout">
            <a:extLst>
              <a:ext uri="{FF2B5EF4-FFF2-40B4-BE49-F238E27FC236}">
                <a16:creationId xmlns:a16="http://schemas.microsoft.com/office/drawing/2014/main" id="{7DAE65F2-E43F-4C2E-815D-9F9A92C94C2D}"/>
              </a:ext>
            </a:extLst>
          </p:cNvPr>
          <p:cNvPicPr>
            <a:picLocks noChangeAspect="1"/>
          </p:cNvPicPr>
          <p:nvPr/>
        </p:nvPicPr>
        <p:blipFill rotWithShape="1">
          <a:blip r:embed="rId3"/>
          <a:srcRect l="12237" t="26080" r="10617" b="4983"/>
          <a:stretch/>
        </p:blipFill>
        <p:spPr>
          <a:xfrm rot="5400000">
            <a:off x="6839259" y="1473722"/>
            <a:ext cx="2115239" cy="2544199"/>
          </a:xfrm>
          <a:prstGeom prst="rect">
            <a:avLst/>
          </a:prstGeom>
        </p:spPr>
      </p:pic>
      <p:pic>
        <p:nvPicPr>
          <p:cNvPr id="8" name="Picture 7" descr="KS4 agar experiment student handout">
            <a:extLst>
              <a:ext uri="{FF2B5EF4-FFF2-40B4-BE49-F238E27FC236}">
                <a16:creationId xmlns:a16="http://schemas.microsoft.com/office/drawing/2014/main" id="{949CFF59-0BD2-4EA8-AFB9-DA2112EA2C50}"/>
              </a:ext>
            </a:extLst>
          </p:cNvPr>
          <p:cNvPicPr>
            <a:picLocks noChangeAspect="1"/>
          </p:cNvPicPr>
          <p:nvPr/>
        </p:nvPicPr>
        <p:blipFill rotWithShape="1">
          <a:blip r:embed="rId4"/>
          <a:srcRect t="995"/>
          <a:stretch/>
        </p:blipFill>
        <p:spPr>
          <a:xfrm>
            <a:off x="6920378" y="3813601"/>
            <a:ext cx="2223622" cy="3032427"/>
          </a:xfrm>
          <a:prstGeom prst="rect">
            <a:avLst/>
          </a:prstGeom>
        </p:spPr>
      </p:pic>
      <p:sp>
        <p:nvSpPr>
          <p:cNvPr id="4" name="Footer Placeholder 3">
            <a:extLst>
              <a:ext uri="{FF2B5EF4-FFF2-40B4-BE49-F238E27FC236}">
                <a16:creationId xmlns:a16="http://schemas.microsoft.com/office/drawing/2014/main" id="{9E64F270-998A-4396-82DB-D1DA164B7ADE}"/>
              </a:ext>
            </a:extLst>
          </p:cNvPr>
          <p:cNvSpPr>
            <a:spLocks noGrp="1"/>
          </p:cNvSpPr>
          <p:nvPr>
            <p:ph type="ftr" sz="quarter" idx="11"/>
          </p:nvPr>
        </p:nvSpPr>
        <p:spPr/>
        <p:txBody>
          <a:bodyPr/>
          <a:lstStyle/>
          <a:p>
            <a:r>
              <a:rPr lang="en-GB" dirty="0">
                <a:latin typeface="Raleway" pitchFamily="2" charset="0"/>
              </a:rPr>
              <a:t>e-Bug.eu</a:t>
            </a:r>
          </a:p>
        </p:txBody>
      </p:sp>
    </p:spTree>
    <p:extLst>
      <p:ext uri="{BB962C8B-B14F-4D97-AF65-F5344CB8AC3E}">
        <p14:creationId xmlns:p14="http://schemas.microsoft.com/office/powerpoint/2010/main" val="3347685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06CE19BA-DFAF-44C7-B34C-867373670550}"/>
              </a:ext>
            </a:extLst>
          </p:cNvPr>
          <p:cNvSpPr>
            <a:spLocks noGrp="1"/>
          </p:cNvSpPr>
          <p:nvPr>
            <p:ph type="title"/>
          </p:nvPr>
        </p:nvSpPr>
        <p:spPr>
          <a:xfrm>
            <a:off x="507989" y="169665"/>
            <a:ext cx="8143642" cy="1001129"/>
          </a:xfrm>
        </p:spPr>
        <p:txBody>
          <a:bodyPr>
            <a:normAutofit fontScale="90000"/>
          </a:bodyPr>
          <a:lstStyle/>
          <a:p>
            <a:r>
              <a:rPr lang="en-GB" dirty="0">
                <a:latin typeface="Raleway" pitchFamily="2" charset="0"/>
              </a:rPr>
              <a:t>KS3 – Antibiotics Activity</a:t>
            </a:r>
            <a:endParaRPr lang="en-GB" dirty="0"/>
          </a:p>
        </p:txBody>
      </p:sp>
      <p:pic>
        <p:nvPicPr>
          <p:cNvPr id="9" name="Picture 8">
            <a:extLst>
              <a:ext uri="{FF2B5EF4-FFF2-40B4-BE49-F238E27FC236}">
                <a16:creationId xmlns:a16="http://schemas.microsoft.com/office/drawing/2014/main" id="{A7262567-560F-4F26-8D79-22FBBB92E5D0}"/>
              </a:ext>
              <a:ext uri="{C183D7F6-B498-43B3-948B-1728B52AA6E4}">
                <adec:decorative xmlns:adec="http://schemas.microsoft.com/office/drawing/2017/decorative" val="1"/>
              </a:ext>
            </a:extLst>
          </p:cNvPr>
          <p:cNvPicPr>
            <a:picLocks noChangeAspect="1"/>
          </p:cNvPicPr>
          <p:nvPr/>
        </p:nvPicPr>
        <p:blipFill>
          <a:blip r:embed="rId3"/>
          <a:srcRect/>
          <a:stretch/>
        </p:blipFill>
        <p:spPr>
          <a:xfrm>
            <a:off x="63902" y="1751379"/>
            <a:ext cx="3081031" cy="4158759"/>
          </a:xfrm>
          <a:prstGeom prst="rect">
            <a:avLst/>
          </a:prstGeom>
        </p:spPr>
      </p:pic>
      <p:sp>
        <p:nvSpPr>
          <p:cNvPr id="12" name="TextBox 11">
            <a:extLst>
              <a:ext uri="{FF2B5EF4-FFF2-40B4-BE49-F238E27FC236}">
                <a16:creationId xmlns:a16="http://schemas.microsoft.com/office/drawing/2014/main" id="{27514121-A6D6-461E-88B7-1AFF9F3D1512}"/>
              </a:ext>
            </a:extLst>
          </p:cNvPr>
          <p:cNvSpPr txBox="1"/>
          <p:nvPr/>
        </p:nvSpPr>
        <p:spPr>
          <a:xfrm>
            <a:off x="155354" y="1835119"/>
            <a:ext cx="2653090" cy="3093154"/>
          </a:xfrm>
          <a:prstGeom prst="rect">
            <a:avLst/>
          </a:prstGeom>
          <a:noFill/>
        </p:spPr>
        <p:txBody>
          <a:bodyPr wrap="square" rtlCol="0">
            <a:spAutoFit/>
          </a:bodyPr>
          <a:lstStyle/>
          <a:p>
            <a:r>
              <a:rPr lang="en-GB" sz="1300" b="1" dirty="0">
                <a:latin typeface="Raleway" panose="020B0503030101060003" pitchFamily="34" charset="0"/>
              </a:rPr>
              <a:t>Antimicrobial Resistance Flash Card Game</a:t>
            </a:r>
          </a:p>
          <a:p>
            <a:endParaRPr lang="en-GB" sz="1300" b="1" dirty="0">
              <a:latin typeface="Raleway" panose="020B0503030101060003" pitchFamily="34" charset="0"/>
            </a:endParaRPr>
          </a:p>
          <a:p>
            <a:r>
              <a:rPr lang="en-GB" sz="1300" dirty="0">
                <a:latin typeface="Raleway" panose="020B0503030101060003" pitchFamily="34" charset="0"/>
              </a:rPr>
              <a:t>1 Place the resistance bacteria card deck and action cards facing down</a:t>
            </a:r>
          </a:p>
          <a:p>
            <a:endParaRPr lang="en-GB" sz="1300" dirty="0">
              <a:latin typeface="Raleway" panose="020B0503030101060003" pitchFamily="34" charset="0"/>
            </a:endParaRPr>
          </a:p>
          <a:p>
            <a:r>
              <a:rPr lang="en-GB" sz="1300" dirty="0">
                <a:latin typeface="Raleway" panose="020B0503030101060003" pitchFamily="34" charset="0"/>
              </a:rPr>
              <a:t>2 Deal each player 4 blue bacteria cards</a:t>
            </a:r>
          </a:p>
          <a:p>
            <a:endParaRPr lang="en-GB" sz="1300" dirty="0">
              <a:latin typeface="Raleway" panose="020B0503030101060003" pitchFamily="34" charset="0"/>
            </a:endParaRPr>
          </a:p>
          <a:p>
            <a:r>
              <a:rPr lang="en-GB" sz="1300" dirty="0">
                <a:latin typeface="Raleway" panose="020B0503030101060003" pitchFamily="34" charset="0"/>
              </a:rPr>
              <a:t>3 Take turns to pick up an action cards and read aloud</a:t>
            </a:r>
          </a:p>
          <a:p>
            <a:endParaRPr lang="en-GB" sz="1300" dirty="0">
              <a:latin typeface="Raleway" panose="020B0503030101060003" pitchFamily="34" charset="0"/>
            </a:endParaRPr>
          </a:p>
          <a:p>
            <a:r>
              <a:rPr lang="en-GB" sz="1300" dirty="0">
                <a:latin typeface="Raleway" panose="020B0503030101060003" pitchFamily="34" charset="0"/>
              </a:rPr>
              <a:t>The player with the most blue bacteria cards wins!</a:t>
            </a:r>
          </a:p>
        </p:txBody>
      </p:sp>
      <p:pic>
        <p:nvPicPr>
          <p:cNvPr id="2" name="Picture 1">
            <a:extLst>
              <a:ext uri="{FF2B5EF4-FFF2-40B4-BE49-F238E27FC236}">
                <a16:creationId xmlns:a16="http://schemas.microsoft.com/office/drawing/2014/main" id="{70A65869-AE3A-4C1D-8E06-D1267C068CFC}"/>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3144933" y="1439938"/>
            <a:ext cx="1910323" cy="2882242"/>
          </a:xfrm>
          <a:prstGeom prst="rect">
            <a:avLst/>
          </a:prstGeom>
        </p:spPr>
      </p:pic>
      <p:pic>
        <p:nvPicPr>
          <p:cNvPr id="3" name="Picture 2">
            <a:extLst>
              <a:ext uri="{FF2B5EF4-FFF2-40B4-BE49-F238E27FC236}">
                <a16:creationId xmlns:a16="http://schemas.microsoft.com/office/drawing/2014/main" id="{F6AC20E9-6C30-446E-92A2-C819A3E63CF3}"/>
              </a:ext>
              <a:ext uri="{C183D7F6-B498-43B3-948B-1728B52AA6E4}">
                <adec:decorative xmlns:adec="http://schemas.microsoft.com/office/drawing/2017/decorative" val="1"/>
              </a:ext>
            </a:extLst>
          </p:cNvPr>
          <p:cNvPicPr>
            <a:picLocks noChangeAspect="1"/>
          </p:cNvPicPr>
          <p:nvPr/>
        </p:nvPicPr>
        <p:blipFill rotWithShape="1">
          <a:blip r:embed="rId5"/>
          <a:srcRect l="888" t="1414"/>
          <a:stretch/>
        </p:blipFill>
        <p:spPr>
          <a:xfrm>
            <a:off x="3495333" y="4331933"/>
            <a:ext cx="1209319" cy="1254710"/>
          </a:xfrm>
          <a:prstGeom prst="rect">
            <a:avLst/>
          </a:prstGeom>
        </p:spPr>
      </p:pic>
      <p:pic>
        <p:nvPicPr>
          <p:cNvPr id="14" name="Picture 13">
            <a:extLst>
              <a:ext uri="{FF2B5EF4-FFF2-40B4-BE49-F238E27FC236}">
                <a16:creationId xmlns:a16="http://schemas.microsoft.com/office/drawing/2014/main" id="{75682848-EFBC-4B13-A94C-679EE46E3280}"/>
              </a:ext>
              <a:ext uri="{C183D7F6-B498-43B3-948B-1728B52AA6E4}">
                <adec:decorative xmlns:adec="http://schemas.microsoft.com/office/drawing/2017/decorative" val="1"/>
              </a:ext>
            </a:extLst>
          </p:cNvPr>
          <p:cNvPicPr>
            <a:picLocks noChangeAspect="1"/>
          </p:cNvPicPr>
          <p:nvPr/>
        </p:nvPicPr>
        <p:blipFill rotWithShape="1">
          <a:blip r:embed="rId6"/>
          <a:srcRect l="1140" t="1411" r="1137" b="1136"/>
          <a:stretch/>
        </p:blipFill>
        <p:spPr>
          <a:xfrm>
            <a:off x="3495333" y="5586643"/>
            <a:ext cx="1209319" cy="1269140"/>
          </a:xfrm>
          <a:prstGeom prst="rect">
            <a:avLst/>
          </a:prstGeom>
        </p:spPr>
      </p:pic>
      <p:sp>
        <p:nvSpPr>
          <p:cNvPr id="7" name="TextBox 6">
            <a:extLst>
              <a:ext uri="{FF2B5EF4-FFF2-40B4-BE49-F238E27FC236}">
                <a16:creationId xmlns:a16="http://schemas.microsoft.com/office/drawing/2014/main" id="{7A9D0FB0-612A-414F-A905-C980DC0FCD7D}"/>
              </a:ext>
            </a:extLst>
          </p:cNvPr>
          <p:cNvSpPr txBox="1"/>
          <p:nvPr/>
        </p:nvSpPr>
        <p:spPr>
          <a:xfrm>
            <a:off x="5149712" y="1231695"/>
            <a:ext cx="3930386" cy="5540812"/>
          </a:xfrm>
          <a:prstGeom prst="rect">
            <a:avLst/>
          </a:prstGeom>
          <a:noFill/>
        </p:spPr>
        <p:txBody>
          <a:bodyPr wrap="square" rtlCol="0">
            <a:spAutoFit/>
          </a:bodyPr>
          <a:lstStyle/>
          <a:p>
            <a:pPr marL="342900" marR="76200" lvl="0" indent="-342900" algn="just" eaLnBrk="0" hangingPunct="0">
              <a:lnSpc>
                <a:spcPct val="105000"/>
              </a:lnSpc>
              <a:spcAft>
                <a:spcPts val="600"/>
              </a:spcAft>
              <a:buSzPts val="1200"/>
              <a:buFont typeface="+mj-lt"/>
              <a:buAutoNum type="arabicPeriod"/>
              <a:tabLst>
                <a:tab pos="529590" algn="l"/>
              </a:tabLst>
            </a:pPr>
            <a:r>
              <a:rPr lang="en-GB" sz="1500" dirty="0">
                <a:solidFill>
                  <a:schemeClr val="bg1"/>
                </a:solidFill>
                <a:effectLst/>
                <a:latin typeface="Raleway" pitchFamily="2" charset="0"/>
                <a:ea typeface="Times New Roman" panose="02020603050405020304" pitchFamily="18" charset="0"/>
                <a:cs typeface="Arial" panose="020B0604020202020204" pitchFamily="34" charset="0"/>
              </a:rPr>
              <a:t>Place the ‘resistant bacteria’ deck face up on the table, and the ‘action cards’ face down on the table. </a:t>
            </a:r>
            <a:endParaRPr lang="en-GB" sz="1500" dirty="0">
              <a:solidFill>
                <a:schemeClr val="bg1"/>
              </a:solidFill>
              <a:effectLst/>
              <a:latin typeface="Raleway" pitchFamily="2" charset="0"/>
              <a:ea typeface="Times New Roman" panose="02020603050405020304" pitchFamily="18" charset="0"/>
              <a:cs typeface="Times New Roman" panose="02020603050405020304" pitchFamily="18" charset="0"/>
            </a:endParaRPr>
          </a:p>
          <a:p>
            <a:pPr marL="342900" marR="76200" lvl="0" indent="-342900" algn="just" eaLnBrk="0" hangingPunct="0">
              <a:lnSpc>
                <a:spcPct val="105000"/>
              </a:lnSpc>
              <a:spcBef>
                <a:spcPts val="600"/>
              </a:spcBef>
              <a:spcAft>
                <a:spcPts val="600"/>
              </a:spcAft>
              <a:buSzPts val="1200"/>
              <a:buFont typeface="+mj-lt"/>
              <a:buAutoNum type="arabicPeriod"/>
              <a:tabLst>
                <a:tab pos="529590" algn="l"/>
              </a:tabLst>
            </a:pPr>
            <a:r>
              <a:rPr lang="en-GB" sz="1500" dirty="0">
                <a:solidFill>
                  <a:schemeClr val="bg1"/>
                </a:solidFill>
                <a:effectLst/>
                <a:latin typeface="Raleway" pitchFamily="2" charset="0"/>
                <a:ea typeface="Times New Roman" panose="02020603050405020304" pitchFamily="18" charset="0"/>
                <a:cs typeface="Arial" panose="020B0604020202020204" pitchFamily="34" charset="0"/>
              </a:rPr>
              <a:t>Each player starts the game with four ‘bacteria’ cards in their hand, the rest should be placed in a separate deck on the table facing upwards.</a:t>
            </a:r>
            <a:endParaRPr lang="en-GB" sz="1500" dirty="0">
              <a:solidFill>
                <a:schemeClr val="bg1"/>
              </a:solidFill>
              <a:effectLst/>
              <a:latin typeface="Raleway" pitchFamily="2" charset="0"/>
              <a:ea typeface="Times New Roman" panose="02020603050405020304" pitchFamily="18" charset="0"/>
              <a:cs typeface="Times New Roman" panose="02020603050405020304" pitchFamily="18" charset="0"/>
            </a:endParaRPr>
          </a:p>
          <a:p>
            <a:pPr marL="342900" marR="76200" lvl="0" indent="-342900" algn="just" eaLnBrk="0" hangingPunct="0">
              <a:lnSpc>
                <a:spcPct val="105000"/>
              </a:lnSpc>
              <a:spcBef>
                <a:spcPts val="600"/>
              </a:spcBef>
              <a:spcAft>
                <a:spcPts val="600"/>
              </a:spcAft>
              <a:buSzPts val="1200"/>
              <a:buFont typeface="+mj-lt"/>
              <a:buAutoNum type="arabicPeriod"/>
              <a:tabLst>
                <a:tab pos="529590" algn="l"/>
              </a:tabLst>
            </a:pPr>
            <a:r>
              <a:rPr lang="en-GB" sz="1500" dirty="0">
                <a:solidFill>
                  <a:schemeClr val="bg1"/>
                </a:solidFill>
                <a:effectLst/>
                <a:latin typeface="Raleway" pitchFamily="2" charset="0"/>
                <a:ea typeface="Times New Roman" panose="02020603050405020304" pitchFamily="18" charset="0"/>
                <a:cs typeface="Arial" panose="020B0604020202020204" pitchFamily="34" charset="0"/>
              </a:rPr>
              <a:t>The first player to start picks up an ‘action card’ and reads the instruction aloud to their group.</a:t>
            </a:r>
            <a:endParaRPr lang="en-GB" sz="1500" dirty="0">
              <a:solidFill>
                <a:schemeClr val="bg1"/>
              </a:solidFill>
              <a:effectLst/>
              <a:latin typeface="Raleway" pitchFamily="2" charset="0"/>
              <a:ea typeface="Times New Roman" panose="02020603050405020304" pitchFamily="18" charset="0"/>
              <a:cs typeface="Times New Roman" panose="02020603050405020304" pitchFamily="18" charset="0"/>
            </a:endParaRPr>
          </a:p>
          <a:p>
            <a:pPr marL="342900" marR="76200" lvl="0" indent="-342900" algn="just" eaLnBrk="0" hangingPunct="0">
              <a:lnSpc>
                <a:spcPct val="105000"/>
              </a:lnSpc>
              <a:spcBef>
                <a:spcPts val="600"/>
              </a:spcBef>
              <a:spcAft>
                <a:spcPts val="600"/>
              </a:spcAft>
              <a:buSzPts val="1200"/>
              <a:buFont typeface="+mj-lt"/>
              <a:buAutoNum type="arabicPeriod"/>
              <a:tabLst>
                <a:tab pos="529590" algn="l"/>
              </a:tabLst>
            </a:pPr>
            <a:r>
              <a:rPr lang="en-GB" sz="1500" dirty="0">
                <a:solidFill>
                  <a:schemeClr val="bg1"/>
                </a:solidFill>
                <a:effectLst/>
                <a:latin typeface="Raleway" pitchFamily="2" charset="0"/>
                <a:ea typeface="Times New Roman" panose="02020603050405020304" pitchFamily="18" charset="0"/>
                <a:cs typeface="Arial" panose="020B0604020202020204" pitchFamily="34" charset="0"/>
              </a:rPr>
              <a:t>Read the scenario on the action card and follow the actions regarding normal bacteria and/or resistant bacteria cards. </a:t>
            </a:r>
            <a:endParaRPr lang="en-GB" sz="1500" dirty="0">
              <a:solidFill>
                <a:schemeClr val="bg1"/>
              </a:solidFill>
              <a:effectLst/>
              <a:latin typeface="Raleway" pitchFamily="2" charset="0"/>
              <a:ea typeface="Times New Roman" panose="02020603050405020304" pitchFamily="18" charset="0"/>
              <a:cs typeface="Times New Roman" panose="02020603050405020304" pitchFamily="18" charset="0"/>
            </a:endParaRPr>
          </a:p>
          <a:p>
            <a:pPr marL="342900" marR="76200" lvl="0" indent="-342900" algn="just" eaLnBrk="0" hangingPunct="0">
              <a:lnSpc>
                <a:spcPct val="105000"/>
              </a:lnSpc>
              <a:spcBef>
                <a:spcPts val="600"/>
              </a:spcBef>
              <a:spcAft>
                <a:spcPts val="600"/>
              </a:spcAft>
              <a:buSzPts val="1200"/>
              <a:buFont typeface="+mj-lt"/>
              <a:buAutoNum type="arabicPeriod"/>
              <a:tabLst>
                <a:tab pos="529590" algn="l"/>
              </a:tabLst>
            </a:pPr>
            <a:r>
              <a:rPr lang="en-GB" sz="1500" dirty="0">
                <a:solidFill>
                  <a:schemeClr val="bg1"/>
                </a:solidFill>
                <a:effectLst/>
                <a:latin typeface="Raleway" pitchFamily="2" charset="0"/>
                <a:ea typeface="Times New Roman" panose="02020603050405020304" pitchFamily="18" charset="0"/>
                <a:cs typeface="Arial" panose="020B0604020202020204" pitchFamily="34" charset="0"/>
              </a:rPr>
              <a:t>The game ends when a player has only ‘resistant bacteria’ cards in their hand. If three or more people are playing, the winner is the person with the most ‘bacteria’ cards in their hand at the end.</a:t>
            </a:r>
            <a:endParaRPr lang="en-GB" sz="1500" dirty="0">
              <a:solidFill>
                <a:schemeClr val="bg1"/>
              </a:solidFill>
              <a:effectLst/>
              <a:latin typeface="Raleway" pitchFamily="2" charset="0"/>
              <a:ea typeface="Times New Roman" panose="02020603050405020304" pitchFamily="18" charset="0"/>
              <a:cs typeface="Times New Roman" panose="02020603050405020304" pitchFamily="18" charset="0"/>
            </a:endParaRPr>
          </a:p>
        </p:txBody>
      </p:sp>
      <p:sp>
        <p:nvSpPr>
          <p:cNvPr id="4" name="Footer Placeholder 3">
            <a:extLst>
              <a:ext uri="{FF2B5EF4-FFF2-40B4-BE49-F238E27FC236}">
                <a16:creationId xmlns:a16="http://schemas.microsoft.com/office/drawing/2014/main" id="{35BF9090-5B47-4ECF-B520-1596C964C037}"/>
              </a:ext>
            </a:extLst>
          </p:cNvPr>
          <p:cNvSpPr>
            <a:spLocks noGrp="1"/>
          </p:cNvSpPr>
          <p:nvPr>
            <p:ph type="ftr" sz="quarter" idx="11"/>
          </p:nvPr>
        </p:nvSpPr>
        <p:spPr/>
        <p:txBody>
          <a:bodyPr/>
          <a:lstStyle/>
          <a:p>
            <a:r>
              <a:rPr lang="en-GB" dirty="0"/>
              <a:t>e-Bug.eu</a:t>
            </a:r>
          </a:p>
        </p:txBody>
      </p:sp>
    </p:spTree>
    <p:extLst>
      <p:ext uri="{BB962C8B-B14F-4D97-AF65-F5344CB8AC3E}">
        <p14:creationId xmlns:p14="http://schemas.microsoft.com/office/powerpoint/2010/main" val="7286803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D15CFE-EDEF-481F-AADC-55D96812E14A}"/>
              </a:ext>
            </a:extLst>
          </p:cNvPr>
          <p:cNvSpPr>
            <a:spLocks noGrp="1"/>
          </p:cNvSpPr>
          <p:nvPr>
            <p:ph type="title"/>
          </p:nvPr>
        </p:nvSpPr>
        <p:spPr/>
        <p:txBody>
          <a:bodyPr/>
          <a:lstStyle/>
          <a:p>
            <a:r>
              <a:rPr lang="en-GB" dirty="0">
                <a:latin typeface="Raleway" pitchFamily="2" charset="0"/>
              </a:rPr>
              <a:t>How to Take Antibiotics Correctly</a:t>
            </a:r>
          </a:p>
        </p:txBody>
      </p:sp>
      <p:pic>
        <p:nvPicPr>
          <p:cNvPr id="5" name="Online Media 4" title="How antibiotics work">
            <a:hlinkClick r:id="" action="ppaction://media"/>
            <a:extLst>
              <a:ext uri="{FF2B5EF4-FFF2-40B4-BE49-F238E27FC236}">
                <a16:creationId xmlns:a16="http://schemas.microsoft.com/office/drawing/2014/main" id="{795FB360-1608-404E-B57B-C273081DA797}"/>
              </a:ext>
            </a:extLst>
          </p:cNvPr>
          <p:cNvPicPr>
            <a:picLocks noGrp="1" noRot="1" noChangeAspect="1"/>
          </p:cNvPicPr>
          <p:nvPr>
            <p:ph idx="1"/>
            <a:videoFile r:link="rId1"/>
          </p:nvPr>
        </p:nvPicPr>
        <p:blipFill>
          <a:blip r:embed="rId4"/>
          <a:stretch>
            <a:fillRect/>
          </a:stretch>
        </p:blipFill>
        <p:spPr>
          <a:xfrm>
            <a:off x="722313" y="1825625"/>
            <a:ext cx="7700962" cy="4351338"/>
          </a:xfrm>
          <a:prstGeom prst="rect">
            <a:avLst/>
          </a:prstGeom>
        </p:spPr>
      </p:pic>
      <p:sp>
        <p:nvSpPr>
          <p:cNvPr id="4" name="Footer Placeholder 3">
            <a:extLst>
              <a:ext uri="{FF2B5EF4-FFF2-40B4-BE49-F238E27FC236}">
                <a16:creationId xmlns:a16="http://schemas.microsoft.com/office/drawing/2014/main" id="{E2F445F4-95E1-4282-8FB0-ABCA9A4151D7}"/>
              </a:ext>
            </a:extLst>
          </p:cNvPr>
          <p:cNvSpPr>
            <a:spLocks noGrp="1"/>
          </p:cNvSpPr>
          <p:nvPr>
            <p:ph type="ftr" sz="quarter" idx="11"/>
          </p:nvPr>
        </p:nvSpPr>
        <p:spPr/>
        <p:txBody>
          <a:bodyPr/>
          <a:lstStyle/>
          <a:p>
            <a:r>
              <a:rPr lang="en-GB" dirty="0">
                <a:latin typeface="Raleway" pitchFamily="2" charset="0"/>
              </a:rPr>
              <a:t>e-Bug.eu</a:t>
            </a:r>
          </a:p>
        </p:txBody>
      </p:sp>
    </p:spTree>
    <p:extLst>
      <p:ext uri="{BB962C8B-B14F-4D97-AF65-F5344CB8AC3E}">
        <p14:creationId xmlns:p14="http://schemas.microsoft.com/office/powerpoint/2010/main" val="3332962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BB19-B6D0-4314-8507-6258359731E5}"/>
              </a:ext>
            </a:extLst>
          </p:cNvPr>
          <p:cNvSpPr>
            <a:spLocks noGrp="1"/>
          </p:cNvSpPr>
          <p:nvPr>
            <p:ph type="title"/>
          </p:nvPr>
        </p:nvSpPr>
        <p:spPr/>
        <p:txBody>
          <a:bodyPr/>
          <a:lstStyle/>
          <a:p>
            <a:r>
              <a:rPr lang="en-GB" dirty="0">
                <a:latin typeface="Raleway" pitchFamily="2" charset="0"/>
              </a:rPr>
              <a:t>How antibiotic resistance spreads between bacteria</a:t>
            </a:r>
          </a:p>
        </p:txBody>
      </p:sp>
      <p:pic>
        <p:nvPicPr>
          <p:cNvPr id="5" name="Online Media 4" title="How antibiotic resistance spreads between bacteria">
            <a:hlinkClick r:id="" action="ppaction://media"/>
            <a:extLst>
              <a:ext uri="{FF2B5EF4-FFF2-40B4-BE49-F238E27FC236}">
                <a16:creationId xmlns:a16="http://schemas.microsoft.com/office/drawing/2014/main" id="{B8B8EA3D-9F8B-478C-943B-F84F47CDBF8A}"/>
              </a:ext>
            </a:extLst>
          </p:cNvPr>
          <p:cNvPicPr>
            <a:picLocks noGrp="1" noRot="1" noChangeAspect="1"/>
          </p:cNvPicPr>
          <p:nvPr>
            <p:ph idx="1"/>
            <a:videoFile r:link="rId1"/>
          </p:nvPr>
        </p:nvPicPr>
        <p:blipFill>
          <a:blip r:embed="rId4"/>
          <a:stretch>
            <a:fillRect/>
          </a:stretch>
        </p:blipFill>
        <p:spPr>
          <a:xfrm>
            <a:off x="722313" y="1825625"/>
            <a:ext cx="7700962" cy="4351338"/>
          </a:xfrm>
          <a:prstGeom prst="rect">
            <a:avLst/>
          </a:prstGeom>
        </p:spPr>
      </p:pic>
      <p:sp>
        <p:nvSpPr>
          <p:cNvPr id="4" name="Footer Placeholder 3">
            <a:extLst>
              <a:ext uri="{FF2B5EF4-FFF2-40B4-BE49-F238E27FC236}">
                <a16:creationId xmlns:a16="http://schemas.microsoft.com/office/drawing/2014/main" id="{7F0A0437-40F9-4320-9736-7E247C890E0D}"/>
              </a:ext>
            </a:extLst>
          </p:cNvPr>
          <p:cNvSpPr>
            <a:spLocks noGrp="1"/>
          </p:cNvSpPr>
          <p:nvPr>
            <p:ph type="ftr" sz="quarter" idx="11"/>
          </p:nvPr>
        </p:nvSpPr>
        <p:spPr/>
        <p:txBody>
          <a:bodyPr/>
          <a:lstStyle/>
          <a:p>
            <a:r>
              <a:rPr lang="en-GB" dirty="0">
                <a:latin typeface="Raleway" pitchFamily="2" charset="0"/>
              </a:rPr>
              <a:t>e-Bug.eu</a:t>
            </a:r>
          </a:p>
        </p:txBody>
      </p:sp>
    </p:spTree>
    <p:extLst>
      <p:ext uri="{BB962C8B-B14F-4D97-AF65-F5344CB8AC3E}">
        <p14:creationId xmlns:p14="http://schemas.microsoft.com/office/powerpoint/2010/main" val="2951309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4E50D-9724-4BC0-85CD-BFB89357E6B5}"/>
              </a:ext>
            </a:extLst>
          </p:cNvPr>
          <p:cNvSpPr>
            <a:spLocks noGrp="1"/>
          </p:cNvSpPr>
          <p:nvPr>
            <p:ph type="title"/>
          </p:nvPr>
        </p:nvSpPr>
        <p:spPr/>
        <p:txBody>
          <a:bodyPr/>
          <a:lstStyle/>
          <a:p>
            <a:r>
              <a:rPr lang="en-GB" dirty="0">
                <a:latin typeface="Raleway" pitchFamily="2" charset="0"/>
              </a:rPr>
              <a:t>References</a:t>
            </a:r>
          </a:p>
        </p:txBody>
      </p:sp>
      <p:sp>
        <p:nvSpPr>
          <p:cNvPr id="3" name="Content Placeholder 2">
            <a:extLst>
              <a:ext uri="{FF2B5EF4-FFF2-40B4-BE49-F238E27FC236}">
                <a16:creationId xmlns:a16="http://schemas.microsoft.com/office/drawing/2014/main" id="{193C31E2-EBD8-4448-84A5-F2C3D84CA4F7}"/>
              </a:ext>
            </a:extLst>
          </p:cNvPr>
          <p:cNvSpPr>
            <a:spLocks noGrp="1"/>
          </p:cNvSpPr>
          <p:nvPr>
            <p:ph idx="1"/>
          </p:nvPr>
        </p:nvSpPr>
        <p:spPr>
          <a:xfrm>
            <a:off x="628650" y="1558925"/>
            <a:ext cx="7886700" cy="4351338"/>
          </a:xfrm>
        </p:spPr>
        <p:txBody>
          <a:bodyPr>
            <a:normAutofit fontScale="70000" lnSpcReduction="20000"/>
          </a:bodyPr>
          <a:lstStyle/>
          <a:p>
            <a:r>
              <a:rPr lang="en-GB" dirty="0">
                <a:latin typeface="Raleway" pitchFamily="2" charset="0"/>
              </a:rPr>
              <a:t>1.	World Health Organisation, </a:t>
            </a:r>
            <a:r>
              <a:rPr lang="en-GB" i="1" dirty="0">
                <a:latin typeface="Raleway" pitchFamily="2" charset="0"/>
              </a:rPr>
              <a:t>Antibiotic resistance: Key facts</a:t>
            </a:r>
            <a:r>
              <a:rPr lang="en-GB" dirty="0">
                <a:latin typeface="Raleway" pitchFamily="2" charset="0"/>
              </a:rPr>
              <a:t>. 2020; Available from: </a:t>
            </a:r>
            <a:r>
              <a:rPr lang="en-GB" dirty="0">
                <a:latin typeface="Raleway" pitchFamily="2" charset="0"/>
                <a:hlinkClick r:id="rId2"/>
              </a:rPr>
              <a:t>https://www.who.int/news-room/fact-sheets/detail/antibiotic-resistance</a:t>
            </a:r>
            <a:r>
              <a:rPr lang="en-GB" dirty="0">
                <a:latin typeface="Raleway" pitchFamily="2" charset="0"/>
              </a:rPr>
              <a:t>.</a:t>
            </a:r>
          </a:p>
          <a:p>
            <a:r>
              <a:rPr lang="en-GB" dirty="0">
                <a:latin typeface="Raleway" pitchFamily="2" charset="0"/>
              </a:rPr>
              <a:t>2.	Collaborators*, A.R., </a:t>
            </a:r>
            <a:r>
              <a:rPr lang="en-GB" i="1" dirty="0">
                <a:latin typeface="Raleway" pitchFamily="2" charset="0"/>
              </a:rPr>
              <a:t>Global burden of bacterial antimicrobial resistance in 2019: a systematic analysis.</a:t>
            </a:r>
            <a:r>
              <a:rPr lang="en-GB" dirty="0">
                <a:latin typeface="Raleway" pitchFamily="2" charset="0"/>
              </a:rPr>
              <a:t> The Lancet, 2022.</a:t>
            </a:r>
          </a:p>
          <a:p>
            <a:r>
              <a:rPr lang="en-GB" dirty="0">
                <a:latin typeface="Raleway" pitchFamily="2" charset="0"/>
              </a:rPr>
              <a:t>3.	</a:t>
            </a:r>
            <a:r>
              <a:rPr lang="en-GB" i="1" dirty="0">
                <a:latin typeface="Raleway" pitchFamily="2" charset="0"/>
              </a:rPr>
              <a:t>Tackling antimicrobial resistance 2019–2024: The UK's 5-year national action plan</a:t>
            </a:r>
            <a:r>
              <a:rPr lang="en-GB" dirty="0">
                <a:latin typeface="Raleway" pitchFamily="2" charset="0"/>
              </a:rPr>
              <a:t>. 2019, Public Health England.</a:t>
            </a:r>
          </a:p>
          <a:p>
            <a:r>
              <a:rPr lang="en-GB" dirty="0">
                <a:latin typeface="Raleway" pitchFamily="2" charset="0"/>
              </a:rPr>
              <a:t>4.	</a:t>
            </a:r>
            <a:r>
              <a:rPr lang="en-GB" i="1" dirty="0">
                <a:latin typeface="Raleway" pitchFamily="2" charset="0"/>
              </a:rPr>
              <a:t>Treat Antibiotics Responsibly, Guidance, Education and Tools</a:t>
            </a:r>
            <a:r>
              <a:rPr lang="en-GB" dirty="0">
                <a:latin typeface="Raleway" pitchFamily="2" charset="0"/>
              </a:rPr>
              <a:t>. 2022; Available from: </a:t>
            </a:r>
            <a:r>
              <a:rPr lang="en-GB" dirty="0">
                <a:latin typeface="Raleway" pitchFamily="2" charset="0"/>
                <a:hlinkClick r:id="rId3"/>
              </a:rPr>
              <a:t>www.rcgp.org.uk/clinical-and-research/resources/toolkits/amr/target-antibiotics-toolkit/leaflets-to-share-with-patients.aspx#</a:t>
            </a:r>
            <a:r>
              <a:rPr lang="en-GB" dirty="0">
                <a:latin typeface="Raleway" pitchFamily="2" charset="0"/>
              </a:rPr>
              <a:t>.</a:t>
            </a:r>
          </a:p>
          <a:p>
            <a:r>
              <a:rPr lang="en-GB" dirty="0">
                <a:latin typeface="Raleway" pitchFamily="2" charset="0"/>
              </a:rPr>
              <a:t>5.	</a:t>
            </a:r>
            <a:r>
              <a:rPr lang="en-GB" i="1" dirty="0">
                <a:latin typeface="Raleway" pitchFamily="2" charset="0"/>
              </a:rPr>
              <a:t>Keep Antibiotics Working Campaign</a:t>
            </a:r>
            <a:r>
              <a:rPr lang="en-GB" dirty="0">
                <a:latin typeface="Raleway" pitchFamily="2" charset="0"/>
              </a:rPr>
              <a:t>. 2019; Available from: https://campaignresources.phe.gov.uk/resources/campaigns/58-keep-antibiotics-working.</a:t>
            </a:r>
          </a:p>
          <a:p>
            <a:r>
              <a:rPr lang="en-GB" dirty="0">
                <a:latin typeface="Raleway" pitchFamily="2" charset="0"/>
              </a:rPr>
              <a:t>6.	e-Bug YouTube Channel: </a:t>
            </a:r>
            <a:r>
              <a:rPr lang="en-GB" dirty="0" err="1">
                <a:latin typeface="Raleway" pitchFamily="2" charset="0"/>
                <a:hlinkClick r:id="rId4"/>
              </a:rPr>
              <a:t>eBug</a:t>
            </a:r>
            <a:r>
              <a:rPr lang="en-GB" dirty="0">
                <a:latin typeface="Raleway" pitchFamily="2" charset="0"/>
                <a:hlinkClick r:id="rId4"/>
              </a:rPr>
              <a:t> Website - YouTube</a:t>
            </a:r>
            <a:endParaRPr lang="en-GB" dirty="0">
              <a:latin typeface="Raleway" pitchFamily="2" charset="0"/>
            </a:endParaRPr>
          </a:p>
          <a:p>
            <a:endParaRPr lang="en-GB" i="1" dirty="0">
              <a:latin typeface="Raleway" pitchFamily="2" charset="0"/>
            </a:endParaRPr>
          </a:p>
        </p:txBody>
      </p:sp>
      <p:sp>
        <p:nvSpPr>
          <p:cNvPr id="4" name="Footer Placeholder 3">
            <a:extLst>
              <a:ext uri="{FF2B5EF4-FFF2-40B4-BE49-F238E27FC236}">
                <a16:creationId xmlns:a16="http://schemas.microsoft.com/office/drawing/2014/main" id="{FBD0FDE4-1AAE-45AE-8B94-16A6D0C082CA}"/>
              </a:ext>
            </a:extLst>
          </p:cNvPr>
          <p:cNvSpPr>
            <a:spLocks noGrp="1"/>
          </p:cNvSpPr>
          <p:nvPr>
            <p:ph type="ftr" sz="quarter" idx="11"/>
          </p:nvPr>
        </p:nvSpPr>
        <p:spPr/>
        <p:txBody>
          <a:bodyPr/>
          <a:lstStyle/>
          <a:p>
            <a:r>
              <a:rPr lang="en-GB" dirty="0">
                <a:latin typeface="Raleway" pitchFamily="2" charset="0"/>
              </a:rPr>
              <a:t>e-Bug.eu</a:t>
            </a:r>
          </a:p>
        </p:txBody>
      </p:sp>
    </p:spTree>
    <p:extLst>
      <p:ext uri="{BB962C8B-B14F-4D97-AF65-F5344CB8AC3E}">
        <p14:creationId xmlns:p14="http://schemas.microsoft.com/office/powerpoint/2010/main" val="803018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523AFC-F6C1-4503-8BE2-AE95BC5A3361}"/>
              </a:ext>
            </a:extLst>
          </p:cNvPr>
          <p:cNvSpPr>
            <a:spLocks noGrp="1"/>
          </p:cNvSpPr>
          <p:nvPr>
            <p:ph type="title"/>
          </p:nvPr>
        </p:nvSpPr>
        <p:spPr>
          <a:xfrm>
            <a:off x="628650" y="365126"/>
            <a:ext cx="8200390" cy="1325563"/>
          </a:xfrm>
        </p:spPr>
        <p:txBody>
          <a:bodyPr/>
          <a:lstStyle/>
          <a:p>
            <a:r>
              <a:rPr lang="en-GB" dirty="0">
                <a:latin typeface="Raleway" pitchFamily="2" charset="0"/>
              </a:rPr>
              <a:t>Learning Outcomes for Educators</a:t>
            </a:r>
          </a:p>
        </p:txBody>
      </p:sp>
      <p:sp>
        <p:nvSpPr>
          <p:cNvPr id="3" name="Footer Placeholder 2">
            <a:extLst>
              <a:ext uri="{FF2B5EF4-FFF2-40B4-BE49-F238E27FC236}">
                <a16:creationId xmlns:a16="http://schemas.microsoft.com/office/drawing/2014/main" id="{F12B65FB-573E-4DA3-8029-3002C3409A9F}"/>
              </a:ext>
            </a:extLst>
          </p:cNvPr>
          <p:cNvSpPr>
            <a:spLocks noGrp="1"/>
          </p:cNvSpPr>
          <p:nvPr>
            <p:ph type="ftr" sz="quarter" idx="11"/>
          </p:nvPr>
        </p:nvSpPr>
        <p:spPr/>
        <p:txBody>
          <a:bodyPr/>
          <a:lstStyle/>
          <a:p>
            <a:r>
              <a:rPr lang="en-GB" dirty="0">
                <a:latin typeface="Raleway" pitchFamily="2" charset="0"/>
              </a:rPr>
              <a:t>e-Bug.eu</a:t>
            </a:r>
          </a:p>
        </p:txBody>
      </p:sp>
      <p:sp>
        <p:nvSpPr>
          <p:cNvPr id="6" name="TextBox 5">
            <a:extLst>
              <a:ext uri="{FF2B5EF4-FFF2-40B4-BE49-F238E27FC236}">
                <a16:creationId xmlns:a16="http://schemas.microsoft.com/office/drawing/2014/main" id="{8BB4F3FD-F36B-4AF0-8358-CCE3BFCA2DAA}"/>
              </a:ext>
            </a:extLst>
          </p:cNvPr>
          <p:cNvSpPr txBox="1"/>
          <p:nvPr/>
        </p:nvSpPr>
        <p:spPr>
          <a:xfrm>
            <a:off x="545221" y="1595789"/>
            <a:ext cx="7766675" cy="3477875"/>
          </a:xfrm>
          <a:prstGeom prst="rect">
            <a:avLst/>
          </a:prstGeom>
          <a:noFill/>
        </p:spPr>
        <p:txBody>
          <a:bodyPr wrap="square" rtlCol="0">
            <a:spAutoFit/>
          </a:bodyPr>
          <a:lstStyle/>
          <a:p>
            <a:r>
              <a:rPr lang="en-GB" sz="2000" dirty="0">
                <a:latin typeface="Raleway" pitchFamily="2" charset="0"/>
                <a:cs typeface="Arial" panose="020B0604020202020204" pitchFamily="34" charset="0"/>
              </a:rPr>
              <a:t>After this session you will:</a:t>
            </a:r>
          </a:p>
          <a:p>
            <a:endParaRPr lang="en-GB" sz="2000" dirty="0">
              <a:latin typeface="Raleway" pitchFamily="2" charset="0"/>
              <a:cs typeface="Arial" panose="020B0604020202020204" pitchFamily="34" charset="0"/>
            </a:endParaRPr>
          </a:p>
          <a:p>
            <a:pPr marL="214313" indent="-214313">
              <a:buFont typeface="Arial" panose="020B0604020202020204" pitchFamily="34" charset="0"/>
              <a:buChar char="•"/>
            </a:pPr>
            <a:r>
              <a:rPr lang="en-GB" sz="2000" dirty="0">
                <a:latin typeface="Raleway" pitchFamily="2" charset="0"/>
                <a:cs typeface="Arial" panose="020B0604020202020204" pitchFamily="34" charset="0"/>
              </a:rPr>
              <a:t>Have access to simple information to support students in developing their knowledge of antibiotics, when it might not be appropriate to use them, and how they should be used</a:t>
            </a:r>
          </a:p>
          <a:p>
            <a:pPr marL="214313" indent="-214313">
              <a:buFont typeface="Arial" panose="020B0604020202020204" pitchFamily="34" charset="0"/>
              <a:buChar char="•"/>
            </a:pPr>
            <a:endParaRPr lang="en-GB" sz="2000" dirty="0">
              <a:latin typeface="Raleway" pitchFamily="2" charset="0"/>
              <a:cs typeface="Arial" panose="020B0604020202020204" pitchFamily="34" charset="0"/>
            </a:endParaRPr>
          </a:p>
          <a:p>
            <a:endParaRPr lang="en-GB" sz="2000" dirty="0">
              <a:latin typeface="Raleway" pitchFamily="2" charset="0"/>
              <a:cs typeface="Arial" panose="020B0604020202020204" pitchFamily="34" charset="0"/>
            </a:endParaRPr>
          </a:p>
          <a:p>
            <a:pPr marL="214313" indent="-214313">
              <a:buFont typeface="Arial" panose="020B0604020202020204" pitchFamily="34" charset="0"/>
              <a:buChar char="•"/>
            </a:pPr>
            <a:r>
              <a:rPr lang="en-GB" sz="2000" dirty="0">
                <a:latin typeface="Raleway" pitchFamily="2" charset="0"/>
                <a:cs typeface="Arial" panose="020B0604020202020204" pitchFamily="34" charset="0"/>
              </a:rPr>
              <a:t>Feel confident in supporting students to learn about the correct approaches to common scenarios they may face including having the cold, flu or other common infections</a:t>
            </a:r>
          </a:p>
          <a:p>
            <a:endParaRPr lang="en-GB" sz="2000" dirty="0">
              <a:latin typeface="Raleway" pitchFamily="2" charset="0"/>
              <a:cs typeface="Arial" panose="020B0604020202020204" pitchFamily="34" charset="0"/>
            </a:endParaRPr>
          </a:p>
        </p:txBody>
      </p:sp>
    </p:spTree>
    <p:extLst>
      <p:ext uri="{BB962C8B-B14F-4D97-AF65-F5344CB8AC3E}">
        <p14:creationId xmlns:p14="http://schemas.microsoft.com/office/powerpoint/2010/main" val="34173899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9FABB03-454D-426C-BD0D-F153A410F5A9}"/>
              </a:ext>
            </a:extLst>
          </p:cNvPr>
          <p:cNvSpPr>
            <a:spLocks noGrp="1"/>
          </p:cNvSpPr>
          <p:nvPr>
            <p:ph type="title"/>
          </p:nvPr>
        </p:nvSpPr>
        <p:spPr>
          <a:xfrm>
            <a:off x="345425" y="190198"/>
            <a:ext cx="9413358" cy="601515"/>
          </a:xfrm>
        </p:spPr>
        <p:txBody>
          <a:bodyPr>
            <a:noAutofit/>
          </a:bodyPr>
          <a:lstStyle/>
          <a:p>
            <a:r>
              <a:rPr lang="en-GB" dirty="0">
                <a:latin typeface="Raleway" pitchFamily="2" charset="0"/>
              </a:rPr>
              <a:t>Our body’s defences</a:t>
            </a:r>
          </a:p>
        </p:txBody>
      </p:sp>
      <p:sp>
        <p:nvSpPr>
          <p:cNvPr id="3" name="Content Placeholder 2">
            <a:extLst>
              <a:ext uri="{FF2B5EF4-FFF2-40B4-BE49-F238E27FC236}">
                <a16:creationId xmlns:a16="http://schemas.microsoft.com/office/drawing/2014/main" id="{2C1E856E-90CB-49DE-999E-0B50706ABC90}"/>
              </a:ext>
            </a:extLst>
          </p:cNvPr>
          <p:cNvSpPr>
            <a:spLocks noGrp="1"/>
          </p:cNvSpPr>
          <p:nvPr>
            <p:ph idx="1"/>
          </p:nvPr>
        </p:nvSpPr>
        <p:spPr>
          <a:xfrm>
            <a:off x="228137" y="1062465"/>
            <a:ext cx="8465289" cy="963946"/>
          </a:xfrm>
        </p:spPr>
        <p:txBody>
          <a:bodyPr>
            <a:noAutofit/>
          </a:bodyPr>
          <a:lstStyle/>
          <a:p>
            <a:r>
              <a:rPr lang="en-GB" sz="1800" dirty="0">
                <a:latin typeface="Raleway" pitchFamily="2" charset="0"/>
              </a:rPr>
              <a:t>Immunity is the body’s ability to protect itself from infections</a:t>
            </a:r>
          </a:p>
          <a:p>
            <a:r>
              <a:rPr lang="en-GB" sz="1800" dirty="0">
                <a:latin typeface="Raleway" pitchFamily="2" charset="0"/>
              </a:rPr>
              <a:t>There are multiple lines of defence that our body uses for this  - including tears, skin, and stomach acid</a:t>
            </a:r>
          </a:p>
        </p:txBody>
      </p:sp>
      <p:sp>
        <p:nvSpPr>
          <p:cNvPr id="8" name="TextBox 7"/>
          <p:cNvSpPr txBox="1"/>
          <p:nvPr/>
        </p:nvSpPr>
        <p:spPr>
          <a:xfrm>
            <a:off x="3084419" y="2251747"/>
            <a:ext cx="5904082" cy="2031325"/>
          </a:xfrm>
          <a:prstGeom prst="rect">
            <a:avLst/>
          </a:prstGeom>
          <a:noFill/>
        </p:spPr>
        <p:txBody>
          <a:bodyPr wrap="square" rtlCol="0">
            <a:spAutoFit/>
          </a:bodyPr>
          <a:lstStyle/>
          <a:p>
            <a:pPr marL="285750" indent="-285750">
              <a:buFont typeface="Arial" panose="020B0604020202020204" pitchFamily="34" charset="0"/>
              <a:buChar char="•"/>
            </a:pPr>
            <a:r>
              <a:rPr lang="en-GB" dirty="0">
                <a:latin typeface="Raleway" pitchFamily="2" charset="0"/>
              </a:rPr>
              <a:t>Non-specific White Blood Cells (WBCs) circulate in the body and attack anything that it considers foreign to the body</a:t>
            </a:r>
          </a:p>
          <a:p>
            <a:pPr lvl="1"/>
            <a:endParaRPr lang="en-GB" dirty="0">
              <a:latin typeface="Raleway" pitchFamily="2" charset="0"/>
            </a:endParaRPr>
          </a:p>
          <a:p>
            <a:pPr marL="285750" lvl="1" indent="-285750">
              <a:buFont typeface="Arial" panose="020B0604020202020204" pitchFamily="34" charset="0"/>
              <a:buChar char="•"/>
            </a:pPr>
            <a:r>
              <a:rPr lang="en-GB" dirty="0">
                <a:latin typeface="Raleway" pitchFamily="2" charset="0"/>
              </a:rPr>
              <a:t>Some WBCs can identify and target specific harmful microbes by markers on their surface called </a:t>
            </a:r>
            <a:r>
              <a:rPr lang="en-GB" b="1" dirty="0">
                <a:latin typeface="Raleway" pitchFamily="2" charset="0"/>
              </a:rPr>
              <a:t>antigens</a:t>
            </a:r>
            <a:endParaRPr lang="en-GB" dirty="0">
              <a:latin typeface="Raleway" pitchFamily="2" charset="0"/>
            </a:endParaRPr>
          </a:p>
        </p:txBody>
      </p:sp>
      <p:sp>
        <p:nvSpPr>
          <p:cNvPr id="12" name="TextBox 11"/>
          <p:cNvSpPr txBox="1"/>
          <p:nvPr/>
        </p:nvSpPr>
        <p:spPr>
          <a:xfrm>
            <a:off x="3138535" y="4390134"/>
            <a:ext cx="5795851" cy="2308324"/>
          </a:xfrm>
          <a:prstGeom prst="rect">
            <a:avLst/>
          </a:prstGeom>
          <a:noFill/>
        </p:spPr>
        <p:txBody>
          <a:bodyPr wrap="square" rtlCol="0">
            <a:spAutoFit/>
          </a:bodyPr>
          <a:lstStyle/>
          <a:p>
            <a:pPr marL="285750" indent="-285750">
              <a:buFont typeface="Arial" panose="020B0604020202020204" pitchFamily="34" charset="0"/>
              <a:buChar char="•"/>
            </a:pPr>
            <a:r>
              <a:rPr lang="en-GB" dirty="0">
                <a:latin typeface="Raleway" pitchFamily="2" charset="0"/>
              </a:rPr>
              <a:t>In healthy people, the body’s defences can usually prevent or fight off infection caused by harmful microbes (pathogens or germs)</a:t>
            </a:r>
          </a:p>
          <a:p>
            <a:endParaRPr lang="en-GB" dirty="0">
              <a:latin typeface="Raleway" pitchFamily="2" charset="0"/>
            </a:endParaRPr>
          </a:p>
          <a:p>
            <a:pPr marL="285750" indent="-285750">
              <a:buFont typeface="Arial" panose="020B0604020202020204" pitchFamily="34" charset="0"/>
              <a:buChar char="•"/>
            </a:pPr>
            <a:r>
              <a:rPr lang="en-GB" dirty="0">
                <a:latin typeface="Raleway" pitchFamily="2" charset="0"/>
              </a:rPr>
              <a:t>Medical professionals may suggest ways we can help boost our body’s defences to fight infection or, in some cases, prescribe treatments that work to directly destroy them, like antimicrobials</a:t>
            </a:r>
          </a:p>
        </p:txBody>
      </p:sp>
      <p:sp>
        <p:nvSpPr>
          <p:cNvPr id="10" name="TextBox 9"/>
          <p:cNvSpPr txBox="1"/>
          <p:nvPr/>
        </p:nvSpPr>
        <p:spPr>
          <a:xfrm>
            <a:off x="228137" y="2514038"/>
            <a:ext cx="2856282" cy="646331"/>
          </a:xfrm>
          <a:prstGeom prst="rect">
            <a:avLst/>
          </a:prstGeom>
          <a:noFill/>
        </p:spPr>
        <p:txBody>
          <a:bodyPr wrap="square" rtlCol="0">
            <a:spAutoFit/>
          </a:bodyPr>
          <a:lstStyle/>
          <a:p>
            <a:r>
              <a:rPr lang="en-GB" dirty="0">
                <a:latin typeface="Raleway" pitchFamily="2" charset="0"/>
              </a:rPr>
              <a:t>Keeping microbes out of our body</a:t>
            </a:r>
          </a:p>
        </p:txBody>
      </p:sp>
      <p:pic>
        <p:nvPicPr>
          <p:cNvPr id="9" name="Picture 8" descr="an image to highlight the body's defences to microbes with arrows pointing to tears, skin, and gastric acid"/>
          <p:cNvPicPr>
            <a:picLocks noChangeAspect="1"/>
          </p:cNvPicPr>
          <p:nvPr/>
        </p:nvPicPr>
        <p:blipFill rotWithShape="1">
          <a:blip r:embed="rId3">
            <a:extLst>
              <a:ext uri="{28A0092B-C50C-407E-A947-70E740481C1C}">
                <a14:useLocalDpi xmlns:a14="http://schemas.microsoft.com/office/drawing/2010/main" val="0"/>
              </a:ext>
            </a:extLst>
          </a:blip>
          <a:srcRect l="21204" r="16498"/>
          <a:stretch/>
        </p:blipFill>
        <p:spPr>
          <a:xfrm>
            <a:off x="367178" y="3162017"/>
            <a:ext cx="2740363" cy="2546355"/>
          </a:xfrm>
          <a:prstGeom prst="rect">
            <a:avLst/>
          </a:prstGeom>
        </p:spPr>
      </p:pic>
      <p:sp>
        <p:nvSpPr>
          <p:cNvPr id="5" name="Footer Placeholder 4"/>
          <p:cNvSpPr>
            <a:spLocks noGrp="1"/>
          </p:cNvSpPr>
          <p:nvPr>
            <p:ph type="ftr" sz="quarter" idx="11"/>
          </p:nvPr>
        </p:nvSpPr>
        <p:spPr/>
        <p:txBody>
          <a:bodyPr/>
          <a:lstStyle/>
          <a:p>
            <a:r>
              <a:rPr lang="en-GB" dirty="0">
                <a:latin typeface="Raleway" pitchFamily="2" charset="0"/>
              </a:rPr>
              <a:t>e-Bug.eu</a:t>
            </a:r>
          </a:p>
        </p:txBody>
      </p:sp>
    </p:spTree>
    <p:extLst>
      <p:ext uri="{BB962C8B-B14F-4D97-AF65-F5344CB8AC3E}">
        <p14:creationId xmlns:p14="http://schemas.microsoft.com/office/powerpoint/2010/main" val="38134718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9CD91CA-EF5B-4C70-9017-F6FEACABDE53}"/>
              </a:ext>
            </a:extLst>
          </p:cNvPr>
          <p:cNvSpPr txBox="1">
            <a:spLocks noGrp="1"/>
          </p:cNvSpPr>
          <p:nvPr>
            <p:ph type="title"/>
          </p:nvPr>
        </p:nvSpPr>
        <p:spPr>
          <a:xfrm>
            <a:off x="1415487" y="527129"/>
            <a:ext cx="6096001" cy="707886"/>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GB" dirty="0">
                <a:latin typeface="Raleway" pitchFamily="2" charset="0"/>
              </a:rPr>
              <a:t>What are Antimicrobials?</a:t>
            </a:r>
          </a:p>
        </p:txBody>
      </p:sp>
      <p:sp>
        <p:nvSpPr>
          <p:cNvPr id="6" name="Footer Placeholder 5">
            <a:extLst>
              <a:ext uri="{FF2B5EF4-FFF2-40B4-BE49-F238E27FC236}">
                <a16:creationId xmlns:a16="http://schemas.microsoft.com/office/drawing/2014/main" id="{DD5EDFB8-6962-49E0-BF31-1C4433678ECA}"/>
              </a:ext>
            </a:extLst>
          </p:cNvPr>
          <p:cNvSpPr>
            <a:spLocks noGrp="1"/>
          </p:cNvSpPr>
          <p:nvPr>
            <p:ph type="ftr" sz="quarter" idx="11"/>
          </p:nvPr>
        </p:nvSpPr>
        <p:spPr/>
        <p:txBody>
          <a:bodyPr/>
          <a:lstStyle/>
          <a:p>
            <a:r>
              <a:rPr lang="en-GB" dirty="0">
                <a:latin typeface="Raleway" pitchFamily="2" charset="0"/>
              </a:rPr>
              <a:t>e-Bug.eu</a:t>
            </a:r>
          </a:p>
        </p:txBody>
      </p:sp>
      <p:graphicFrame>
        <p:nvGraphicFramePr>
          <p:cNvPr id="5" name="Diagram 4" descr="Antimicrobial infographic:&#10;Antibiotics target bacteria;&#10;Antifungals target fungi;&#10;Antivirals target viruses">
            <a:extLst>
              <a:ext uri="{FF2B5EF4-FFF2-40B4-BE49-F238E27FC236}">
                <a16:creationId xmlns:a16="http://schemas.microsoft.com/office/drawing/2014/main" id="{F175D634-B5B7-48DD-AB2D-5E75E57AC1AD}"/>
              </a:ext>
            </a:extLst>
          </p:cNvPr>
          <p:cNvGraphicFramePr/>
          <p:nvPr>
            <p:extLst>
              <p:ext uri="{D42A27DB-BD31-4B8C-83A1-F6EECF244321}">
                <p14:modId xmlns:p14="http://schemas.microsoft.com/office/powerpoint/2010/main" val="1297188344"/>
              </p:ext>
            </p:extLst>
          </p:nvPr>
        </p:nvGraphicFramePr>
        <p:xfrm>
          <a:off x="1415489" y="148844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TextBox 10">
            <a:extLst>
              <a:ext uri="{FF2B5EF4-FFF2-40B4-BE49-F238E27FC236}">
                <a16:creationId xmlns:a16="http://schemas.microsoft.com/office/drawing/2014/main" id="{A5CEB577-ADAA-4625-949D-73127BB383D3}"/>
              </a:ext>
            </a:extLst>
          </p:cNvPr>
          <p:cNvSpPr txBox="1"/>
          <p:nvPr/>
        </p:nvSpPr>
        <p:spPr>
          <a:xfrm>
            <a:off x="2194560" y="4714240"/>
            <a:ext cx="4612640" cy="584775"/>
          </a:xfrm>
          <a:prstGeom prst="rect">
            <a:avLst/>
          </a:prstGeom>
          <a:noFill/>
        </p:spPr>
        <p:txBody>
          <a:bodyPr wrap="square" rtlCol="0">
            <a:spAutoFit/>
          </a:bodyPr>
          <a:lstStyle/>
          <a:p>
            <a:pPr algn="ctr"/>
            <a:r>
              <a:rPr lang="en-GB" sz="3200" dirty="0">
                <a:latin typeface="Raleway" pitchFamily="2" charset="0"/>
              </a:rPr>
              <a:t>Antimicrobials</a:t>
            </a:r>
          </a:p>
        </p:txBody>
      </p:sp>
    </p:spTree>
    <p:extLst>
      <p:ext uri="{BB962C8B-B14F-4D97-AF65-F5344CB8AC3E}">
        <p14:creationId xmlns:p14="http://schemas.microsoft.com/office/powerpoint/2010/main" val="32654467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a:extLst>
              <a:ext uri="{FF2B5EF4-FFF2-40B4-BE49-F238E27FC236}">
                <a16:creationId xmlns:a16="http://schemas.microsoft.com/office/drawing/2014/main" id="{4FB308D6-3BE8-4EB6-95EC-B3B712885B7E}"/>
              </a:ext>
            </a:extLst>
          </p:cNvPr>
          <p:cNvSpPr txBox="1">
            <a:spLocks noGrp="1"/>
          </p:cNvSpPr>
          <p:nvPr>
            <p:ph type="title"/>
          </p:nvPr>
        </p:nvSpPr>
        <p:spPr>
          <a:xfrm>
            <a:off x="457200" y="444424"/>
            <a:ext cx="7653647" cy="707886"/>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GB" dirty="0">
                <a:latin typeface="Raleway" pitchFamily="2" charset="0"/>
              </a:rPr>
              <a:t>Antibiotics</a:t>
            </a:r>
          </a:p>
        </p:txBody>
      </p:sp>
      <p:sp>
        <p:nvSpPr>
          <p:cNvPr id="3" name="Content Placeholder 2">
            <a:extLst>
              <a:ext uri="{FF2B5EF4-FFF2-40B4-BE49-F238E27FC236}">
                <a16:creationId xmlns:a16="http://schemas.microsoft.com/office/drawing/2014/main" id="{158227C9-932F-4125-917E-F7BD06AA92DA}"/>
              </a:ext>
            </a:extLst>
          </p:cNvPr>
          <p:cNvSpPr>
            <a:spLocks noGrp="1"/>
          </p:cNvSpPr>
          <p:nvPr>
            <p:ph idx="1"/>
          </p:nvPr>
        </p:nvSpPr>
        <p:spPr>
          <a:xfrm>
            <a:off x="457200" y="1401288"/>
            <a:ext cx="8229600" cy="4850070"/>
          </a:xfrm>
        </p:spPr>
        <p:txBody>
          <a:bodyPr>
            <a:normAutofit/>
          </a:bodyPr>
          <a:lstStyle/>
          <a:p>
            <a:r>
              <a:rPr lang="en-GB" dirty="0">
                <a:latin typeface="Raleway" pitchFamily="2" charset="0"/>
              </a:rPr>
              <a:t>Antibiotics target bacteria only</a:t>
            </a:r>
          </a:p>
          <a:p>
            <a:r>
              <a:rPr lang="en-GB" dirty="0">
                <a:latin typeface="Raleway" pitchFamily="2" charset="0"/>
              </a:rPr>
              <a:t>They can’t treat viral illnesses such as coughs, colds and flu, or fungal illnesses such as athlete’s foot</a:t>
            </a:r>
          </a:p>
          <a:p>
            <a:r>
              <a:rPr lang="en-GB" dirty="0">
                <a:latin typeface="Raleway" pitchFamily="2" charset="0"/>
              </a:rPr>
              <a:t>Painkillers like paracetamol and ibuprofen aren’t antimicrobials</a:t>
            </a:r>
          </a:p>
          <a:p>
            <a:r>
              <a:rPr lang="en-GB" dirty="0">
                <a:latin typeface="Raleway" pitchFamily="2" charset="0"/>
              </a:rPr>
              <a:t>They work to kill the cells specifically and/or stop their replication </a:t>
            </a:r>
          </a:p>
          <a:p>
            <a:r>
              <a:rPr lang="en-GB" dirty="0">
                <a:latin typeface="Raleway" pitchFamily="2" charset="0"/>
              </a:rPr>
              <a:t>Most antibiotics have no effect on the immune system</a:t>
            </a:r>
          </a:p>
        </p:txBody>
      </p:sp>
      <p:sp>
        <p:nvSpPr>
          <p:cNvPr id="5" name="Footer Placeholder 4">
            <a:extLst>
              <a:ext uri="{FF2B5EF4-FFF2-40B4-BE49-F238E27FC236}">
                <a16:creationId xmlns:a16="http://schemas.microsoft.com/office/drawing/2014/main" id="{5647318A-B744-40E3-ABF0-1C5AC1BFD73C}"/>
              </a:ext>
            </a:extLst>
          </p:cNvPr>
          <p:cNvSpPr>
            <a:spLocks noGrp="1"/>
          </p:cNvSpPr>
          <p:nvPr>
            <p:ph type="ftr" sz="quarter" idx="11"/>
          </p:nvPr>
        </p:nvSpPr>
        <p:spPr/>
        <p:txBody>
          <a:bodyPr/>
          <a:lstStyle/>
          <a:p>
            <a:r>
              <a:rPr lang="en-GB" dirty="0">
                <a:latin typeface="Raleway" pitchFamily="2" charset="0"/>
              </a:rPr>
              <a:t>e-Bug.eu</a:t>
            </a:r>
          </a:p>
        </p:txBody>
      </p:sp>
    </p:spTree>
    <p:extLst>
      <p:ext uri="{BB962C8B-B14F-4D97-AF65-F5344CB8AC3E}">
        <p14:creationId xmlns:p14="http://schemas.microsoft.com/office/powerpoint/2010/main" val="3843654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523AFC-F6C1-4503-8BE2-AE95BC5A3361}"/>
              </a:ext>
            </a:extLst>
          </p:cNvPr>
          <p:cNvSpPr>
            <a:spLocks noGrp="1"/>
          </p:cNvSpPr>
          <p:nvPr>
            <p:ph type="title"/>
          </p:nvPr>
        </p:nvSpPr>
        <p:spPr>
          <a:xfrm>
            <a:off x="628650" y="365126"/>
            <a:ext cx="8200390" cy="1325563"/>
          </a:xfrm>
        </p:spPr>
        <p:txBody>
          <a:bodyPr/>
          <a:lstStyle/>
          <a:p>
            <a:r>
              <a:rPr lang="en-GB" dirty="0">
                <a:latin typeface="Raleway" pitchFamily="2" charset="0"/>
              </a:rPr>
              <a:t>What is Antimicrobial Resistance? </a:t>
            </a:r>
          </a:p>
        </p:txBody>
      </p:sp>
      <p:sp>
        <p:nvSpPr>
          <p:cNvPr id="3" name="Footer Placeholder 2">
            <a:extLst>
              <a:ext uri="{FF2B5EF4-FFF2-40B4-BE49-F238E27FC236}">
                <a16:creationId xmlns:a16="http://schemas.microsoft.com/office/drawing/2014/main" id="{F12B65FB-573E-4DA3-8029-3002C3409A9F}"/>
              </a:ext>
            </a:extLst>
          </p:cNvPr>
          <p:cNvSpPr>
            <a:spLocks noGrp="1"/>
          </p:cNvSpPr>
          <p:nvPr>
            <p:ph type="ftr" sz="quarter" idx="11"/>
          </p:nvPr>
        </p:nvSpPr>
        <p:spPr/>
        <p:txBody>
          <a:bodyPr/>
          <a:lstStyle/>
          <a:p>
            <a:r>
              <a:rPr lang="en-GB" dirty="0">
                <a:latin typeface="Raleway" pitchFamily="2" charset="0"/>
              </a:rPr>
              <a:t>e-Bug.eu</a:t>
            </a:r>
          </a:p>
        </p:txBody>
      </p:sp>
      <p:pic>
        <p:nvPicPr>
          <p:cNvPr id="4" name="Online Media 3" descr="Antimicrobial resistance (AMR) - What does it mean and why it matters youtube video">
            <a:hlinkClick r:id="" action="ppaction://media"/>
            <a:extLst>
              <a:ext uri="{FF2B5EF4-FFF2-40B4-BE49-F238E27FC236}">
                <a16:creationId xmlns:a16="http://schemas.microsoft.com/office/drawing/2014/main" id="{8E76A0F1-07B7-4408-A169-E52E47299418}"/>
              </a:ext>
            </a:extLst>
          </p:cNvPr>
          <p:cNvPicPr>
            <a:picLocks noRot="1" noChangeAspect="1"/>
          </p:cNvPicPr>
          <p:nvPr>
            <a:videoFile r:link="rId1"/>
          </p:nvPr>
        </p:nvPicPr>
        <p:blipFill>
          <a:blip r:embed="rId4"/>
          <a:stretch>
            <a:fillRect/>
          </a:stretch>
        </p:blipFill>
        <p:spPr>
          <a:xfrm>
            <a:off x="521439" y="1426915"/>
            <a:ext cx="8200390" cy="4633220"/>
          </a:xfrm>
          <a:prstGeom prst="rect">
            <a:avLst/>
          </a:prstGeom>
        </p:spPr>
      </p:pic>
    </p:spTree>
    <p:extLst>
      <p:ext uri="{BB962C8B-B14F-4D97-AF65-F5344CB8AC3E}">
        <p14:creationId xmlns:p14="http://schemas.microsoft.com/office/powerpoint/2010/main" val="432915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60ED42-54C2-48DF-B4B3-C1F55D6D45B3}"/>
              </a:ext>
            </a:extLst>
          </p:cNvPr>
          <p:cNvSpPr>
            <a:spLocks noGrp="1"/>
          </p:cNvSpPr>
          <p:nvPr>
            <p:ph type="title"/>
          </p:nvPr>
        </p:nvSpPr>
        <p:spPr>
          <a:xfrm>
            <a:off x="628650" y="319085"/>
            <a:ext cx="7903790" cy="1325563"/>
          </a:xfrm>
        </p:spPr>
        <p:txBody>
          <a:bodyPr>
            <a:normAutofit/>
          </a:bodyPr>
          <a:lstStyle/>
          <a:p>
            <a:r>
              <a:rPr lang="en-GB" dirty="0">
                <a:latin typeface="Raleway" pitchFamily="2" charset="0"/>
              </a:rPr>
              <a:t>Why should educators be aware of AMR?</a:t>
            </a:r>
          </a:p>
        </p:txBody>
      </p:sp>
      <p:sp>
        <p:nvSpPr>
          <p:cNvPr id="7" name="Content Placeholder 6">
            <a:extLst>
              <a:ext uri="{FF2B5EF4-FFF2-40B4-BE49-F238E27FC236}">
                <a16:creationId xmlns:a16="http://schemas.microsoft.com/office/drawing/2014/main" id="{240BCCF0-AC26-4AF5-83F9-A2D697815A4F}"/>
              </a:ext>
            </a:extLst>
          </p:cNvPr>
          <p:cNvSpPr>
            <a:spLocks noGrp="1"/>
          </p:cNvSpPr>
          <p:nvPr>
            <p:ph idx="1"/>
          </p:nvPr>
        </p:nvSpPr>
        <p:spPr>
          <a:xfrm>
            <a:off x="461966" y="1916832"/>
            <a:ext cx="8286498" cy="3888432"/>
          </a:xfrm>
        </p:spPr>
        <p:txBody>
          <a:bodyPr>
            <a:normAutofit/>
          </a:bodyPr>
          <a:lstStyle/>
          <a:p>
            <a:pPr>
              <a:lnSpc>
                <a:spcPct val="100000"/>
              </a:lnSpc>
            </a:pPr>
            <a:r>
              <a:rPr lang="en-GB" dirty="0">
                <a:latin typeface="Raleway" pitchFamily="2" charset="0"/>
              </a:rPr>
              <a:t>AMR is a leading health threat globally</a:t>
            </a:r>
            <a:r>
              <a:rPr lang="en-GB" baseline="30000" dirty="0">
                <a:latin typeface="Raleway" pitchFamily="2" charset="0"/>
              </a:rPr>
              <a:t>(1)</a:t>
            </a:r>
            <a:r>
              <a:rPr lang="en-GB" dirty="0">
                <a:latin typeface="Raleway" pitchFamily="2" charset="0"/>
              </a:rPr>
              <a:t> </a:t>
            </a:r>
          </a:p>
          <a:p>
            <a:pPr>
              <a:lnSpc>
                <a:spcPct val="100000"/>
              </a:lnSpc>
            </a:pPr>
            <a:r>
              <a:rPr lang="en-GB" dirty="0">
                <a:latin typeface="Raleway" pitchFamily="2" charset="0"/>
              </a:rPr>
              <a:t>700,000 deaths per year</a:t>
            </a:r>
            <a:r>
              <a:rPr lang="en-GB" baseline="30000" dirty="0">
                <a:latin typeface="Raleway" pitchFamily="2" charset="0"/>
              </a:rPr>
              <a:t>(2)</a:t>
            </a:r>
          </a:p>
          <a:p>
            <a:pPr>
              <a:lnSpc>
                <a:spcPct val="100000"/>
              </a:lnSpc>
            </a:pPr>
            <a:r>
              <a:rPr lang="en-GB" dirty="0">
                <a:latin typeface="Raleway" pitchFamily="2" charset="0"/>
              </a:rPr>
              <a:t>10 million deaths per year by 2050</a:t>
            </a:r>
            <a:r>
              <a:rPr lang="en-GB" baseline="30000" dirty="0">
                <a:latin typeface="Raleway" pitchFamily="2" charset="0"/>
              </a:rPr>
              <a:t>(2)</a:t>
            </a:r>
          </a:p>
          <a:p>
            <a:pPr>
              <a:lnSpc>
                <a:spcPct val="100000"/>
              </a:lnSpc>
            </a:pPr>
            <a:endParaRPr lang="en-GB" baseline="30000" dirty="0">
              <a:latin typeface="Raleway" pitchFamily="2" charset="0"/>
            </a:endParaRPr>
          </a:p>
          <a:p>
            <a:pPr>
              <a:lnSpc>
                <a:spcPct val="100000"/>
              </a:lnSpc>
            </a:pPr>
            <a:r>
              <a:rPr lang="en-GB" sz="2800" dirty="0">
                <a:latin typeface="Raleway" pitchFamily="2" charset="0"/>
              </a:rPr>
              <a:t>200,000 children under 5 die from drug resistant infections every year</a:t>
            </a:r>
            <a:r>
              <a:rPr lang="en-GB" sz="2800" baseline="30000" dirty="0">
                <a:latin typeface="Raleway" pitchFamily="2" charset="0"/>
              </a:rPr>
              <a:t>(3)</a:t>
            </a:r>
            <a:endParaRPr lang="en-GB" baseline="30000" dirty="0">
              <a:latin typeface="Raleway" pitchFamily="2" charset="0"/>
            </a:endParaRPr>
          </a:p>
        </p:txBody>
      </p:sp>
      <p:sp>
        <p:nvSpPr>
          <p:cNvPr id="4" name="Footer Placeholder 3">
            <a:extLst>
              <a:ext uri="{FF2B5EF4-FFF2-40B4-BE49-F238E27FC236}">
                <a16:creationId xmlns:a16="http://schemas.microsoft.com/office/drawing/2014/main" id="{0D385D74-6696-4ECA-B3AE-DDAA02C72242}"/>
              </a:ext>
            </a:extLst>
          </p:cNvPr>
          <p:cNvSpPr>
            <a:spLocks noGrp="1"/>
          </p:cNvSpPr>
          <p:nvPr>
            <p:ph type="ftr" sz="quarter" idx="11"/>
          </p:nvPr>
        </p:nvSpPr>
        <p:spPr>
          <a:xfrm>
            <a:off x="827584" y="6356352"/>
            <a:ext cx="3086100" cy="365125"/>
          </a:xfrm>
        </p:spPr>
        <p:txBody>
          <a:bodyPr/>
          <a:lstStyle/>
          <a:p>
            <a:r>
              <a:rPr lang="en-GB" dirty="0">
                <a:latin typeface="Raleway" pitchFamily="2" charset="0"/>
              </a:rPr>
              <a:t>e-Bug.eu</a:t>
            </a:r>
          </a:p>
          <a:p>
            <a:endParaRPr lang="en-GB" dirty="0">
              <a:latin typeface="Raleway" pitchFamily="2" charset="0"/>
            </a:endParaRPr>
          </a:p>
        </p:txBody>
      </p:sp>
      <p:sp>
        <p:nvSpPr>
          <p:cNvPr id="8" name="TextBox 7">
            <a:extLst>
              <a:ext uri="{FF2B5EF4-FFF2-40B4-BE49-F238E27FC236}">
                <a16:creationId xmlns:a16="http://schemas.microsoft.com/office/drawing/2014/main" id="{1509114A-8054-45B7-B37D-25C616059668}"/>
              </a:ext>
            </a:extLst>
          </p:cNvPr>
          <p:cNvSpPr txBox="1"/>
          <p:nvPr/>
        </p:nvSpPr>
        <p:spPr>
          <a:xfrm>
            <a:off x="102704" y="5065145"/>
            <a:ext cx="8938592" cy="1015663"/>
          </a:xfrm>
          <a:prstGeom prst="rect">
            <a:avLst/>
          </a:prstGeom>
          <a:noFill/>
          <a:ln w="38100">
            <a:solidFill>
              <a:schemeClr val="accent1"/>
            </a:solidFill>
          </a:ln>
        </p:spPr>
        <p:txBody>
          <a:bodyPr wrap="square" rtlCol="0">
            <a:spAutoFit/>
          </a:bodyPr>
          <a:lstStyle/>
          <a:p>
            <a:pPr lvl="0" algn="ctr" defTabSz="914400">
              <a:defRPr/>
            </a:pPr>
            <a:r>
              <a:rPr lang="en-GB" sz="2000" dirty="0">
                <a:latin typeface="Raleway" pitchFamily="2" charset="0"/>
                <a:cs typeface="Arial" panose="020B0604020202020204" pitchFamily="34" charset="0"/>
              </a:rPr>
              <a:t>In 2019, 5 million people died from illnesses related to antimicrobial resistance globally.</a:t>
            </a:r>
            <a:r>
              <a:rPr lang="en-GB" sz="2000" baseline="30000" dirty="0">
                <a:latin typeface="Raleway" pitchFamily="2" charset="0"/>
                <a:cs typeface="Arial" panose="020B0604020202020204" pitchFamily="34" charset="0"/>
              </a:rPr>
              <a:t>(4)</a:t>
            </a:r>
            <a:r>
              <a:rPr lang="en-GB" sz="2000" dirty="0">
                <a:latin typeface="Raleway" pitchFamily="2" charset="0"/>
                <a:cs typeface="Arial" panose="020B0604020202020204" pitchFamily="34" charset="0"/>
              </a:rPr>
              <a:t> If no action is taken this could rise to 10 million per year by 2050 and lead to a cumulative global</a:t>
            </a:r>
            <a:r>
              <a:rPr lang="en-GB" sz="2000" b="1" dirty="0">
                <a:latin typeface="Raleway" pitchFamily="2" charset="0"/>
                <a:cs typeface="Arial" panose="020B0604020202020204" pitchFamily="34" charset="0"/>
              </a:rPr>
              <a:t> </a:t>
            </a:r>
            <a:r>
              <a:rPr lang="en-GB" sz="2000" dirty="0">
                <a:latin typeface="Raleway" pitchFamily="2" charset="0"/>
                <a:cs typeface="Arial" panose="020B0604020202020204" pitchFamily="34" charset="0"/>
              </a:rPr>
              <a:t>cost of $100 trillion (US)!</a:t>
            </a:r>
            <a:r>
              <a:rPr lang="en-GB" sz="2000" baseline="30000" dirty="0">
                <a:latin typeface="Raleway" pitchFamily="2" charset="0"/>
                <a:cs typeface="Arial" panose="020B0604020202020204" pitchFamily="34" charset="0"/>
              </a:rPr>
              <a:t>(5)</a:t>
            </a:r>
            <a:endParaRPr lang="en-GB" sz="2000" dirty="0">
              <a:latin typeface="Raleway" pitchFamily="2" charset="0"/>
              <a:cs typeface="Arial" panose="020B0604020202020204" pitchFamily="34" charset="0"/>
            </a:endParaRPr>
          </a:p>
        </p:txBody>
      </p:sp>
    </p:spTree>
    <p:extLst>
      <p:ext uri="{BB962C8B-B14F-4D97-AF65-F5344CB8AC3E}">
        <p14:creationId xmlns:p14="http://schemas.microsoft.com/office/powerpoint/2010/main" val="2757684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7DA37D2-2D2C-499B-9382-6F199424106F}"/>
              </a:ext>
            </a:extLst>
          </p:cNvPr>
          <p:cNvSpPr txBox="1">
            <a:spLocks noGrp="1"/>
          </p:cNvSpPr>
          <p:nvPr>
            <p:ph type="title"/>
          </p:nvPr>
        </p:nvSpPr>
        <p:spPr>
          <a:xfrm>
            <a:off x="616747" y="466624"/>
            <a:ext cx="7910506" cy="646331"/>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GB" sz="3600" dirty="0">
                <a:latin typeface="Raleway" pitchFamily="2" charset="0"/>
              </a:rPr>
              <a:t>A World Without Antibiotics: </a:t>
            </a:r>
          </a:p>
        </p:txBody>
      </p:sp>
      <p:sp>
        <p:nvSpPr>
          <p:cNvPr id="3" name="Content Placeholder 2">
            <a:extLst>
              <a:ext uri="{FF2B5EF4-FFF2-40B4-BE49-F238E27FC236}">
                <a16:creationId xmlns:a16="http://schemas.microsoft.com/office/drawing/2014/main" id="{13A54EB7-A215-461C-8DC0-8426EA037A15}"/>
              </a:ext>
            </a:extLst>
          </p:cNvPr>
          <p:cNvSpPr>
            <a:spLocks noGrp="1"/>
          </p:cNvSpPr>
          <p:nvPr>
            <p:ph idx="1"/>
          </p:nvPr>
        </p:nvSpPr>
        <p:spPr>
          <a:xfrm>
            <a:off x="457200" y="1724263"/>
            <a:ext cx="8229600" cy="3409473"/>
          </a:xfrm>
        </p:spPr>
        <p:txBody>
          <a:bodyPr>
            <a:normAutofit/>
          </a:bodyPr>
          <a:lstStyle/>
          <a:p>
            <a:pPr marL="808038" indent="-265113"/>
            <a:r>
              <a:rPr lang="en-GB" sz="2400" dirty="0">
                <a:latin typeface="Raleway" pitchFamily="2" charset="0"/>
              </a:rPr>
              <a:t>Common infections like urinary tract infections will be more difficult to treat</a:t>
            </a:r>
          </a:p>
          <a:p>
            <a:pPr marL="808038" indent="-265113"/>
            <a:r>
              <a:rPr lang="en-GB" sz="2400" dirty="0">
                <a:latin typeface="Raleway" pitchFamily="2" charset="0"/>
              </a:rPr>
              <a:t>Surgeries and treatments that weaken people’s immune systems (like cancer treatment) will be much riskier to undertake because they rely on antibiotics to ward off infection</a:t>
            </a:r>
          </a:p>
          <a:p>
            <a:pPr marL="808038" indent="-265113"/>
            <a:r>
              <a:rPr lang="en-GB" sz="2400" dirty="0">
                <a:latin typeface="Raleway" pitchFamily="2" charset="0"/>
              </a:rPr>
              <a:t>Infections that were once treatable, like tuberculosis, can become much more difficult to treat</a:t>
            </a:r>
          </a:p>
          <a:p>
            <a:endParaRPr lang="en-GB" sz="2400" dirty="0">
              <a:latin typeface="Raleway" pitchFamily="2" charset="0"/>
            </a:endParaRPr>
          </a:p>
        </p:txBody>
      </p:sp>
      <p:sp>
        <p:nvSpPr>
          <p:cNvPr id="6" name="Footer Placeholder 5">
            <a:extLst>
              <a:ext uri="{FF2B5EF4-FFF2-40B4-BE49-F238E27FC236}">
                <a16:creationId xmlns:a16="http://schemas.microsoft.com/office/drawing/2014/main" id="{65BEFBE1-5C12-415A-9E26-7835C2B331A1}"/>
              </a:ext>
            </a:extLst>
          </p:cNvPr>
          <p:cNvSpPr>
            <a:spLocks noGrp="1"/>
          </p:cNvSpPr>
          <p:nvPr>
            <p:ph type="ftr" sz="quarter" idx="11"/>
          </p:nvPr>
        </p:nvSpPr>
        <p:spPr/>
        <p:txBody>
          <a:bodyPr/>
          <a:lstStyle/>
          <a:p>
            <a:r>
              <a:rPr lang="en-GB" dirty="0">
                <a:latin typeface="Raleway" pitchFamily="2" charset="0"/>
              </a:rPr>
              <a:t>e-Bug.eu</a:t>
            </a:r>
          </a:p>
        </p:txBody>
      </p:sp>
    </p:spTree>
    <p:extLst>
      <p:ext uri="{BB962C8B-B14F-4D97-AF65-F5344CB8AC3E}">
        <p14:creationId xmlns:p14="http://schemas.microsoft.com/office/powerpoint/2010/main" val="2391058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e-Bug theme">
  <a:themeElements>
    <a:clrScheme name="e-Bug master">
      <a:dk1>
        <a:srgbClr val="302564"/>
      </a:dk1>
      <a:lt1>
        <a:sysClr val="window" lastClr="FFFFFF"/>
      </a:lt1>
      <a:dk2>
        <a:srgbClr val="007C91"/>
      </a:dk2>
      <a:lt2>
        <a:srgbClr val="E7E6E6"/>
      </a:lt2>
      <a:accent1>
        <a:srgbClr val="F16436"/>
      </a:accent1>
      <a:accent2>
        <a:srgbClr val="FAC02B"/>
      </a:accent2>
      <a:accent3>
        <a:srgbClr val="8DC641"/>
      </a:accent3>
      <a:accent4>
        <a:srgbClr val="12B38F"/>
      </a:accent4>
      <a:accent5>
        <a:srgbClr val="2862A5"/>
      </a:accent5>
      <a:accent6>
        <a:srgbClr val="712B8F"/>
      </a:accent6>
      <a:hlink>
        <a:srgbClr val="302564"/>
      </a:hlink>
      <a:folHlink>
        <a:srgbClr val="712B8F"/>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Bug theme" id="{E6EA9DE8-92EC-4AA0-929A-03EF0EB79026}" vid="{5FB1F999-A2AA-4B7F-BF32-583CF02285B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e-Bug theme</Template>
  <TotalTime>758</TotalTime>
  <Words>3601</Words>
  <Application>Microsoft Office PowerPoint</Application>
  <PresentationFormat>On-screen Show (4:3)</PresentationFormat>
  <Paragraphs>280</Paragraphs>
  <Slides>25</Slides>
  <Notes>21</Notes>
  <HiddenSlides>6</HiddenSlides>
  <MMClips>3</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25</vt:i4>
      </vt:variant>
    </vt:vector>
  </HeadingPairs>
  <TitlesOfParts>
    <vt:vector size="30" baseType="lpstr">
      <vt:lpstr>Arial</vt:lpstr>
      <vt:lpstr>Calibri</vt:lpstr>
      <vt:lpstr>Raleway</vt:lpstr>
      <vt:lpstr>Symbol</vt:lpstr>
      <vt:lpstr>e-Bug theme</vt:lpstr>
      <vt:lpstr>Antibiotics and Antimicrobial Resistance  KS2 – KS4</vt:lpstr>
      <vt:lpstr>Teaching Resources Available for:</vt:lpstr>
      <vt:lpstr>Learning Outcomes for Educators</vt:lpstr>
      <vt:lpstr>Our body’s defences</vt:lpstr>
      <vt:lpstr>What are Antimicrobials?</vt:lpstr>
      <vt:lpstr>Antibiotics</vt:lpstr>
      <vt:lpstr>What is Antimicrobial Resistance? </vt:lpstr>
      <vt:lpstr>Why should educators be aware of AMR?</vt:lpstr>
      <vt:lpstr>A World Without Antibiotics: </vt:lpstr>
      <vt:lpstr>How Does Antimicrobial Resistance Develop?</vt:lpstr>
      <vt:lpstr>A Brief History of Antibiotics &amp; Resistance</vt:lpstr>
      <vt:lpstr>Causes of Antibiotic Resistance</vt:lpstr>
      <vt:lpstr>What Can You Do To Reduce Resistance?</vt:lpstr>
      <vt:lpstr>National &amp; Global Efforts to Reduce Resistance</vt:lpstr>
      <vt:lpstr>What Can You Do To Reduce Resistance?</vt:lpstr>
      <vt:lpstr>What if You Need Antibiotics?</vt:lpstr>
      <vt:lpstr>Lesson Plans</vt:lpstr>
      <vt:lpstr>Learning Outcomes for Students</vt:lpstr>
      <vt:lpstr>KS2 – Comic Strip Scenarios</vt:lpstr>
      <vt:lpstr>KS3 – Antibiotics Card Games</vt:lpstr>
      <vt:lpstr>KS4 – Antibiotics Agar Experiment</vt:lpstr>
      <vt:lpstr>KS3 – Antibiotics Activity</vt:lpstr>
      <vt:lpstr>How to Take Antibiotics Correctly</vt:lpstr>
      <vt:lpstr>How antibiotic resistance spreads between bacteria</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Brieze.Read@ukhsa.gov.uk</dc:creator>
  <cp:lastModifiedBy>Brieze Read</cp:lastModifiedBy>
  <cp:revision>79</cp:revision>
  <dcterms:created xsi:type="dcterms:W3CDTF">2020-02-07T16:50:39Z</dcterms:created>
  <dcterms:modified xsi:type="dcterms:W3CDTF">2022-08-31T13:19:04Z</dcterms:modified>
</cp:coreProperties>
</file>