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262" r:id="rId5"/>
    <p:sldId id="381" r:id="rId6"/>
    <p:sldId id="328" r:id="rId7"/>
    <p:sldId id="340" r:id="rId8"/>
    <p:sldId id="342" r:id="rId9"/>
    <p:sldId id="367" r:id="rId10"/>
    <p:sldId id="368" r:id="rId11"/>
    <p:sldId id="369" r:id="rId12"/>
    <p:sldId id="271" r:id="rId13"/>
    <p:sldId id="339" r:id="rId14"/>
    <p:sldId id="370" r:id="rId15"/>
    <p:sldId id="372" r:id="rId16"/>
    <p:sldId id="373" r:id="rId17"/>
    <p:sldId id="374" r:id="rId18"/>
    <p:sldId id="379" r:id="rId19"/>
    <p:sldId id="341" r:id="rId20"/>
    <p:sldId id="344" r:id="rId21"/>
    <p:sldId id="345" r:id="rId22"/>
    <p:sldId id="346" r:id="rId23"/>
    <p:sldId id="347" r:id="rId24"/>
    <p:sldId id="348" r:id="rId25"/>
    <p:sldId id="366" r:id="rId26"/>
    <p:sldId id="376" r:id="rId27"/>
    <p:sldId id="377" r:id="rId28"/>
    <p:sldId id="380" r:id="rId29"/>
    <p:sldId id="270" r:id="rId30"/>
  </p:sldIdLst>
  <p:sldSz cx="12192000" cy="6858000"/>
  <p:notesSz cx="6858000" cy="9144000"/>
  <p:defaultTextStyle>
    <a:defPPr>
      <a:defRPr lang="en-US"/>
    </a:defPPr>
    <a:lvl1pPr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1pPr>
    <a:lvl2pPr marL="228600" indent="228600"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2pPr>
    <a:lvl3pPr marL="457200" indent="457200"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3pPr>
    <a:lvl4pPr marL="685800" indent="685800"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4pPr>
    <a:lvl5pPr marL="914400" indent="914400" algn="l" defTabSz="228600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Microsoft Sans Serif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7C"/>
    <a:srgbClr val="3C8D97"/>
    <a:srgbClr val="8FB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72C4B9-D632-4E8F-8978-E1EFB660449F}" v="6" dt="2021-08-03T09:07:04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CA5CE67-D991-4FB4-AA32-BBF6ABDA18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076B1B-7B59-4FBB-A99C-33184487F79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F82CFB-F2A9-44E4-98DE-72E29CBDB869}" type="datetimeFigureOut">
              <a:rPr lang="fr-FR"/>
              <a:pPr>
                <a:defRPr/>
              </a:pPr>
              <a:t>11/03/2025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E3E26D84-6CED-41DC-BC7D-8A2F830530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91844847-3C3C-4560-A6ED-A90F374D5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7AAFF5-A060-4060-B2D1-0AA6688693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5F7B69-36F0-42E6-9CF5-73A5EEAAD6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55167C9-2D57-4AC5-B15E-5FB892D1EA36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>
            <a:extLst>
              <a:ext uri="{FF2B5EF4-FFF2-40B4-BE49-F238E27FC236}">
                <a16:creationId xmlns:a16="http://schemas.microsoft.com/office/drawing/2014/main" id="{1CE58B9C-A2E5-4B8F-A4E5-7023C73164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ce réservé des notes 2">
            <a:extLst>
              <a:ext uri="{FF2B5EF4-FFF2-40B4-BE49-F238E27FC236}">
                <a16:creationId xmlns:a16="http://schemas.microsoft.com/office/drawing/2014/main" id="{A7671D8D-901F-4812-A520-2D35D326D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6388" name="Espace réservé du numéro de diapositive 3">
            <a:extLst>
              <a:ext uri="{FF2B5EF4-FFF2-40B4-BE49-F238E27FC236}">
                <a16:creationId xmlns:a16="http://schemas.microsoft.com/office/drawing/2014/main" id="{940125BA-BF46-47AD-8252-A7777F08F9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fld id="{B5A52D57-233B-4AA0-B5F5-395F0F6766C0}" type="slidenum">
              <a:rPr lang="fr-FR" altLang="fr-FR" sz="1200">
                <a:latin typeface="Calibri" panose="020F0502020204030204" pitchFamily="34" charset="0"/>
              </a:rPr>
              <a:pPr/>
              <a:t>1</a:t>
            </a:fld>
            <a:endParaRPr lang="fr-FR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4E76C023-BA44-48E3-84DF-AB4755BB8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2379663"/>
            <a:ext cx="7937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A close up of a flower&#10;&#10;Description generated with high confidence">
            <a:extLst>
              <a:ext uri="{FF2B5EF4-FFF2-40B4-BE49-F238E27FC236}">
                <a16:creationId xmlns:a16="http://schemas.microsoft.com/office/drawing/2014/main" id="{73BFFCAF-A31E-4799-A625-5562120DF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38" y="5913438"/>
            <a:ext cx="8175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E2C9B4F0-EB0D-4DEC-B335-6E44CD3676D9}"/>
              </a:ext>
            </a:extLst>
          </p:cNvPr>
          <p:cNvSpPr txBox="1"/>
          <p:nvPr/>
        </p:nvSpPr>
        <p:spPr>
          <a:xfrm>
            <a:off x="8758238" y="5870575"/>
            <a:ext cx="2171700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 project has received funding from the European Union's Horizon 2020 research and innovation programme under grant agreement No 727580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0479"/>
            <a:ext cx="9144000" cy="1320521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6F7B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en-GB" noProof="0"/>
          </a:p>
        </p:txBody>
      </p:sp>
      <p:sp>
        <p:nvSpPr>
          <p:cNvPr id="7" name="Plassholder for bunntekst 8">
            <a:extLst>
              <a:ext uri="{FF2B5EF4-FFF2-40B4-BE49-F238E27FC236}">
                <a16:creationId xmlns:a16="http://schemas.microsoft.com/office/drawing/2014/main" id="{786539D9-A555-4F28-B10A-CEE6C73415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13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5B66FC00-4291-4D78-83FC-38B6C8C2B861}"/>
              </a:ext>
            </a:extLst>
          </p:cNvPr>
          <p:cNvSpPr/>
          <p:nvPr/>
        </p:nvSpPr>
        <p:spPr>
          <a:xfrm>
            <a:off x="2051050" y="0"/>
            <a:ext cx="10140950" cy="6858000"/>
          </a:xfrm>
          <a:custGeom>
            <a:avLst/>
            <a:gdLst/>
            <a:ahLst/>
            <a:cxnLst/>
            <a:rect l="l" t="t" r="r" b="b"/>
            <a:pathLst>
              <a:path w="16723360" h="11308715">
                <a:moveTo>
                  <a:pt x="16722810" y="0"/>
                </a:moveTo>
                <a:lnTo>
                  <a:pt x="3223619" y="0"/>
                </a:lnTo>
                <a:lnTo>
                  <a:pt x="0" y="11308556"/>
                </a:lnTo>
                <a:lnTo>
                  <a:pt x="16722810" y="11308556"/>
                </a:lnTo>
                <a:lnTo>
                  <a:pt x="16722810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24">
              <a:latin typeface="+mn-lt"/>
            </a:endParaRPr>
          </a:p>
        </p:txBody>
      </p:sp>
      <p:sp>
        <p:nvSpPr>
          <p:cNvPr id="2" name="Plassholder for tekst 1"/>
          <p:cNvSpPr>
            <a:spLocks noGrp="1"/>
          </p:cNvSpPr>
          <p:nvPr>
            <p:ph type="body" idx="11"/>
          </p:nvPr>
        </p:nvSpPr>
        <p:spPr>
          <a:xfrm>
            <a:off x="688795" y="3244058"/>
            <a:ext cx="2980058" cy="3014072"/>
          </a:xfrm>
        </p:spPr>
        <p:txBody>
          <a:bodyPr tIns="14631"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5069460" y="979313"/>
            <a:ext cx="3760690" cy="250769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8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6192806" y="3773237"/>
            <a:ext cx="3760690" cy="250769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AC36B877-5D6B-4802-BA52-47EFA1604D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8FB6BC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80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22531956-C3DF-4B8F-92DB-9B6BA27B826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046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0595E72-3411-48F7-8700-E3D0CB244C1B}"/>
              </a:ext>
            </a:extLst>
          </p:cNvPr>
          <p:cNvSpPr/>
          <p:nvPr/>
        </p:nvSpPr>
        <p:spPr>
          <a:xfrm>
            <a:off x="2051050" y="0"/>
            <a:ext cx="10140950" cy="6858000"/>
          </a:xfrm>
          <a:custGeom>
            <a:avLst/>
            <a:gdLst/>
            <a:ahLst/>
            <a:cxnLst/>
            <a:rect l="l" t="t" r="r" b="b"/>
            <a:pathLst>
              <a:path w="16723360" h="11308715">
                <a:moveTo>
                  <a:pt x="16722810" y="0"/>
                </a:moveTo>
                <a:lnTo>
                  <a:pt x="3223619" y="0"/>
                </a:lnTo>
                <a:lnTo>
                  <a:pt x="0" y="11308556"/>
                </a:lnTo>
                <a:lnTo>
                  <a:pt x="16722810" y="11308556"/>
                </a:lnTo>
                <a:lnTo>
                  <a:pt x="16722810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24">
              <a:latin typeface="+mn-lt"/>
            </a:endParaRPr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9452BE45-8756-479E-92C0-61AD82A989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8FB6BC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692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015294D-E297-42E9-BBB1-363D3C679C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892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A9D91F4-07BB-4560-B2BE-562B0D04D9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016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FCBF29-843C-409D-A856-5E217DD9B6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base" hangingPunct="1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5C9DC3-6EE5-4DB1-85B9-263F79B2025E}" type="datetimeFigureOut">
              <a:rPr lang="fr-FR"/>
              <a:pPr>
                <a:defRPr/>
              </a:pPr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17B82A-4BFB-4BDD-949E-A89CB2E2C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EA1C11-4CBB-4C89-9BD3-63743882D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5D13633-AA36-461A-9E1A-D1093E5C6C2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6365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lide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0479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2126598" y="2380173"/>
            <a:ext cx="7938804" cy="101815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Plassholder for bunntekst 8">
            <a:extLst>
              <a:ext uri="{FF2B5EF4-FFF2-40B4-BE49-F238E27FC236}">
                <a16:creationId xmlns:a16="http://schemas.microsoft.com/office/drawing/2014/main" id="{658EEED3-BC0E-40F7-B78F-406E4D28396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00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idx="11"/>
          </p:nvPr>
        </p:nvSpPr>
        <p:spPr>
          <a:xfrm>
            <a:off x="688776" y="1971314"/>
            <a:ext cx="7305551" cy="853891"/>
          </a:xfrm>
        </p:spPr>
        <p:txBody>
          <a:bodyPr tIns="18481" anchor="b"/>
          <a:lstStyle>
            <a:lvl1pPr marL="0" indent="0">
              <a:lnSpc>
                <a:spcPct val="100000"/>
              </a:lnSpc>
              <a:buNone/>
              <a:defRPr sz="5501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688775" y="3238442"/>
            <a:ext cx="7305551" cy="1065777"/>
          </a:xfrm>
          <a:prstGeom prst="rect">
            <a:avLst/>
          </a:prstGeom>
        </p:spPr>
        <p:txBody>
          <a:bodyPr tIns="13861"/>
          <a:lstStyle>
            <a:lvl1pPr marL="0" indent="0">
              <a:lnSpc>
                <a:spcPct val="122000"/>
              </a:lnSpc>
              <a:spcBef>
                <a:spcPts val="58"/>
              </a:spcBef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Plassholder for bunntekst 6">
            <a:extLst>
              <a:ext uri="{FF2B5EF4-FFF2-40B4-BE49-F238E27FC236}">
                <a16:creationId xmlns:a16="http://schemas.microsoft.com/office/drawing/2014/main" id="{0877D9BE-79DA-4CEB-9AC3-02A4F42166D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34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idx="11"/>
          </p:nvPr>
        </p:nvSpPr>
        <p:spPr>
          <a:xfrm>
            <a:off x="688776" y="1971314"/>
            <a:ext cx="7305551" cy="853891"/>
          </a:xfrm>
        </p:spPr>
        <p:txBody>
          <a:bodyPr tIns="18481" anchor="b"/>
          <a:lstStyle>
            <a:lvl1pPr marL="0" indent="0">
              <a:lnSpc>
                <a:spcPct val="100000"/>
              </a:lnSpc>
              <a:buNone/>
              <a:defRPr sz="5501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688775" y="3238442"/>
            <a:ext cx="7305551" cy="1065777"/>
          </a:xfrm>
          <a:prstGeom prst="rect">
            <a:avLst/>
          </a:prstGeom>
        </p:spPr>
        <p:txBody>
          <a:bodyPr tIns="13861"/>
          <a:lstStyle>
            <a:lvl1pPr marL="0" indent="0">
              <a:lnSpc>
                <a:spcPct val="122000"/>
              </a:lnSpc>
              <a:spcBef>
                <a:spcPts val="58"/>
              </a:spcBef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Plassholder for bunntekst 6">
            <a:extLst>
              <a:ext uri="{FF2B5EF4-FFF2-40B4-BE49-F238E27FC236}">
                <a16:creationId xmlns:a16="http://schemas.microsoft.com/office/drawing/2014/main" id="{D82A6861-DC59-41BF-967B-7D6045AE301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90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A3C81DC3-297E-426D-96E1-01E5486B1B2A}"/>
              </a:ext>
            </a:extLst>
          </p:cNvPr>
          <p:cNvSpPr/>
          <p:nvPr/>
        </p:nvSpPr>
        <p:spPr>
          <a:xfrm>
            <a:off x="7951788" y="0"/>
            <a:ext cx="4240212" cy="6858000"/>
          </a:xfrm>
          <a:custGeom>
            <a:avLst/>
            <a:gdLst/>
            <a:ahLst/>
            <a:cxnLst/>
            <a:rect l="l" t="t" r="r" b="b"/>
            <a:pathLst>
              <a:path w="6992619" h="11308715">
                <a:moveTo>
                  <a:pt x="6992247" y="0"/>
                </a:moveTo>
                <a:lnTo>
                  <a:pt x="3223608" y="0"/>
                </a:lnTo>
                <a:lnTo>
                  <a:pt x="0" y="11308556"/>
                </a:lnTo>
                <a:lnTo>
                  <a:pt x="6992247" y="11308556"/>
                </a:lnTo>
                <a:lnTo>
                  <a:pt x="6992247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24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90" y="894704"/>
            <a:ext cx="620200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688781" y="2599848"/>
            <a:ext cx="6202710" cy="237947"/>
          </a:xfrm>
          <a:prstGeom prst="rect">
            <a:avLst/>
          </a:prstGeom>
        </p:spPr>
        <p:txBody>
          <a:bodyPr tIns="18481"/>
          <a:lstStyle>
            <a:lvl1pPr marL="0" indent="0">
              <a:lnSpc>
                <a:spcPct val="100000"/>
              </a:lnSpc>
              <a:buNone/>
              <a:defRPr sz="1500">
                <a:solidFill>
                  <a:srgbClr val="00707C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689490" y="3243976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3969517" y="3243975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63A07BD2-097B-470D-95AF-6C5318A6904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93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4"/>
          </p:nvPr>
        </p:nvSpPr>
        <p:spPr>
          <a:xfrm>
            <a:off x="7952880" y="0"/>
            <a:ext cx="4239120" cy="6858936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2876 w 10000"/>
              <a:gd name="connsiteY0" fmla="*/ 4612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876 w 10000"/>
              <a:gd name="connsiteY5" fmla="*/ 4612 h 10000"/>
              <a:gd name="connsiteX0" fmla="*/ 2876 w 10000"/>
              <a:gd name="connsiteY0" fmla="*/ 4612 h 10000"/>
              <a:gd name="connsiteX1" fmla="*/ 4921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2876 w 10000"/>
              <a:gd name="connsiteY5" fmla="*/ 4612 h 10000"/>
              <a:gd name="connsiteX0" fmla="*/ 2876 w 10000"/>
              <a:gd name="connsiteY0" fmla="*/ 4640 h 10028"/>
              <a:gd name="connsiteX1" fmla="*/ 4719 w 10000"/>
              <a:gd name="connsiteY1" fmla="*/ 0 h 10028"/>
              <a:gd name="connsiteX2" fmla="*/ 10000 w 10000"/>
              <a:gd name="connsiteY2" fmla="*/ 28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876 w 10000"/>
              <a:gd name="connsiteY5" fmla="*/ 4640 h 10028"/>
              <a:gd name="connsiteX0" fmla="*/ 2597 w 10000"/>
              <a:gd name="connsiteY0" fmla="*/ 4596 h 10028"/>
              <a:gd name="connsiteX1" fmla="*/ 4719 w 10000"/>
              <a:gd name="connsiteY1" fmla="*/ 0 h 10028"/>
              <a:gd name="connsiteX2" fmla="*/ 10000 w 10000"/>
              <a:gd name="connsiteY2" fmla="*/ 28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97 w 10000"/>
              <a:gd name="connsiteY0" fmla="*/ 4596 h 10028"/>
              <a:gd name="connsiteX1" fmla="*/ 4719 w 10000"/>
              <a:gd name="connsiteY1" fmla="*/ 0 h 10028"/>
              <a:gd name="connsiteX2" fmla="*/ 10000 w 10000"/>
              <a:gd name="connsiteY2" fmla="*/ 7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97 w 10000"/>
              <a:gd name="connsiteY0" fmla="*/ 4589 h 10021"/>
              <a:gd name="connsiteX1" fmla="*/ 4595 w 10000"/>
              <a:gd name="connsiteY1" fmla="*/ 7 h 10021"/>
              <a:gd name="connsiteX2" fmla="*/ 10000 w 10000"/>
              <a:gd name="connsiteY2" fmla="*/ 0 h 10021"/>
              <a:gd name="connsiteX3" fmla="*/ 10000 w 10000"/>
              <a:gd name="connsiteY3" fmla="*/ 10021 h 10021"/>
              <a:gd name="connsiteX4" fmla="*/ 0 w 10000"/>
              <a:gd name="connsiteY4" fmla="*/ 10021 h 10021"/>
              <a:gd name="connsiteX5" fmla="*/ 2597 w 10000"/>
              <a:gd name="connsiteY5" fmla="*/ 4589 h 10021"/>
              <a:gd name="connsiteX0" fmla="*/ 2597 w 10003"/>
              <a:gd name="connsiteY0" fmla="*/ 4598 h 10030"/>
              <a:gd name="connsiteX1" fmla="*/ 4595 w 10003"/>
              <a:gd name="connsiteY1" fmla="*/ 16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8 h 10030"/>
              <a:gd name="connsiteX1" fmla="*/ 4603 w 10003"/>
              <a:gd name="connsiteY1" fmla="*/ 2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8 h 10030"/>
              <a:gd name="connsiteX1" fmla="*/ 4600 w 10003"/>
              <a:gd name="connsiteY1" fmla="*/ 2 h 10030"/>
              <a:gd name="connsiteX2" fmla="*/ 10003 w 10003"/>
              <a:gd name="connsiteY2" fmla="*/ 0 h 10030"/>
              <a:gd name="connsiteX3" fmla="*/ 10000 w 10003"/>
              <a:gd name="connsiteY3" fmla="*/ 10030 h 10030"/>
              <a:gd name="connsiteX4" fmla="*/ 0 w 10003"/>
              <a:gd name="connsiteY4" fmla="*/ 10030 h 10030"/>
              <a:gd name="connsiteX5" fmla="*/ 2597 w 10003"/>
              <a:gd name="connsiteY5" fmla="*/ 4598 h 10030"/>
              <a:gd name="connsiteX0" fmla="*/ 2597 w 10003"/>
              <a:gd name="connsiteY0" fmla="*/ 4596 h 10028"/>
              <a:gd name="connsiteX1" fmla="*/ 4600 w 10003"/>
              <a:gd name="connsiteY1" fmla="*/ 0 h 10028"/>
              <a:gd name="connsiteX2" fmla="*/ 10003 w 10003"/>
              <a:gd name="connsiteY2" fmla="*/ 55 h 10028"/>
              <a:gd name="connsiteX3" fmla="*/ 10000 w 10003"/>
              <a:gd name="connsiteY3" fmla="*/ 10028 h 10028"/>
              <a:gd name="connsiteX4" fmla="*/ 0 w 10003"/>
              <a:gd name="connsiteY4" fmla="*/ 10028 h 10028"/>
              <a:gd name="connsiteX5" fmla="*/ 2597 w 10003"/>
              <a:gd name="connsiteY5" fmla="*/ 4596 h 10028"/>
              <a:gd name="connsiteX0" fmla="*/ 2597 w 10000"/>
              <a:gd name="connsiteY0" fmla="*/ 4596 h 10028"/>
              <a:gd name="connsiteX1" fmla="*/ 4600 w 10000"/>
              <a:gd name="connsiteY1" fmla="*/ 0 h 10028"/>
              <a:gd name="connsiteX2" fmla="*/ 10000 w 10000"/>
              <a:gd name="connsiteY2" fmla="*/ 1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97 w 10000"/>
              <a:gd name="connsiteY5" fmla="*/ 4596 h 10028"/>
              <a:gd name="connsiteX0" fmla="*/ 2503 w 10000"/>
              <a:gd name="connsiteY0" fmla="*/ 4582 h 10028"/>
              <a:gd name="connsiteX1" fmla="*/ 4600 w 10000"/>
              <a:gd name="connsiteY1" fmla="*/ 0 h 10028"/>
              <a:gd name="connsiteX2" fmla="*/ 10000 w 10000"/>
              <a:gd name="connsiteY2" fmla="*/ 1 h 10028"/>
              <a:gd name="connsiteX3" fmla="*/ 10000 w 10000"/>
              <a:gd name="connsiteY3" fmla="*/ 10028 h 10028"/>
              <a:gd name="connsiteX4" fmla="*/ 0 w 10000"/>
              <a:gd name="connsiteY4" fmla="*/ 10028 h 10028"/>
              <a:gd name="connsiteX5" fmla="*/ 2503 w 10000"/>
              <a:gd name="connsiteY5" fmla="*/ 4582 h 10028"/>
              <a:gd name="connsiteX0" fmla="*/ 2500 w 9997"/>
              <a:gd name="connsiteY0" fmla="*/ 4582 h 10028"/>
              <a:gd name="connsiteX1" fmla="*/ 4597 w 9997"/>
              <a:gd name="connsiteY1" fmla="*/ 0 h 10028"/>
              <a:gd name="connsiteX2" fmla="*/ 9997 w 9997"/>
              <a:gd name="connsiteY2" fmla="*/ 1 h 10028"/>
              <a:gd name="connsiteX3" fmla="*/ 9997 w 9997"/>
              <a:gd name="connsiteY3" fmla="*/ 10028 h 10028"/>
              <a:gd name="connsiteX4" fmla="*/ 0 w 9997"/>
              <a:gd name="connsiteY4" fmla="*/ 10002 h 10028"/>
              <a:gd name="connsiteX5" fmla="*/ 2500 w 9997"/>
              <a:gd name="connsiteY5" fmla="*/ 4582 h 10028"/>
              <a:gd name="connsiteX0" fmla="*/ 2501 w 10000"/>
              <a:gd name="connsiteY0" fmla="*/ 4569 h 9974"/>
              <a:gd name="connsiteX1" fmla="*/ 4598 w 10000"/>
              <a:gd name="connsiteY1" fmla="*/ 0 h 9974"/>
              <a:gd name="connsiteX2" fmla="*/ 10000 w 10000"/>
              <a:gd name="connsiteY2" fmla="*/ 1 h 9974"/>
              <a:gd name="connsiteX3" fmla="*/ 9958 w 10000"/>
              <a:gd name="connsiteY3" fmla="*/ 9917 h 9974"/>
              <a:gd name="connsiteX4" fmla="*/ 0 w 10000"/>
              <a:gd name="connsiteY4" fmla="*/ 9974 h 9974"/>
              <a:gd name="connsiteX5" fmla="*/ 2501 w 10000"/>
              <a:gd name="connsiteY5" fmla="*/ 4569 h 9974"/>
              <a:gd name="connsiteX0" fmla="*/ 2501 w 10000"/>
              <a:gd name="connsiteY0" fmla="*/ 4581 h 10000"/>
              <a:gd name="connsiteX1" fmla="*/ 4598 w 10000"/>
              <a:gd name="connsiteY1" fmla="*/ 0 h 10000"/>
              <a:gd name="connsiteX2" fmla="*/ 10000 w 10000"/>
              <a:gd name="connsiteY2" fmla="*/ 1 h 10000"/>
              <a:gd name="connsiteX3" fmla="*/ 10000 w 10000"/>
              <a:gd name="connsiteY3" fmla="*/ 9997 h 10000"/>
              <a:gd name="connsiteX4" fmla="*/ 0 w 10000"/>
              <a:gd name="connsiteY4" fmla="*/ 10000 h 10000"/>
              <a:gd name="connsiteX5" fmla="*/ 2501 w 10000"/>
              <a:gd name="connsiteY5" fmla="*/ 45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2501" y="4581"/>
                </a:moveTo>
                <a:lnTo>
                  <a:pt x="4598" y="0"/>
                </a:lnTo>
                <a:lnTo>
                  <a:pt x="10000" y="1"/>
                </a:lnTo>
                <a:cubicBezTo>
                  <a:pt x="9999" y="3344"/>
                  <a:pt x="10001" y="6654"/>
                  <a:pt x="10000" y="9997"/>
                </a:cubicBezTo>
                <a:lnTo>
                  <a:pt x="0" y="10000"/>
                </a:lnTo>
                <a:lnTo>
                  <a:pt x="2501" y="4581"/>
                </a:lnTo>
                <a:close/>
              </a:path>
            </a:pathLst>
          </a:custGeom>
          <a:solidFill>
            <a:srgbClr val="ECF7F3"/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nb-NO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90" y="894704"/>
            <a:ext cx="620200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688781" y="2599848"/>
            <a:ext cx="6202710" cy="237947"/>
          </a:xfrm>
          <a:prstGeom prst="rect">
            <a:avLst/>
          </a:prstGeom>
        </p:spPr>
        <p:txBody>
          <a:bodyPr tIns="18481"/>
          <a:lstStyle>
            <a:lvl1pPr marL="0" indent="0">
              <a:lnSpc>
                <a:spcPct val="100000"/>
              </a:lnSpc>
              <a:buNone/>
              <a:defRPr sz="1500">
                <a:solidFill>
                  <a:srgbClr val="00707C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689490" y="3243976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3969517" y="3243975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7ECFCC2-D446-4381-8FFD-C28B158969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36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F0B7B55-F640-478E-B313-722567E3CEAB}"/>
              </a:ext>
            </a:extLst>
          </p:cNvPr>
          <p:cNvSpPr/>
          <p:nvPr/>
        </p:nvSpPr>
        <p:spPr>
          <a:xfrm>
            <a:off x="7951788" y="0"/>
            <a:ext cx="4240212" cy="6858000"/>
          </a:xfrm>
          <a:custGeom>
            <a:avLst/>
            <a:gdLst/>
            <a:ahLst/>
            <a:cxnLst/>
            <a:rect l="l" t="t" r="r" b="b"/>
            <a:pathLst>
              <a:path w="6992619" h="11308715">
                <a:moveTo>
                  <a:pt x="6992247" y="0"/>
                </a:moveTo>
                <a:lnTo>
                  <a:pt x="3223608" y="0"/>
                </a:lnTo>
                <a:lnTo>
                  <a:pt x="0" y="11308556"/>
                </a:lnTo>
                <a:lnTo>
                  <a:pt x="6992247" y="11308556"/>
                </a:lnTo>
                <a:lnTo>
                  <a:pt x="6992247" y="0"/>
                </a:lnTo>
                <a:close/>
              </a:path>
            </a:pathLst>
          </a:custGeom>
          <a:solidFill>
            <a:srgbClr val="ECF7F3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324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90" y="894704"/>
            <a:ext cx="6202001" cy="1325563"/>
          </a:xfrm>
        </p:spPr>
        <p:txBody>
          <a:bodyPr/>
          <a:lstStyle/>
          <a:p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688781" y="2599848"/>
            <a:ext cx="6202710" cy="237947"/>
          </a:xfrm>
          <a:prstGeom prst="rect">
            <a:avLst/>
          </a:prstGeom>
        </p:spPr>
        <p:txBody>
          <a:bodyPr tIns="18481"/>
          <a:lstStyle>
            <a:lvl1pPr marL="0" indent="0">
              <a:lnSpc>
                <a:spcPct val="100000"/>
              </a:lnSpc>
              <a:buNone/>
              <a:defRPr sz="1500">
                <a:solidFill>
                  <a:srgbClr val="00707C"/>
                </a:solidFill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689490" y="3243976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3969517" y="3243975"/>
            <a:ext cx="2932582" cy="2719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/>
          </p:nvPr>
        </p:nvSpPr>
        <p:spPr>
          <a:xfrm>
            <a:off x="8158060" y="2469154"/>
            <a:ext cx="3171437" cy="2084479"/>
          </a:xfrm>
          <a:prstGeom prst="rect">
            <a:avLst/>
          </a:prstGeom>
        </p:spPr>
        <p:txBody>
          <a:bodyPr tIns="14631" anchor="ctr"/>
          <a:lstStyle>
            <a:lvl1pPr marL="0" indent="0" algn="l">
              <a:lnSpc>
                <a:spcPct val="106000"/>
              </a:lnSpc>
              <a:spcBef>
                <a:spcPts val="58"/>
              </a:spcBef>
              <a:buNone/>
              <a:defRPr sz="2551">
                <a:solidFill>
                  <a:srgbClr val="8FB6BC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Plassholder for bunntekst 6">
            <a:extLst>
              <a:ext uri="{FF2B5EF4-FFF2-40B4-BE49-F238E27FC236}">
                <a16:creationId xmlns:a16="http://schemas.microsoft.com/office/drawing/2014/main" id="{A1F7D05E-A80D-4F30-B134-963211D2EE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08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759409" y="2411115"/>
            <a:ext cx="8673181" cy="1770267"/>
          </a:xfrm>
        </p:spPr>
        <p:txBody>
          <a:bodyPr anchor="ctr" anchorCtr="1"/>
          <a:lstStyle>
            <a:lvl1pPr marL="0" indent="0" algn="ctr">
              <a:lnSpc>
                <a:spcPts val="6351"/>
              </a:lnSpc>
              <a:buNone/>
              <a:defRPr sz="5151">
                <a:solidFill>
                  <a:srgbClr val="EBF7F3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9037938" y="4855773"/>
            <a:ext cx="2784680" cy="199846"/>
          </a:xfrm>
          <a:prstGeom prst="rect">
            <a:avLst/>
          </a:prstGeom>
        </p:spPr>
        <p:txBody>
          <a:bodyPr tIns="16941"/>
          <a:lstStyle>
            <a:lvl1pPr marL="0" indent="0">
              <a:buNone/>
              <a:defRPr sz="1250">
                <a:solidFill>
                  <a:srgbClr val="EBF7F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4FB98576-9019-43A4-9D4F-EEA5AB984BA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EBF7F3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59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>
          <a:xfrm>
            <a:off x="1759409" y="2411115"/>
            <a:ext cx="8673181" cy="1770267"/>
          </a:xfrm>
        </p:spPr>
        <p:txBody>
          <a:bodyPr anchor="ctr" anchorCtr="1"/>
          <a:lstStyle>
            <a:lvl1pPr marL="0" indent="0" algn="ctr">
              <a:lnSpc>
                <a:spcPts val="6351"/>
              </a:lnSpc>
              <a:buNone/>
              <a:defRPr sz="5151">
                <a:solidFill>
                  <a:srgbClr val="EBF7F3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9037938" y="4855773"/>
            <a:ext cx="2784680" cy="199846"/>
          </a:xfrm>
          <a:prstGeom prst="rect">
            <a:avLst/>
          </a:prstGeom>
        </p:spPr>
        <p:txBody>
          <a:bodyPr tIns="16941"/>
          <a:lstStyle>
            <a:lvl1pPr marL="0" indent="0">
              <a:buNone/>
              <a:defRPr sz="1250">
                <a:solidFill>
                  <a:srgbClr val="EBF7F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E67BB0AE-7594-44C3-86CA-B4D5B74CCB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EBF7F3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21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29D5FF-C04B-4121-9028-00E4074E4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8975" y="89535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08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4A87031-F77A-4361-8A25-5EAC334F9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8975" y="3243263"/>
            <a:ext cx="105156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Rediger tekststiler i malen</a:t>
            </a:r>
          </a:p>
          <a:p>
            <a:pPr lvl="1"/>
            <a:r>
              <a:rPr lang="en-GB" altLang="fr-FR"/>
              <a:t>Andre nivå</a:t>
            </a:r>
          </a:p>
          <a:p>
            <a:pPr lvl="2"/>
            <a:r>
              <a:rPr lang="en-GB" altLang="fr-FR"/>
              <a:t>Tredje nivå</a:t>
            </a:r>
          </a:p>
          <a:p>
            <a:pPr lvl="3"/>
            <a:r>
              <a:rPr lang="en-GB" altLang="fr-FR"/>
              <a:t>Fjerde nivå</a:t>
            </a:r>
          </a:p>
          <a:p>
            <a:pPr lvl="4"/>
            <a:r>
              <a:rPr lang="en-GB" altLang="fr-FR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10324-6546-4705-A7C5-A4480FEF8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5163" y="285750"/>
            <a:ext cx="5781675" cy="149225"/>
          </a:xfrm>
          <a:prstGeom prst="rect">
            <a:avLst/>
          </a:prstGeom>
        </p:spPr>
        <p:txBody>
          <a:bodyPr vert="horz" wrap="square" lIns="0" tIns="18000" rIns="0" bIns="0" rtlCol="0" anchor="t" anchorCtr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50" spc="5" baseline="0">
                <a:solidFill>
                  <a:srgbClr val="9B9B9B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7" r:id="rId1"/>
    <p:sldLayoutId id="2147484448" r:id="rId2"/>
    <p:sldLayoutId id="2147484449" r:id="rId3"/>
    <p:sldLayoutId id="2147484450" r:id="rId4"/>
    <p:sldLayoutId id="2147484451" r:id="rId5"/>
    <p:sldLayoutId id="2147484444" r:id="rId6"/>
    <p:sldLayoutId id="2147484452" r:id="rId7"/>
    <p:sldLayoutId id="2147484453" r:id="rId8"/>
    <p:sldLayoutId id="2147484454" r:id="rId9"/>
    <p:sldLayoutId id="2147484455" r:id="rId10"/>
    <p:sldLayoutId id="2147484456" r:id="rId11"/>
    <p:sldLayoutId id="2147484457" r:id="rId12"/>
    <p:sldLayoutId id="2147484445" r:id="rId13"/>
    <p:sldLayoutId id="2147484446" r:id="rId14"/>
    <p:sldLayoutId id="2147484458" r:id="rId15"/>
  </p:sldLayoutIdLst>
  <p:txStyles>
    <p:titleStyle>
      <a:lvl1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 kern="1200">
          <a:solidFill>
            <a:srgbClr val="00707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5pPr>
      <a:lvl6pPr marL="457200" algn="l" rtl="0" fontAlgn="base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6pPr>
      <a:lvl7pPr marL="914400" algn="l" rtl="0" fontAlgn="base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7pPr>
      <a:lvl8pPr marL="1371600" algn="l" rtl="0" fontAlgn="base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8pPr>
      <a:lvl9pPr marL="1828800" algn="l" rtl="0" fontAlgn="base">
        <a:lnSpc>
          <a:spcPts val="5250"/>
        </a:lnSpc>
        <a:spcBef>
          <a:spcPct val="0"/>
        </a:spcBef>
        <a:spcAft>
          <a:spcPct val="0"/>
        </a:spcAft>
        <a:defRPr sz="4500" b="1">
          <a:solidFill>
            <a:srgbClr val="00707C"/>
          </a:solidFill>
          <a:latin typeface="Georgia" panose="02040502050405020303" pitchFamily="18" charset="0"/>
        </a:defRPr>
      </a:lvl9pPr>
    </p:titleStyle>
    <p:bodyStyle>
      <a:lvl1pPr marL="107950" indent="-107950" algn="l" rtl="0" eaLnBrk="0" fontAlgn="base" hangingPunct="0">
        <a:lnSpc>
          <a:spcPct val="118000"/>
        </a:lnSpc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25413" algn="l" rtl="0" eaLnBrk="0" fontAlgn="base" hangingPunct="0">
        <a:lnSpc>
          <a:spcPct val="118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25413" algn="l" rtl="0" eaLnBrk="0" fontAlgn="base" hangingPunct="0">
        <a:lnSpc>
          <a:spcPct val="118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25413" algn="l" rtl="0" eaLnBrk="0" fontAlgn="base" hangingPunct="0">
        <a:lnSpc>
          <a:spcPct val="118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25413" algn="l" rtl="0" eaLnBrk="0" fontAlgn="base" hangingPunct="0">
        <a:lnSpc>
          <a:spcPct val="118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s://forms.gle/9Uyf4sXLDTN41a5u8" TargetMode="External"/><Relationship Id="rId3" Type="http://schemas.openxmlformats.org/officeDocument/2006/relationships/slide" Target="slide3.xml"/><Relationship Id="rId7" Type="http://schemas.openxmlformats.org/officeDocument/2006/relationships/slide" Target="slide19.xml"/><Relationship Id="rId12" Type="http://schemas.openxmlformats.org/officeDocument/2006/relationships/slide" Target="slide26.xml"/><Relationship Id="rId2" Type="http://schemas.openxmlformats.org/officeDocument/2006/relationships/hyperlink" Target="https://www.nhs.uk/live-well/eat-well/10-ways-to-prevent-food-poisonin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hyperlink" Target="https://forms.gle/akd1fRFKUKehGCUQ6" TargetMode="External"/><Relationship Id="rId5" Type="http://schemas.openxmlformats.org/officeDocument/2006/relationships/image" Target="../media/image27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4wbqWA2qI8" TargetMode="External"/><Relationship Id="rId3" Type="http://schemas.openxmlformats.org/officeDocument/2006/relationships/slide" Target="slide3.xml"/><Relationship Id="rId7" Type="http://schemas.openxmlformats.org/officeDocument/2006/relationships/image" Target="../media/image29.png"/><Relationship Id="rId12" Type="http://schemas.openxmlformats.org/officeDocument/2006/relationships/hyperlink" Target="https://forms.gle/9Uyf4sXLDTN41a5u8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1.xml"/><Relationship Id="rId11" Type="http://schemas.openxmlformats.org/officeDocument/2006/relationships/slide" Target="slide26.xml"/><Relationship Id="rId5" Type="http://schemas.openxmlformats.org/officeDocument/2006/relationships/image" Target="../media/image7.png"/><Relationship Id="rId10" Type="http://schemas.openxmlformats.org/officeDocument/2006/relationships/hyperlink" Target="https://forms.gle/akd1fRFKUKehGCUQ6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slide" Target="slide25.xml"/><Relationship Id="rId3" Type="http://schemas.openxmlformats.org/officeDocument/2006/relationships/hyperlink" Target="https://www.food.gov.uk/sites/default/files/media/document/prove-it.pdf" TargetMode="External"/><Relationship Id="rId7" Type="http://schemas.openxmlformats.org/officeDocument/2006/relationships/image" Target="../media/image31.png"/><Relationship Id="rId12" Type="http://schemas.openxmlformats.org/officeDocument/2006/relationships/image" Target="../media/image20.png"/><Relationship Id="rId17" Type="http://schemas.openxmlformats.org/officeDocument/2006/relationships/hyperlink" Target="https://forms.gle/9Uyf4sXLDTN41a5u8" TargetMode="External"/><Relationship Id="rId2" Type="http://schemas.openxmlformats.org/officeDocument/2006/relationships/hyperlink" Target="https://www.food.gov.uk/safety-hygiene/cooking-your-food" TargetMode="External"/><Relationship Id="rId16" Type="http://schemas.openxmlformats.org/officeDocument/2006/relationships/slide" Target="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slide" Target="slide23.xml"/><Relationship Id="rId5" Type="http://schemas.openxmlformats.org/officeDocument/2006/relationships/image" Target="../media/image6.png"/><Relationship Id="rId15" Type="http://schemas.openxmlformats.org/officeDocument/2006/relationships/hyperlink" Target="https://forms.gle/akd1fRFKUKehGCUQ6" TargetMode="External"/><Relationship Id="rId10" Type="http://schemas.openxmlformats.org/officeDocument/2006/relationships/image" Target="../media/image33.png"/><Relationship Id="rId4" Type="http://schemas.openxmlformats.org/officeDocument/2006/relationships/slide" Target="slide3.xml"/><Relationship Id="rId9" Type="http://schemas.openxmlformats.org/officeDocument/2006/relationships/slide" Target="slide21.xml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6.png"/><Relationship Id="rId7" Type="http://schemas.openxmlformats.org/officeDocument/2006/relationships/hyperlink" Target="https://forms.gle/akd1fRFKUKehGCUQ6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7.png"/><Relationship Id="rId9" Type="http://schemas.openxmlformats.org/officeDocument/2006/relationships/hyperlink" Target="https://forms.gle/9Uyf4sXLDTN41a5u8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2.png"/><Relationship Id="rId3" Type="http://schemas.openxmlformats.org/officeDocument/2006/relationships/hyperlink" Target="https://www.food.gov.uk/sites/default/files/media/document/food-and-you-2014-uk-bulletin-2.pdf" TargetMode="External"/><Relationship Id="rId7" Type="http://schemas.openxmlformats.org/officeDocument/2006/relationships/image" Target="../media/image37.png"/><Relationship Id="rId12" Type="http://schemas.openxmlformats.org/officeDocument/2006/relationships/image" Target="../media/image33.png"/><Relationship Id="rId2" Type="http://schemas.openxmlformats.org/officeDocument/2006/relationships/hyperlink" Target="https://www.nhs.uk/live-well/eat-well/10-ways-to-prevent-food-poisoning/" TargetMode="External"/><Relationship Id="rId16" Type="http://schemas.openxmlformats.org/officeDocument/2006/relationships/hyperlink" Target="https://forms.gle/9Uyf4sXLDTN41a5u8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slide" Target="slide21.xml"/><Relationship Id="rId5" Type="http://schemas.openxmlformats.org/officeDocument/2006/relationships/image" Target="../media/image6.png"/><Relationship Id="rId15" Type="http://schemas.openxmlformats.org/officeDocument/2006/relationships/slide" Target="slide26.xml"/><Relationship Id="rId10" Type="http://schemas.openxmlformats.org/officeDocument/2006/relationships/image" Target="../media/image38.png"/><Relationship Id="rId4" Type="http://schemas.openxmlformats.org/officeDocument/2006/relationships/slide" Target="slide3.xml"/><Relationship Id="rId9" Type="http://schemas.openxmlformats.org/officeDocument/2006/relationships/slide" Target="slide19.xml"/><Relationship Id="rId14" Type="http://schemas.openxmlformats.org/officeDocument/2006/relationships/hyperlink" Target="https://forms.gle/akd1fRFKUKehGCUQ6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9Uyf4sXLDTN41a5u8" TargetMode="External"/><Relationship Id="rId3" Type="http://schemas.openxmlformats.org/officeDocument/2006/relationships/image" Target="../media/image6.png"/><Relationship Id="rId7" Type="http://schemas.openxmlformats.org/officeDocument/2006/relationships/slide" Target="slide2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rms.gle/akd1fRFKUKehGCUQ6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akd1fRFKUKehGCUQ6" TargetMode="External"/><Relationship Id="rId3" Type="http://schemas.openxmlformats.org/officeDocument/2006/relationships/image" Target="../media/image40.png"/><Relationship Id="rId7" Type="http://schemas.openxmlformats.org/officeDocument/2006/relationships/hyperlink" Target="https://www.nhs.uk/live-well/eat-well/how-to-store-food-and-leftover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6.png"/><Relationship Id="rId10" Type="http://schemas.openxmlformats.org/officeDocument/2006/relationships/hyperlink" Target="https://forms.gle/9Uyf4sXLDTN41a5u8" TargetMode="External"/><Relationship Id="rId4" Type="http://schemas.openxmlformats.org/officeDocument/2006/relationships/slide" Target="slide3.xml"/><Relationship Id="rId9" Type="http://schemas.openxmlformats.org/officeDocument/2006/relationships/slide" Target="slide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akd1fRFKUKehGCUQ6" TargetMode="External"/><Relationship Id="rId3" Type="http://schemas.openxmlformats.org/officeDocument/2006/relationships/slide" Target="slide3.xml"/><Relationship Id="rId7" Type="http://schemas.openxmlformats.org/officeDocument/2006/relationships/image" Target="../media/image4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hyperlink" Target="https://forms.gle/9Uyf4sXLDTN41a5u8" TargetMode="External"/><Relationship Id="rId4" Type="http://schemas.openxmlformats.org/officeDocument/2006/relationships/image" Target="../media/image6.png"/><Relationship Id="rId9" Type="http://schemas.openxmlformats.org/officeDocument/2006/relationships/slide" Target="slide2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9Uyf4sXLDTN41a5u8" TargetMode="External"/><Relationship Id="rId3" Type="http://schemas.openxmlformats.org/officeDocument/2006/relationships/slide" Target="slide3.xml"/><Relationship Id="rId7" Type="http://schemas.openxmlformats.org/officeDocument/2006/relationships/slide" Target="slide2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rms.gle/akd1fRFKUKehGCUQ6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hyperlink" Target="https://forms.gle/9Uyf4sXLDTN41a5u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6.xml"/><Relationship Id="rId5" Type="http://schemas.openxmlformats.org/officeDocument/2006/relationships/hyperlink" Target="https://forms.gle/akd1fRFKUKehGCUQ6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rms.gle/akd1fRFKUKehGCUQ6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forms.gle/9Uyf4sXLDTN41a5u8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hyperlink" Target="https://www.youtube.com/watch?v=0TlfTILCI8Y" TargetMode="External"/><Relationship Id="rId7" Type="http://schemas.openxmlformats.org/officeDocument/2006/relationships/hyperlink" Target="https://forms.gle/akd1fRFKUKehGCUQ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26.png"/><Relationship Id="rId9" Type="http://schemas.openxmlformats.org/officeDocument/2006/relationships/hyperlink" Target="https://forms.gle/9Uyf4sXLDTN41a5u8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akd1fRFKUKehGCUQ6" TargetMode="External"/><Relationship Id="rId3" Type="http://schemas.openxmlformats.org/officeDocument/2006/relationships/slide" Target="slide3.xml"/><Relationship Id="rId7" Type="http://schemas.openxmlformats.org/officeDocument/2006/relationships/image" Target="../media/image4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hyperlink" Target="https://forms.gle/9Uyf4sXLDTN41a5u8" TargetMode="External"/><Relationship Id="rId4" Type="http://schemas.openxmlformats.org/officeDocument/2006/relationships/image" Target="../media/image6.png"/><Relationship Id="rId9" Type="http://schemas.openxmlformats.org/officeDocument/2006/relationships/slide" Target="slide2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" Target="slide3.xml"/><Relationship Id="rId7" Type="http://schemas.openxmlformats.org/officeDocument/2006/relationships/image" Target="../media/image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hyperlink" Target="https://forms.gle/9Uyf4sXLDTN41a5u8" TargetMode="External"/><Relationship Id="rId5" Type="http://schemas.openxmlformats.org/officeDocument/2006/relationships/image" Target="../media/image49.png"/><Relationship Id="rId10" Type="http://schemas.openxmlformats.org/officeDocument/2006/relationships/slide" Target="slide26.xml"/><Relationship Id="rId4" Type="http://schemas.openxmlformats.org/officeDocument/2006/relationships/image" Target="../media/image6.png"/><Relationship Id="rId9" Type="http://schemas.openxmlformats.org/officeDocument/2006/relationships/hyperlink" Target="https://forms.gle/akd1fRFKUKehGCUQ6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3.xml"/><Relationship Id="rId7" Type="http://schemas.openxmlformats.org/officeDocument/2006/relationships/hyperlink" Target="https://forms.gle/akd1fRFKUKehGCUQ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hyperlink" Target="https://e-bug.eu/downloads/english/new-structure/1.%20Educator%20Resources/3.%20KS3/2.%20Spread%20of%20Infection/4.%20Food%20Hygiene/ttr/s2/ENG_SafeConsume_TeacherTraining_Session2.MicrobiologicalAspects_v3_June2021.ppt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forms.gle/9Uyf4sXLDTN41a5u8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slide" Target="slide3.xml"/><Relationship Id="rId2" Type="http://schemas.openxmlformats.org/officeDocument/2006/relationships/hyperlink" Target="https://m.wikihow.com/Pasteurize-Egg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11" Type="http://schemas.openxmlformats.org/officeDocument/2006/relationships/hyperlink" Target="https://forms.gle/9Uyf4sXLDTN41a5u8" TargetMode="External"/><Relationship Id="rId5" Type="http://schemas.openxmlformats.org/officeDocument/2006/relationships/image" Target="../media/image55.png"/><Relationship Id="rId10" Type="http://schemas.openxmlformats.org/officeDocument/2006/relationships/slide" Target="slide26.xml"/><Relationship Id="rId4" Type="http://schemas.openxmlformats.org/officeDocument/2006/relationships/image" Target="../media/image54.png"/><Relationship Id="rId9" Type="http://schemas.openxmlformats.org/officeDocument/2006/relationships/hyperlink" Target="https://forms.gle/akd1fRFKUKehGCUQ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hyperlink" Target="https://forms.gle/9Uyf4sXLDTN41a5u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6.xml"/><Relationship Id="rId5" Type="http://schemas.openxmlformats.org/officeDocument/2006/relationships/hyperlink" Target="https://forms.gle/akd1fRFKUKehGCUQ6" TargetMode="Externa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4.xml"/><Relationship Id="rId18" Type="http://schemas.openxmlformats.org/officeDocument/2006/relationships/slide" Target="slide26.xml"/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12" Type="http://schemas.openxmlformats.org/officeDocument/2006/relationships/slide" Target="slide9.xml"/><Relationship Id="rId17" Type="http://schemas.openxmlformats.org/officeDocument/2006/relationships/hyperlink" Target="https://forms.gle/akd1fRFKUKehGCUQ6" TargetMode="External"/><Relationship Id="rId2" Type="http://schemas.openxmlformats.org/officeDocument/2006/relationships/image" Target="../media/image8.png"/><Relationship Id="rId16" Type="http://schemas.openxmlformats.org/officeDocument/2006/relationships/slide" Target="slide15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4.xml"/><Relationship Id="rId11" Type="http://schemas.openxmlformats.org/officeDocument/2006/relationships/slide" Target="slide11.xml"/><Relationship Id="rId5" Type="http://schemas.openxmlformats.org/officeDocument/2006/relationships/image" Target="../media/image9.png"/><Relationship Id="rId15" Type="http://schemas.openxmlformats.org/officeDocument/2006/relationships/slide" Target="slide13.xml"/><Relationship Id="rId10" Type="http://schemas.openxmlformats.org/officeDocument/2006/relationships/slide" Target="slide10.xml"/><Relationship Id="rId19" Type="http://schemas.openxmlformats.org/officeDocument/2006/relationships/hyperlink" Target="https://forms.gle/9Uyf4sXLDTN41a5u8" TargetMode="External"/><Relationship Id="rId4" Type="http://schemas.openxmlformats.org/officeDocument/2006/relationships/image" Target="../media/image7.png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hyperlink" Target="https://forms.gle/9Uyf4sXLDTN41a5u8" TargetMode="External"/><Relationship Id="rId3" Type="http://schemas.openxmlformats.org/officeDocument/2006/relationships/image" Target="../media/image10.png"/><Relationship Id="rId7" Type="http://schemas.openxmlformats.org/officeDocument/2006/relationships/slide" Target="slide16.xml"/><Relationship Id="rId12" Type="http://schemas.openxmlformats.org/officeDocument/2006/relationships/slide" Target="slide2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hyperlink" Target="https://forms.gle/akd1fRFKUKehGCUQ6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slide" Target="slide3.xml"/><Relationship Id="rId9" Type="http://schemas.openxmlformats.org/officeDocument/2006/relationships/slide" Target="slide21.xml"/><Relationship Id="rId14" Type="http://schemas.openxmlformats.org/officeDocument/2006/relationships/hyperlink" Target="https://e-bug.eu/downloads/english/new-structure/1.%20Educator%20Resources/3.%20KS3/2.%20Spread%20of%20Infection/4.%20Food%20Hygiene/ttr/s3/ENG_SafeConsume_TeacherTraining_Session3.FoodLabels_v3_June2021.ppt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hyperlink" Target="https://forms.gle/9Uyf4sXLDTN41a5u8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12" Type="http://schemas.openxmlformats.org/officeDocument/2006/relationships/slide" Target="slide2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6.xml"/><Relationship Id="rId11" Type="http://schemas.openxmlformats.org/officeDocument/2006/relationships/hyperlink" Target="https://forms.gle/akd1fRFKUKehGCUQ6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slide" Target="slide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openxmlformats.org/officeDocument/2006/relationships/hyperlink" Target="https://forms.gle/9Uyf4sXLDTN41a5u8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slide" Target="slide26.xml"/><Relationship Id="rId5" Type="http://schemas.openxmlformats.org/officeDocument/2006/relationships/image" Target="../media/image15.png"/><Relationship Id="rId10" Type="http://schemas.openxmlformats.org/officeDocument/2006/relationships/hyperlink" Target="https://forms.gle/akd1fRFKUKehGCUQ6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hyperlink" Target="https://forms.gle/akd1fRFKUKehGCUQ6" TargetMode="External"/><Relationship Id="rId3" Type="http://schemas.openxmlformats.org/officeDocument/2006/relationships/slide" Target="slide3.xml"/><Relationship Id="rId7" Type="http://schemas.openxmlformats.org/officeDocument/2006/relationships/slide" Target="slide19.xml"/><Relationship Id="rId12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slide" Target="slide21.xml"/><Relationship Id="rId5" Type="http://schemas.openxmlformats.org/officeDocument/2006/relationships/image" Target="../media/image7.png"/><Relationship Id="rId15" Type="http://schemas.openxmlformats.org/officeDocument/2006/relationships/hyperlink" Target="https://forms.gle/9Uyf4sXLDTN41a5u8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slide" Target="slide23.xml"/><Relationship Id="rId14" Type="http://schemas.openxmlformats.org/officeDocument/2006/relationships/slide" Target="slide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hs.uk/live-well/eat-well/how-to-store-food-and-leftovers/" TargetMode="External"/><Relationship Id="rId13" Type="http://schemas.openxmlformats.org/officeDocument/2006/relationships/hyperlink" Target="https://forms.gle/akd1fRFKUKehGCUQ6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efsa.onlinelibrary.wiley.com/doi/10.2903/sp.efsa.2018.EN-1448" TargetMode="External"/><Relationship Id="rId12" Type="http://schemas.openxmlformats.org/officeDocument/2006/relationships/image" Target="../media/image2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6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hyperlink" Target="https://forms.gle/9Uyf4sXLDTN41a5u8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hyperlink" Target="https://www.food.gov.uk/safety-hygiene/chilling" TargetMode="External"/><Relationship Id="rId14" Type="http://schemas.openxmlformats.org/officeDocument/2006/relationships/slide" Target="slide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hyperlink" Target="https://forms.gle/akd1fRFKUKehGCUQ6" TargetMode="External"/><Relationship Id="rId3" Type="http://schemas.openxmlformats.org/officeDocument/2006/relationships/slide" Target="slide3.xml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hyperlink" Target="https://www.nhs.uk/live-well/eat-well/how-to-prepare-and-cook-food-safely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hyperlink" Target="https://www.youtube.com/watch?v=0TlfTILCI8Y" TargetMode="External"/><Relationship Id="rId5" Type="http://schemas.openxmlformats.org/officeDocument/2006/relationships/image" Target="../media/image24.png"/><Relationship Id="rId15" Type="http://schemas.openxmlformats.org/officeDocument/2006/relationships/hyperlink" Target="https://forms.gle/9Uyf4sXLDTN41a5u8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slide" Target="slide21.xml"/><Relationship Id="rId14" Type="http://schemas.openxmlformats.org/officeDocument/2006/relationships/slide" Target="slide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ous-titre 1">
            <a:extLst>
              <a:ext uri="{FF2B5EF4-FFF2-40B4-BE49-F238E27FC236}">
                <a16:creationId xmlns:a16="http://schemas.microsoft.com/office/drawing/2014/main" id="{FBD33A12-4AD2-4480-BB0A-FC274C5B6F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4140200"/>
            <a:ext cx="9144000" cy="1320800"/>
          </a:xfrm>
        </p:spPr>
        <p:txBody>
          <a:bodyPr/>
          <a:lstStyle/>
          <a:p>
            <a:pPr eaLnBrk="1" hangingPunct="1"/>
            <a:r>
              <a:rPr lang="fr-FR" altLang="fr-FR" sz="3200">
                <a:latin typeface="Arial" panose="020B0604020202020204" pitchFamily="34" charset="0"/>
                <a:cs typeface="Arial" panose="020B0604020202020204" pitchFamily="34" charset="0"/>
              </a:rPr>
              <a:t>Infection transmission</a:t>
            </a:r>
            <a:endParaRPr lang="fr-FR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3" name="Image 12" descr="This project has recieved funding from the European Union's Horizon 2020 research and innovation programme under grant agreement no. 727580. EU flag. ">
            <a:extLst>
              <a:ext uri="{FF2B5EF4-FFF2-40B4-BE49-F238E27FC236}">
                <a16:creationId xmlns:a16="http://schemas.microsoft.com/office/drawing/2014/main" id="{1D42E501-95AF-4ECB-8EEA-10EF32C0A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738" y="39688"/>
            <a:ext cx="3259137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 13">
            <a:extLst>
              <a:ext uri="{FF2B5EF4-FFF2-40B4-BE49-F238E27FC236}">
                <a16:creationId xmlns:a16="http://schemas.microsoft.com/office/drawing/2014/main" id="{5FAF666D-27E9-462E-B9C9-89D6D4A8A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5338763"/>
            <a:ext cx="36226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Groupe 4" descr="Navigation bar">
            <a:extLst>
              <a:ext uri="{FF2B5EF4-FFF2-40B4-BE49-F238E27FC236}">
                <a16:creationId xmlns:a16="http://schemas.microsoft.com/office/drawing/2014/main" id="{DF7228D2-ED27-4853-8C96-15715637D468}"/>
              </a:ext>
            </a:extLst>
          </p:cNvPr>
          <p:cNvGrpSpPr>
            <a:grpSpLocks/>
          </p:cNvGrpSpPr>
          <p:nvPr/>
        </p:nvGrpSpPr>
        <p:grpSpPr bwMode="auto">
          <a:xfrm>
            <a:off x="0" y="6016625"/>
            <a:ext cx="12192000" cy="841375"/>
            <a:chOff x="-41565" y="6016088"/>
            <a:chExt cx="12276859" cy="888671"/>
          </a:xfrm>
        </p:grpSpPr>
        <p:sp>
          <p:nvSpPr>
            <p:cNvPr id="15366" name="ZoneTexte 5">
              <a:extLst>
                <a:ext uri="{FF2B5EF4-FFF2-40B4-BE49-F238E27FC236}">
                  <a16:creationId xmlns:a16="http://schemas.microsoft.com/office/drawing/2014/main" id="{4A98C170-4F55-40C9-A141-49ECF51AA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5367" name="ZoneTexte 8">
              <a:extLst>
                <a:ext uri="{FF2B5EF4-FFF2-40B4-BE49-F238E27FC236}">
                  <a16:creationId xmlns:a16="http://schemas.microsoft.com/office/drawing/2014/main" id="{94E511A1-2138-4264-9168-D11AD4AD53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FB9577-FBB6-44D3-AE68-84D8C3836A32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4" name="Bouton d’action : vide 23" descr="Close">
              <a:hlinkClick r:id="" action="ppaction://hlinkshowjump?jump=endshow" highlightClick="1"/>
              <a:extLst>
                <a:ext uri="{FF2B5EF4-FFF2-40B4-BE49-F238E27FC236}">
                  <a16:creationId xmlns:a16="http://schemas.microsoft.com/office/drawing/2014/main" id="{4A0F7733-BD95-4AA0-B31A-2F8608D17FEB}"/>
                </a:ext>
              </a:extLst>
            </p:cNvPr>
            <p:cNvSpPr/>
            <p:nvPr/>
          </p:nvSpPr>
          <p:spPr>
            <a:xfrm>
              <a:off x="5713213" y="6153580"/>
              <a:ext cx="306921" cy="271632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X</a:t>
              </a:r>
            </a:p>
          </p:txBody>
        </p:sp>
        <p:sp>
          <p:nvSpPr>
            <p:cNvPr id="15370" name="ZoneTexte 24">
              <a:extLst>
                <a:ext uri="{FF2B5EF4-FFF2-40B4-BE49-F238E27FC236}">
                  <a16:creationId xmlns:a16="http://schemas.microsoft.com/office/drawing/2014/main" id="{569712A5-7DA1-4F42-AA4D-DC7BD280D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759" y="6155069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5371" name="ZoneTexte 25">
              <a:extLst>
                <a:ext uri="{FF2B5EF4-FFF2-40B4-BE49-F238E27FC236}">
                  <a16:creationId xmlns:a16="http://schemas.microsoft.com/office/drawing/2014/main" id="{C7552A09-C92D-446E-AE6A-DBA0958B3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7568" y="6135725"/>
              <a:ext cx="207132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</a:t>
              </a:r>
              <a:r>
                <a:rPr lang="fr-FR" altLang="fr-FR"/>
                <a:t>Previous</a:t>
              </a:r>
              <a:r>
                <a:rPr lang="fr-FR" altLang="fr-FR">
                  <a:solidFill>
                    <a:schemeClr val="bg1"/>
                  </a:solidFill>
                </a:rPr>
                <a:t>                Next</a:t>
              </a:r>
            </a:p>
          </p:txBody>
        </p:sp>
        <p:sp>
          <p:nvSpPr>
            <p:cNvPr id="27" name="Bouton d’action : vide 26" descr="Next 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C8538282-380E-4DAC-B982-38A2819ED58A}"/>
                </a:ext>
              </a:extLst>
            </p:cNvPr>
            <p:cNvSpPr/>
            <p:nvPr/>
          </p:nvSpPr>
          <p:spPr>
            <a:xfrm>
              <a:off x="11555911" y="6133460"/>
              <a:ext cx="306921" cy="26827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&gt;</a:t>
              </a:r>
            </a:p>
          </p:txBody>
        </p:sp>
        <p:pic>
          <p:nvPicPr>
            <p:cNvPr id="15373" name="Image 28" descr="SafeConsume logo">
              <a:extLst>
                <a:ext uri="{FF2B5EF4-FFF2-40B4-BE49-F238E27FC236}">
                  <a16:creationId xmlns:a16="http://schemas.microsoft.com/office/drawing/2014/main" id="{2EC35046-E518-4C5A-B349-F38C7E3368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822624D2-5808-4002-B554-11D8F44CCD2A}"/>
              </a:ext>
            </a:extLst>
          </p:cNvPr>
          <p:cNvSpPr txBox="1"/>
          <p:nvPr/>
        </p:nvSpPr>
        <p:spPr>
          <a:xfrm>
            <a:off x="1214438" y="4846638"/>
            <a:ext cx="9763125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 for use :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training session is designed to be a </a:t>
            </a:r>
            <a:r>
              <a:rPr lang="en-US" altLang="en-US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 of information </a:t>
            </a:r>
            <a:r>
              <a:rPr lang="en-US" altLang="en-US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allowing you to access the information you are interested in without having to go through the whole session or follow a particular order.</a:t>
            </a: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activate the </a:t>
            </a:r>
            <a:r>
              <a:rPr lang="en-US" altLang="en-US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slideshow</a:t>
            </a:r>
            <a:r>
              <a:rPr lang="en-US" altLang="en-US" sz="1400" dirty="0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 to benefit from all its features.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342766B-3C53-4BE0-9820-8C4EA3E74361}"/>
              </a:ext>
            </a:extLst>
          </p:cNvPr>
          <p:cNvSpPr txBox="1"/>
          <p:nvPr/>
        </p:nvSpPr>
        <p:spPr>
          <a:xfrm>
            <a:off x="3076575" y="246063"/>
            <a:ext cx="863123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Personal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hygiene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3555" name="ZoneTexte 13">
            <a:extLst>
              <a:ext uri="{FF2B5EF4-FFF2-40B4-BE49-F238E27FC236}">
                <a16:creationId xmlns:a16="http://schemas.microsoft.com/office/drawing/2014/main" id="{C10F2847-6FF3-4E86-AD98-4AD744596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581150"/>
            <a:ext cx="8828088" cy="4506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altLang="fr-FR" sz="1600" dirty="0">
                <a:solidFill>
                  <a:schemeClr val="accent3">
                    <a:lumMod val="75000"/>
                  </a:schemeClr>
                </a:solidFill>
              </a:rPr>
              <a:t>Hand washing </a:t>
            </a:r>
            <a:r>
              <a:rPr lang="en-US" altLang="fr-FR" sz="1600" dirty="0">
                <a:solidFill>
                  <a:srgbClr val="00707C"/>
                </a:solidFill>
              </a:rPr>
              <a:t>before and during food preparation (after </a:t>
            </a:r>
            <a:r>
              <a:rPr lang="en-US" altLang="fr-FR" sz="1600" dirty="0">
                <a:solidFill>
                  <a:schemeClr val="accent1"/>
                </a:solidFill>
              </a:rPr>
              <a:t>raw</a:t>
            </a:r>
            <a:r>
              <a:rPr lang="en-US" altLang="fr-FR" sz="1600" dirty="0">
                <a:solidFill>
                  <a:srgbClr val="00707C"/>
                </a:solidFill>
              </a:rPr>
              <a:t> poultry/meat handling, before preparing vegetables). Wash hands before eating. </a:t>
            </a:r>
            <a:br>
              <a:rPr lang="en-US" altLang="fr-FR" sz="1600" dirty="0">
                <a:solidFill>
                  <a:srgbClr val="00707C"/>
                </a:solidFill>
              </a:rPr>
            </a:br>
            <a:endParaRPr lang="en-US" altLang="fr-FR" sz="1600" dirty="0">
              <a:solidFill>
                <a:srgbClr val="00707C"/>
              </a:solidFill>
            </a:endParaRPr>
          </a:p>
          <a:p>
            <a:pPr lvl="2" indent="0">
              <a:spcBef>
                <a:spcPts val="300"/>
              </a:spcBef>
              <a:defRPr/>
            </a:pPr>
            <a:r>
              <a:rPr lang="en-US" altLang="fr-FR" sz="1200" dirty="0">
                <a:solidFill>
                  <a:srgbClr val="00707C"/>
                </a:solidFill>
              </a:rPr>
              <a:t>Raw food may contain pathogens that can be transferred to hands during food preparation. </a:t>
            </a:r>
          </a:p>
          <a:p>
            <a:pPr lvl="2" indent="0">
              <a:spcBef>
                <a:spcPts val="300"/>
              </a:spcBef>
              <a:defRPr/>
            </a:pPr>
            <a:r>
              <a:rPr lang="en-US" altLang="fr-FR" sz="1200" dirty="0">
                <a:solidFill>
                  <a:srgbClr val="00707C"/>
                </a:solidFill>
              </a:rPr>
              <a:t>Other events can contaminate hands (touching the bin, door handles, touching pets, ….). </a:t>
            </a:r>
          </a:p>
          <a:p>
            <a:pPr lvl="2" indent="0">
              <a:spcBef>
                <a:spcPts val="300"/>
              </a:spcBef>
              <a:defRPr/>
            </a:pPr>
            <a:r>
              <a:rPr lang="en-US" altLang="fr-FR" sz="1200" dirty="0">
                <a:solidFill>
                  <a:schemeClr val="accent3">
                    <a:lumMod val="75000"/>
                  </a:schemeClr>
                </a:solidFill>
              </a:rPr>
              <a:t>Once contaminated, hands may disseminate pathogens </a:t>
            </a:r>
            <a:r>
              <a:rPr lang="en-US" altLang="fr-FR" sz="1200" dirty="0">
                <a:solidFill>
                  <a:srgbClr val="00707C"/>
                </a:solidFill>
              </a:rPr>
              <a:t>to cooked foods, or directly to mouth during serving and eating. </a:t>
            </a:r>
          </a:p>
          <a:p>
            <a:pPr lvl="2" indent="0">
              <a:spcBef>
                <a:spcPts val="300"/>
              </a:spcBef>
              <a:defRPr/>
            </a:pPr>
            <a:endParaRPr lang="en-US" altLang="fr-FR" sz="1600" dirty="0">
              <a:solidFill>
                <a:srgbClr val="00707C"/>
              </a:solidFill>
            </a:endParaRPr>
          </a:p>
          <a:p>
            <a:pPr lvl="2" indent="0">
              <a:spcBef>
                <a:spcPts val="1000"/>
              </a:spcBef>
              <a:defRPr/>
            </a:pPr>
            <a:endParaRPr lang="en-US" altLang="fr-FR" sz="1600" dirty="0">
              <a:solidFill>
                <a:srgbClr val="00707C"/>
              </a:solidFill>
            </a:endParaRPr>
          </a:p>
          <a:p>
            <a:pPr lvl="2" indent="0">
              <a:spcBef>
                <a:spcPts val="1000"/>
              </a:spcBef>
              <a:defRPr/>
            </a:pPr>
            <a:endParaRPr lang="en-US" altLang="fr-FR" sz="1600" dirty="0">
              <a:solidFill>
                <a:srgbClr val="00707C"/>
              </a:solidFill>
            </a:endParaRP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fr-FR" sz="1600" dirty="0">
                <a:solidFill>
                  <a:srgbClr val="00707C"/>
                </a:solidFill>
              </a:rPr>
              <a:t>Use clean, </a:t>
            </a:r>
            <a:r>
              <a:rPr lang="en-US" altLang="fr-FR" sz="1600" dirty="0">
                <a:solidFill>
                  <a:schemeClr val="accent3">
                    <a:lumMod val="75000"/>
                  </a:schemeClr>
                </a:solidFill>
              </a:rPr>
              <a:t>dry towels </a:t>
            </a:r>
            <a:r>
              <a:rPr lang="en-US" altLang="fr-FR" sz="1600" dirty="0">
                <a:solidFill>
                  <a:srgbClr val="00707C"/>
                </a:solidFill>
              </a:rPr>
              <a:t>or paper.</a:t>
            </a:r>
            <a:endParaRPr lang="en-US" sz="1400" b="1" u="sng" dirty="0">
              <a:solidFill>
                <a:srgbClr val="00707C"/>
              </a:solidFill>
            </a:endParaRPr>
          </a:p>
          <a:p>
            <a:pPr marL="228600" lvl="1" indent="0">
              <a:spcBef>
                <a:spcPts val="1000"/>
              </a:spcBef>
              <a:defRPr/>
            </a:pPr>
            <a:r>
              <a:rPr lang="en-US" sz="1600" b="1" u="sng" dirty="0">
                <a:solidFill>
                  <a:srgbClr val="00707C"/>
                </a:solidFill>
              </a:rPr>
              <a:t>More information:</a:t>
            </a:r>
          </a:p>
          <a:p>
            <a:pPr marL="228600" lvl="1" indent="0">
              <a:spcBef>
                <a:spcPts val="0"/>
              </a:spcBef>
              <a:defRPr/>
            </a:pPr>
            <a:endParaRPr lang="en-US" altLang="fr-FR" sz="1400" dirty="0">
              <a:solidFill>
                <a:srgbClr val="00707C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altLang="fr-FR" sz="1400" dirty="0">
                <a:solidFill>
                  <a:srgbClr val="00707C"/>
                </a:solidFill>
              </a:rPr>
              <a:t>				</a:t>
            </a:r>
            <a:r>
              <a:rPr lang="en-US" altLang="fr-FR" sz="1200" dirty="0">
                <a:solidFill>
                  <a:srgbClr val="00707C"/>
                </a:solidFill>
                <a:hlinkClick r:id="rId2" tooltip="click here to open the link"/>
              </a:rPr>
              <a:t>10 ways to prevent food poisoning</a:t>
            </a:r>
            <a:endParaRPr lang="en-US" altLang="fr-FR" sz="1200" dirty="0">
              <a:solidFill>
                <a:srgbClr val="00707C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altLang="fr-FR" sz="1400" dirty="0">
              <a:solidFill>
                <a:srgbClr val="00707C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400" dirty="0">
              <a:solidFill>
                <a:srgbClr val="00707C"/>
              </a:solidFill>
            </a:endParaRPr>
          </a:p>
          <a:p>
            <a:pPr lvl="1" eaLnBrk="1" hangingPunct="1">
              <a:defRPr/>
            </a:pPr>
            <a:endParaRPr lang="en-GB" altLang="fr-FR" sz="1400" dirty="0"/>
          </a:p>
        </p:txBody>
      </p:sp>
      <p:grpSp>
        <p:nvGrpSpPr>
          <p:cNvPr id="25604" name="Groupe 17" descr="Navigation bar">
            <a:extLst>
              <a:ext uri="{FF2B5EF4-FFF2-40B4-BE49-F238E27FC236}">
                <a16:creationId xmlns:a16="http://schemas.microsoft.com/office/drawing/2014/main" id="{02C91AEE-B3CF-46DA-95FC-4A3CE4E5870C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5615" name="ZoneTexte 18">
              <a:extLst>
                <a:ext uri="{FF2B5EF4-FFF2-40B4-BE49-F238E27FC236}">
                  <a16:creationId xmlns:a16="http://schemas.microsoft.com/office/drawing/2014/main" id="{425AF6E7-6A8E-4D4F-AECC-ABFB313B7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5616" name="ZoneTexte 19">
              <a:extLst>
                <a:ext uri="{FF2B5EF4-FFF2-40B4-BE49-F238E27FC236}">
                  <a16:creationId xmlns:a16="http://schemas.microsoft.com/office/drawing/2014/main" id="{9CD40C88-E0C7-4600-9FE0-D8E493AEA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2BFDE4-674D-405E-AD9B-5D28B1804F41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F90CE91A-E9FD-448E-AADB-BC2F5CA7C794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25619" name="ZoneTexte 22">
              <a:extLst>
                <a:ext uri="{FF2B5EF4-FFF2-40B4-BE49-F238E27FC236}">
                  <a16:creationId xmlns:a16="http://schemas.microsoft.com/office/drawing/2014/main" id="{F5FDDE53-36A5-4255-8668-D082000D94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Back to main page</a:t>
              </a:r>
            </a:p>
          </p:txBody>
        </p:sp>
        <p:pic>
          <p:nvPicPr>
            <p:cNvPr id="25620" name="Image 25" descr="SafeConsume logo">
              <a:extLst>
                <a:ext uri="{FF2B5EF4-FFF2-40B4-BE49-F238E27FC236}">
                  <a16:creationId xmlns:a16="http://schemas.microsoft.com/office/drawing/2014/main" id="{E2CBDB7A-43AA-4315-8646-71B5E7887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801F9E6-61F5-4C61-B5CE-5A7A1FFCB08F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F2ACFE7-901B-4C22-8ADB-0A57FA4E6E08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607" name="Image 3" descr="Washing hands ">
            <a:extLst>
              <a:ext uri="{FF2B5EF4-FFF2-40B4-BE49-F238E27FC236}">
                <a16:creationId xmlns:a16="http://schemas.microsoft.com/office/drawing/2014/main" id="{BCCC2A2E-4BDB-478C-A5C3-E410A90854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113" y="246063"/>
            <a:ext cx="15081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Image 17">
            <a:extLst>
              <a:ext uri="{FF2B5EF4-FFF2-40B4-BE49-F238E27FC236}">
                <a16:creationId xmlns:a16="http://schemas.microsoft.com/office/drawing/2014/main" id="{A9BD479A-32A5-4B90-B35F-424C7C9E5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Bouton d’action : vide 1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C4754FB-410A-4413-A4AB-BE120BAE33D3}"/>
              </a:ext>
            </a:extLst>
          </p:cNvPr>
          <p:cNvSpPr/>
          <p:nvPr/>
        </p:nvSpPr>
        <p:spPr>
          <a:xfrm>
            <a:off x="3794125" y="3157538"/>
            <a:ext cx="2425700" cy="474662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More information on cross contamination</a:t>
            </a:r>
          </a:p>
        </p:txBody>
      </p:sp>
      <p:pic>
        <p:nvPicPr>
          <p:cNvPr id="25610" name="Image 18" descr="NHS logo">
            <a:extLst>
              <a:ext uri="{FF2B5EF4-FFF2-40B4-BE49-F238E27FC236}">
                <a16:creationId xmlns:a16="http://schemas.microsoft.com/office/drawing/2014/main" id="{100AFA3F-237E-44D1-A246-91F3E1101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4968875"/>
            <a:ext cx="785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1" name="Groupe 22" descr="Link to meat handling information">
            <a:extLst>
              <a:ext uri="{FF2B5EF4-FFF2-40B4-BE49-F238E27FC236}">
                <a16:creationId xmlns:a16="http://schemas.microsoft.com/office/drawing/2014/main" id="{58274820-17F6-43DD-87CA-3881B146A393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167063"/>
            <a:ext cx="1325563" cy="935037"/>
            <a:chOff x="9991462" y="1263369"/>
            <a:chExt cx="1859226" cy="1468010"/>
          </a:xfrm>
        </p:grpSpPr>
        <p:pic>
          <p:nvPicPr>
            <p:cNvPr id="25613" name="Image 23">
              <a:hlinkClick r:id="rId9" action="ppaction://hlinksldjump"/>
              <a:extLst>
                <a:ext uri="{FF2B5EF4-FFF2-40B4-BE49-F238E27FC236}">
                  <a16:creationId xmlns:a16="http://schemas.microsoft.com/office/drawing/2014/main" id="{2E5E7B98-6621-45F7-B46C-7F6C2587B6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462" y="1263369"/>
              <a:ext cx="1859226" cy="146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Bouton d’action : obtenir des informations 24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id="{9C3E3BFB-B714-450F-8E93-03A400C43B50}"/>
                </a:ext>
              </a:extLst>
            </p:cNvPr>
            <p:cNvSpPr/>
            <p:nvPr/>
          </p:nvSpPr>
          <p:spPr>
            <a:xfrm>
              <a:off x="11407590" y="1263369"/>
              <a:ext cx="443098" cy="550815"/>
            </a:xfrm>
            <a:prstGeom prst="actionButtonInform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6" name="Bouton d’action : vide 25">
            <a:hlinkClick r:id="rId11" highlightClick="1"/>
            <a:extLst>
              <a:ext uri="{FF2B5EF4-FFF2-40B4-BE49-F238E27FC236}">
                <a16:creationId xmlns:a16="http://schemas.microsoft.com/office/drawing/2014/main" id="{61458FEF-5BBB-454D-81D9-21F304E97E75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9FFAD18-B13E-46B9-9D66-726413AF9404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2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3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3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3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3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 3" descr="Washing vegetables">
            <a:extLst>
              <a:ext uri="{FF2B5EF4-FFF2-40B4-BE49-F238E27FC236}">
                <a16:creationId xmlns:a16="http://schemas.microsoft.com/office/drawing/2014/main" id="{16D256DF-98AD-4CF4-8D13-993F27CCB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788" y="200025"/>
            <a:ext cx="183832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C226E35-36F0-4D78-9D1F-3D766ECB7479}"/>
              </a:ext>
            </a:extLst>
          </p:cNvPr>
          <p:cNvSpPr txBox="1"/>
          <p:nvPr/>
        </p:nvSpPr>
        <p:spPr>
          <a:xfrm>
            <a:off x="2727325" y="246063"/>
            <a:ext cx="85486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Food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washing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rinsing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3555" name="ZoneTexte 13">
            <a:extLst>
              <a:ext uri="{FF2B5EF4-FFF2-40B4-BE49-F238E27FC236}">
                <a16:creationId xmlns:a16="http://schemas.microsoft.com/office/drawing/2014/main" id="{400C633E-191F-4E98-B4EB-4236F92C0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1820863"/>
            <a:ext cx="8828087" cy="1208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altLang="fr-FR" sz="1600" dirty="0">
                <a:solidFill>
                  <a:schemeClr val="accent3">
                    <a:lumMod val="75000"/>
                  </a:schemeClr>
                </a:solidFill>
              </a:rPr>
              <a:t>Clean vegetables </a:t>
            </a:r>
            <a:r>
              <a:rPr lang="en-US" altLang="fr-FR" sz="1600" dirty="0">
                <a:solidFill>
                  <a:srgbClr val="00707C"/>
                </a:solidFill>
              </a:rPr>
              <a:t>carefully, especially if eaten raw</a:t>
            </a: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600" dirty="0">
              <a:solidFill>
                <a:srgbClr val="00707C"/>
              </a:solidFill>
            </a:endParaRP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altLang="fr-FR" sz="1600" dirty="0">
                <a:solidFill>
                  <a:schemeClr val="accent3">
                    <a:lumMod val="75000"/>
                  </a:schemeClr>
                </a:solidFill>
              </a:rPr>
              <a:t>Don’t wash poultry/meat</a:t>
            </a:r>
            <a:r>
              <a:rPr lang="en-US" altLang="fr-FR" sz="1600" dirty="0">
                <a:solidFill>
                  <a:srgbClr val="00707C"/>
                </a:solidFill>
              </a:rPr>
              <a:t>, contamination risk is high</a:t>
            </a:r>
          </a:p>
          <a:p>
            <a:pPr marL="228600" lvl="1" indent="0" eaLnBrk="1" hangingPunct="1">
              <a:defRPr/>
            </a:pPr>
            <a:r>
              <a:rPr lang="en-US" altLang="fr-FR" sz="1400" dirty="0">
                <a:solidFill>
                  <a:srgbClr val="00707C"/>
                </a:solidFill>
              </a:rPr>
              <a:t> </a:t>
            </a:r>
            <a:endParaRPr lang="en-GB" altLang="fr-FR" sz="1400" dirty="0"/>
          </a:p>
        </p:txBody>
      </p:sp>
      <p:grpSp>
        <p:nvGrpSpPr>
          <p:cNvPr id="26629" name="Groupe 17">
            <a:extLst>
              <a:ext uri="{FF2B5EF4-FFF2-40B4-BE49-F238E27FC236}">
                <a16:creationId xmlns:a16="http://schemas.microsoft.com/office/drawing/2014/main" id="{897E78D3-D2F7-4906-9393-8D6E5181F636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6639" name="ZoneTexte 18">
              <a:extLst>
                <a:ext uri="{FF2B5EF4-FFF2-40B4-BE49-F238E27FC236}">
                  <a16:creationId xmlns:a16="http://schemas.microsoft.com/office/drawing/2014/main" id="{61FC174A-E0AF-4170-9EB5-D3BDF1395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6640" name="ZoneTexte 19">
              <a:extLst>
                <a:ext uri="{FF2B5EF4-FFF2-40B4-BE49-F238E27FC236}">
                  <a16:creationId xmlns:a16="http://schemas.microsoft.com/office/drawing/2014/main" id="{02C3787A-F797-44EB-8279-88066DAED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8494568-9EF3-4BDA-A51E-C69F055267E6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3D35054A-FDAD-4C43-AFA6-D7A2E831E4C2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26643" name="ZoneTexte 22">
              <a:extLst>
                <a:ext uri="{FF2B5EF4-FFF2-40B4-BE49-F238E27FC236}">
                  <a16:creationId xmlns:a16="http://schemas.microsoft.com/office/drawing/2014/main" id="{E7A4F5DB-352D-4537-908D-4F38A80E2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Back to main page</a:t>
              </a:r>
            </a:p>
          </p:txBody>
        </p:sp>
        <p:pic>
          <p:nvPicPr>
            <p:cNvPr id="26644" name="Image 25">
              <a:extLst>
                <a:ext uri="{FF2B5EF4-FFF2-40B4-BE49-F238E27FC236}">
                  <a16:creationId xmlns:a16="http://schemas.microsoft.com/office/drawing/2014/main" id="{A8257682-CA12-4EBA-A64F-559E4FDEEC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6124536-A49E-466F-B606-44DE63301A26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06391C7-E93B-42FD-BE9F-7681638F90E6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632" name="Image 17">
            <a:extLst>
              <a:ext uri="{FF2B5EF4-FFF2-40B4-BE49-F238E27FC236}">
                <a16:creationId xmlns:a16="http://schemas.microsoft.com/office/drawing/2014/main" id="{A5FFF8C6-E1D1-4353-8156-93C3FF808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3" name="Groupe 18" descr="Link to meat handling information">
            <a:extLst>
              <a:ext uri="{FF2B5EF4-FFF2-40B4-BE49-F238E27FC236}">
                <a16:creationId xmlns:a16="http://schemas.microsoft.com/office/drawing/2014/main" id="{54BC0FAA-64EB-47C7-BC94-5020E0F0A617}"/>
              </a:ext>
            </a:extLst>
          </p:cNvPr>
          <p:cNvGrpSpPr>
            <a:grpSpLocks/>
          </p:cNvGrpSpPr>
          <p:nvPr/>
        </p:nvGrpSpPr>
        <p:grpSpPr bwMode="auto">
          <a:xfrm>
            <a:off x="8780463" y="1954213"/>
            <a:ext cx="1330325" cy="941387"/>
            <a:chOff x="9991462" y="1263369"/>
            <a:chExt cx="1859226" cy="1468010"/>
          </a:xfrm>
        </p:grpSpPr>
        <p:pic>
          <p:nvPicPr>
            <p:cNvPr id="26637" name="Image 19">
              <a:hlinkClick r:id="rId6" action="ppaction://hlinksldjump"/>
              <a:extLst>
                <a:ext uri="{FF2B5EF4-FFF2-40B4-BE49-F238E27FC236}">
                  <a16:creationId xmlns:a16="http://schemas.microsoft.com/office/drawing/2014/main" id="{FD943BBA-1DEB-4E16-A4C2-1EE5B241C8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462" y="1263369"/>
              <a:ext cx="1859226" cy="146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Bouton d’action : obtenir des informations 22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36B6C2E9-DB01-4F3E-AE3A-459FB25AA0F5}"/>
                </a:ext>
              </a:extLst>
            </p:cNvPr>
            <p:cNvSpPr/>
            <p:nvPr/>
          </p:nvSpPr>
          <p:spPr>
            <a:xfrm>
              <a:off x="11406959" y="1263369"/>
              <a:ext cx="443729" cy="552050"/>
            </a:xfrm>
            <a:prstGeom prst="actionButtonInform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pic>
        <p:nvPicPr>
          <p:cNvPr id="26634" name="Image 1" descr="Still of Campylobacter video">
            <a:hlinkClick r:id="rId8" tooltip="click here to open the link"/>
            <a:extLst>
              <a:ext uri="{FF2B5EF4-FFF2-40B4-BE49-F238E27FC236}">
                <a16:creationId xmlns:a16="http://schemas.microsoft.com/office/drawing/2014/main" id="{07F49829-A33D-41AB-A92F-D041D4E16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4121150"/>
            <a:ext cx="10985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Rectangle 1">
            <a:extLst>
              <a:ext uri="{FF2B5EF4-FFF2-40B4-BE49-F238E27FC236}">
                <a16:creationId xmlns:a16="http://schemas.microsoft.com/office/drawing/2014/main" id="{F9FE1708-73EA-49EC-AC15-240933738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4092575"/>
            <a:ext cx="6797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ts val="300"/>
              </a:spcBef>
            </a:pPr>
            <a:r>
              <a:rPr lang="en-US" altLang="fr-FR" sz="1600">
                <a:solidFill>
                  <a:srgbClr val="00707C"/>
                </a:solidFill>
              </a:rPr>
              <a:t>Video : </a:t>
            </a:r>
            <a:r>
              <a:rPr lang="en-US" altLang="fr-FR" sz="1600">
                <a:solidFill>
                  <a:srgbClr val="00707C"/>
                </a:solidFill>
                <a:hlinkClick r:id="rId8" tooltip="click here to open the link"/>
              </a:rPr>
              <a:t>See how the </a:t>
            </a:r>
            <a:r>
              <a:rPr lang="en-US" altLang="fr-FR" sz="1600" i="1">
                <a:solidFill>
                  <a:srgbClr val="00707C"/>
                </a:solidFill>
                <a:hlinkClick r:id="rId8" tooltip="click here to open the link"/>
              </a:rPr>
              <a:t>Campylobacter</a:t>
            </a:r>
            <a:r>
              <a:rPr lang="en-US" altLang="fr-FR" sz="1600">
                <a:solidFill>
                  <a:srgbClr val="00707C"/>
                </a:solidFill>
                <a:hlinkClick r:id="rId8" tooltip="click here to open the link"/>
              </a:rPr>
              <a:t> chicken bug spreads in a kitchen</a:t>
            </a:r>
            <a:r>
              <a:rPr lang="en-US" altLang="fr-FR" sz="1600">
                <a:solidFill>
                  <a:srgbClr val="00707C"/>
                </a:solidFill>
              </a:rPr>
              <a:t> </a:t>
            </a:r>
            <a:endParaRPr lang="en-GB" altLang="fr-FR" sz="1600">
              <a:solidFill>
                <a:srgbClr val="00707C"/>
              </a:solidFill>
            </a:endParaRPr>
          </a:p>
          <a:p>
            <a:pPr defTabSz="914400"/>
            <a:r>
              <a:rPr lang="en-GB" altLang="fr-FR" sz="1200">
                <a:solidFill>
                  <a:schemeClr val="accent1"/>
                </a:solidFill>
              </a:rPr>
              <a:t>This video was created by the Hungarian National Food Chain Safety Office for the first World Food Safety Day 2019</a:t>
            </a:r>
            <a:endParaRPr lang="fr-FR" altLang="fr-FR" sz="1200">
              <a:solidFill>
                <a:schemeClr val="accent1"/>
              </a:solidFill>
            </a:endParaRPr>
          </a:p>
        </p:txBody>
      </p:sp>
      <p:sp>
        <p:nvSpPr>
          <p:cNvPr id="26" name="Bouton d’action : vide 25">
            <a:hlinkClick r:id="rId10" highlightClick="1"/>
            <a:extLst>
              <a:ext uri="{FF2B5EF4-FFF2-40B4-BE49-F238E27FC236}">
                <a16:creationId xmlns:a16="http://schemas.microsoft.com/office/drawing/2014/main" id="{28202420-A048-46D8-8C2B-745C22211B8D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0143AAF-B5E1-49A7-BFF6-B9975665D065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1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2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2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2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2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CF46EF1-7FA8-4CA0-A010-7539E24FF983}"/>
              </a:ext>
            </a:extLst>
          </p:cNvPr>
          <p:cNvSpPr txBox="1"/>
          <p:nvPr/>
        </p:nvSpPr>
        <p:spPr>
          <a:xfrm>
            <a:off x="3076575" y="246063"/>
            <a:ext cx="8548688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501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Cooking</a:t>
            </a:r>
            <a:endParaRPr lang="fr-FR" sz="4501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3555" name="ZoneTexte 13">
            <a:extLst>
              <a:ext uri="{FF2B5EF4-FFF2-40B4-BE49-F238E27FC236}">
                <a16:creationId xmlns:a16="http://schemas.microsoft.com/office/drawing/2014/main" id="{6CF5A993-8340-4BD4-9191-F5AD53A47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1276350"/>
            <a:ext cx="8828087" cy="4710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Cook poultry/meat thoroughly, check for doneness</a:t>
            </a:r>
          </a:p>
          <a:p>
            <a:pPr marL="457200" lvl="3" indent="0" eaLnBrk="1" hangingPunct="1">
              <a:spcBef>
                <a:spcPts val="300"/>
              </a:spcBef>
              <a:defRPr/>
            </a:pPr>
            <a:r>
              <a:rPr lang="en-US" sz="1200" dirty="0">
                <a:solidFill>
                  <a:srgbClr val="00707C"/>
                </a:solidFill>
              </a:rPr>
              <a:t>To kill pathogens that may contaminate raw meat and poultry a sufficient temperature must be reached and maintained long enough in all part of the meat during cooking. </a:t>
            </a:r>
          </a:p>
          <a:p>
            <a:pPr marL="457200" lvl="3" indent="0" eaLnBrk="1" hangingPunct="1">
              <a:spcBef>
                <a:spcPts val="300"/>
              </a:spcBef>
              <a:defRPr/>
            </a:pPr>
            <a:r>
              <a:rPr lang="en-US" sz="1200" dirty="0">
                <a:solidFill>
                  <a:srgbClr val="00707C"/>
                </a:solidFill>
              </a:rPr>
              <a:t>Pathogens may survive in “cold spots” which are particularly difficult to avoid in microwave, barbecue or in an open frying pan. </a:t>
            </a:r>
          </a:p>
          <a:p>
            <a:pPr marL="457200" lvl="3" indent="0" eaLnBrk="1" hangingPunct="1">
              <a:spcBef>
                <a:spcPts val="300"/>
              </a:spcBef>
              <a:defRPr/>
            </a:pPr>
            <a:r>
              <a:rPr lang="en-US" sz="1200" dirty="0">
                <a:solidFill>
                  <a:srgbClr val="00707C"/>
                </a:solidFill>
              </a:rPr>
              <a:t>No juice and no pink </a:t>
            </a:r>
            <a:r>
              <a:rPr lang="en-US" sz="1200" dirty="0" err="1">
                <a:solidFill>
                  <a:srgbClr val="00707C"/>
                </a:solidFill>
              </a:rPr>
              <a:t>colour</a:t>
            </a:r>
            <a:r>
              <a:rPr lang="en-US" sz="1200" dirty="0">
                <a:solidFill>
                  <a:srgbClr val="00707C"/>
                </a:solidFill>
              </a:rPr>
              <a:t> should remain in the middle of burgers, sausages, or between leg and breast for a whole bird. </a:t>
            </a:r>
          </a:p>
          <a:p>
            <a:pPr marL="457200" lvl="3" indent="0" eaLnBrk="1" hangingPunct="1">
              <a:spcBef>
                <a:spcPts val="300"/>
              </a:spcBef>
              <a:defRPr/>
            </a:pPr>
            <a:r>
              <a:rPr lang="en-US" sz="1200" dirty="0">
                <a:solidFill>
                  <a:srgbClr val="00707C"/>
                </a:solidFill>
              </a:rPr>
              <a:t>Ideally temperature should be checked with a thermometer. </a:t>
            </a: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600" dirty="0">
              <a:solidFill>
                <a:srgbClr val="00707C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600" dirty="0">
              <a:solidFill>
                <a:srgbClr val="00707C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600" dirty="0">
              <a:solidFill>
                <a:srgbClr val="00707C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600" dirty="0">
              <a:solidFill>
                <a:srgbClr val="00707C"/>
              </a:solidFill>
            </a:endParaRPr>
          </a:p>
          <a:p>
            <a:pPr marL="228600" lvl="1" indent="0" eaLnBrk="1" hangingPunct="1">
              <a:defRPr/>
            </a:pPr>
            <a:r>
              <a:rPr lang="en-US" altLang="fr-FR" sz="1600" dirty="0">
                <a:solidFill>
                  <a:srgbClr val="00707C"/>
                </a:solidFill>
              </a:rPr>
              <a:t> </a:t>
            </a:r>
            <a:r>
              <a:rPr lang="en-US" altLang="fr-FR" sz="1600" b="1" u="sng" dirty="0">
                <a:solidFill>
                  <a:srgbClr val="00707C"/>
                </a:solidFill>
              </a:rPr>
              <a:t>More </a:t>
            </a:r>
            <a:r>
              <a:rPr lang="en-US" altLang="fr-FR" sz="1600" b="1" u="sng" dirty="0" err="1">
                <a:solidFill>
                  <a:srgbClr val="00707C"/>
                </a:solidFill>
              </a:rPr>
              <a:t>informations</a:t>
            </a:r>
            <a:r>
              <a:rPr lang="en-US" altLang="fr-FR" sz="1600" b="1" u="sng" dirty="0">
                <a:solidFill>
                  <a:srgbClr val="00707C"/>
                </a:solidFill>
              </a:rPr>
              <a:t>:</a:t>
            </a:r>
          </a:p>
          <a:p>
            <a:pPr marL="228600" lvl="1" indent="0" eaLnBrk="1" hangingPunct="1">
              <a:defRPr/>
            </a:pPr>
            <a:endParaRPr lang="en-US" altLang="fr-FR" sz="1600" dirty="0">
              <a:solidFill>
                <a:srgbClr val="00707C"/>
              </a:solidFill>
            </a:endParaRPr>
          </a:p>
          <a:p>
            <a:pPr marL="228600" lvl="1" indent="0" eaLnBrk="1" hangingPunct="1">
              <a:defRPr/>
            </a:pPr>
            <a:r>
              <a:rPr lang="en-US" sz="1600" dirty="0">
                <a:solidFill>
                  <a:srgbClr val="00707C"/>
                </a:solidFill>
              </a:rPr>
              <a:t>					</a:t>
            </a:r>
            <a:r>
              <a:rPr lang="en-US" sz="1400" dirty="0">
                <a:solidFill>
                  <a:srgbClr val="00707C"/>
                </a:solidFill>
                <a:hlinkClick r:id="rId2" tooltip="click here to open the link"/>
              </a:rPr>
              <a:t>How to cook your food to prevent food poisoning</a:t>
            </a:r>
            <a:endParaRPr lang="en-US" sz="1400" dirty="0">
              <a:solidFill>
                <a:srgbClr val="00707C"/>
              </a:solidFill>
            </a:endParaRPr>
          </a:p>
          <a:p>
            <a:pPr marL="228600" lvl="1" indent="0" eaLnBrk="1" hangingPunct="1">
              <a:defRPr/>
            </a:pPr>
            <a:r>
              <a:rPr lang="en-US" altLang="fr-FR" sz="1400" dirty="0">
                <a:solidFill>
                  <a:srgbClr val="00707C"/>
                </a:solidFill>
              </a:rPr>
              <a:t>					</a:t>
            </a:r>
            <a:r>
              <a:rPr lang="en-US" altLang="fr-FR" sz="1400" dirty="0">
                <a:solidFill>
                  <a:srgbClr val="00707C"/>
                </a:solidFill>
                <a:hlinkClick r:id="rId3" tooltip="click here to open the link"/>
              </a:rPr>
              <a:t>Information on thermometers</a:t>
            </a:r>
            <a:endParaRPr lang="en-US" altLang="fr-FR" sz="1400" dirty="0">
              <a:solidFill>
                <a:srgbClr val="00707C"/>
              </a:solidFill>
            </a:endParaRPr>
          </a:p>
          <a:p>
            <a:pPr marL="228600" lvl="1" indent="0" eaLnBrk="1" hangingPunct="1">
              <a:defRPr/>
            </a:pPr>
            <a:endParaRPr lang="en-US" altLang="fr-FR" sz="1400" dirty="0">
              <a:solidFill>
                <a:srgbClr val="00707C"/>
              </a:solidFill>
            </a:endParaRPr>
          </a:p>
          <a:p>
            <a:pPr marL="228600" lvl="1" indent="0" eaLnBrk="1" hangingPunct="1">
              <a:defRPr/>
            </a:pPr>
            <a:endParaRPr lang="en-GB" altLang="fr-FR" sz="1400" dirty="0">
              <a:solidFill>
                <a:srgbClr val="00707C"/>
              </a:solidFill>
            </a:endParaRPr>
          </a:p>
        </p:txBody>
      </p:sp>
      <p:grpSp>
        <p:nvGrpSpPr>
          <p:cNvPr id="27652" name="Groupe 17" descr="Navigation bar">
            <a:extLst>
              <a:ext uri="{FF2B5EF4-FFF2-40B4-BE49-F238E27FC236}">
                <a16:creationId xmlns:a16="http://schemas.microsoft.com/office/drawing/2014/main" id="{929522E9-40D3-4659-9CC6-BD478889E62D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7668" name="ZoneTexte 18">
              <a:extLst>
                <a:ext uri="{FF2B5EF4-FFF2-40B4-BE49-F238E27FC236}">
                  <a16:creationId xmlns:a16="http://schemas.microsoft.com/office/drawing/2014/main" id="{4C261251-39AC-4367-92C6-A84A58600A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7669" name="ZoneTexte 19">
              <a:extLst>
                <a:ext uri="{FF2B5EF4-FFF2-40B4-BE49-F238E27FC236}">
                  <a16:creationId xmlns:a16="http://schemas.microsoft.com/office/drawing/2014/main" id="{E2F3D1AC-BDA5-4939-AD34-E90C991FA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FEA292-1BAD-4C24-9439-07E7F3B57366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A52B99BB-D006-4392-8AF2-5703AC872912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X</a:t>
              </a:r>
            </a:p>
          </p:txBody>
        </p:sp>
        <p:sp>
          <p:nvSpPr>
            <p:cNvPr id="27672" name="ZoneTexte 22">
              <a:extLst>
                <a:ext uri="{FF2B5EF4-FFF2-40B4-BE49-F238E27FC236}">
                  <a16:creationId xmlns:a16="http://schemas.microsoft.com/office/drawing/2014/main" id="{8A17341E-D3BF-44C0-8829-2D377BA96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Back to main page</a:t>
              </a:r>
            </a:p>
          </p:txBody>
        </p:sp>
        <p:pic>
          <p:nvPicPr>
            <p:cNvPr id="27673" name="Image 25" descr="SafeConsume logo">
              <a:extLst>
                <a:ext uri="{FF2B5EF4-FFF2-40B4-BE49-F238E27FC236}">
                  <a16:creationId xmlns:a16="http://schemas.microsoft.com/office/drawing/2014/main" id="{436A8877-A85A-4358-ABF1-521806000A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61EAE7C-E68B-4F1D-BB87-64FA7A28A427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9F125F5-19BC-4B30-B168-CFD631EAEBB9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655" name="Image 17">
            <a:extLst>
              <a:ext uri="{FF2B5EF4-FFF2-40B4-BE49-F238E27FC236}">
                <a16:creationId xmlns:a16="http://schemas.microsoft.com/office/drawing/2014/main" id="{2B1B60E9-D4AC-484B-8AF6-DCAB2A434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Image 3" descr="Boy cooking">
            <a:extLst>
              <a:ext uri="{FF2B5EF4-FFF2-40B4-BE49-F238E27FC236}">
                <a16:creationId xmlns:a16="http://schemas.microsoft.com/office/drawing/2014/main" id="{0D7B2E1E-747E-42C4-9AD4-C11357DA45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038" y="25400"/>
            <a:ext cx="104775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Image 2" descr="Food Standards Agency">
            <a:extLst>
              <a:ext uri="{FF2B5EF4-FFF2-40B4-BE49-F238E27FC236}">
                <a16:creationId xmlns:a16="http://schemas.microsoft.com/office/drawing/2014/main" id="{879358E1-5D99-417A-B511-D8A8144C0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5008563"/>
            <a:ext cx="10001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8" name="Groupe 17" descr="Link to meat handling information">
            <a:extLst>
              <a:ext uri="{FF2B5EF4-FFF2-40B4-BE49-F238E27FC236}">
                <a16:creationId xmlns:a16="http://schemas.microsoft.com/office/drawing/2014/main" id="{78509C49-E1EE-4074-8DFD-B9D53963930C}"/>
              </a:ext>
            </a:extLst>
          </p:cNvPr>
          <p:cNvGrpSpPr>
            <a:grpSpLocks/>
          </p:cNvGrpSpPr>
          <p:nvPr/>
        </p:nvGrpSpPr>
        <p:grpSpPr bwMode="auto">
          <a:xfrm>
            <a:off x="5051425" y="3289300"/>
            <a:ext cx="1287463" cy="865188"/>
            <a:chOff x="9991462" y="1263369"/>
            <a:chExt cx="1859226" cy="1468010"/>
          </a:xfrm>
        </p:grpSpPr>
        <p:pic>
          <p:nvPicPr>
            <p:cNvPr id="27666" name="Image 18">
              <a:hlinkClick r:id="rId9" action="ppaction://hlinksldjump"/>
              <a:extLst>
                <a:ext uri="{FF2B5EF4-FFF2-40B4-BE49-F238E27FC236}">
                  <a16:creationId xmlns:a16="http://schemas.microsoft.com/office/drawing/2014/main" id="{4BEB4DE7-A1C8-4150-876D-15923042C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462" y="1263369"/>
              <a:ext cx="1859226" cy="146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Bouton d’action : obtenir des informations 19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id="{B135B131-C6D2-4A81-8CA7-8444E2E3A838}"/>
                </a:ext>
              </a:extLst>
            </p:cNvPr>
            <p:cNvSpPr/>
            <p:nvPr/>
          </p:nvSpPr>
          <p:spPr>
            <a:xfrm>
              <a:off x="11405941" y="1263369"/>
              <a:ext cx="444747" cy="552188"/>
            </a:xfrm>
            <a:prstGeom prst="actionButtonInform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27659" name="Groupe 7" descr="Link to egg handling information">
            <a:extLst>
              <a:ext uri="{FF2B5EF4-FFF2-40B4-BE49-F238E27FC236}">
                <a16:creationId xmlns:a16="http://schemas.microsoft.com/office/drawing/2014/main" id="{C2109B82-BE53-452C-9FA0-A4194E0B08EE}"/>
              </a:ext>
            </a:extLst>
          </p:cNvPr>
          <p:cNvGrpSpPr>
            <a:grpSpLocks/>
          </p:cNvGrpSpPr>
          <p:nvPr/>
        </p:nvGrpSpPr>
        <p:grpSpPr bwMode="auto">
          <a:xfrm>
            <a:off x="6986588" y="3289300"/>
            <a:ext cx="1252537" cy="873125"/>
            <a:chOff x="9275562" y="229495"/>
            <a:chExt cx="1759703" cy="1355762"/>
          </a:xfrm>
        </p:grpSpPr>
        <p:pic>
          <p:nvPicPr>
            <p:cNvPr id="27664" name="Image 5">
              <a:hlinkClick r:id="rId11" action="ppaction://hlinksldjump"/>
              <a:extLst>
                <a:ext uri="{FF2B5EF4-FFF2-40B4-BE49-F238E27FC236}">
                  <a16:creationId xmlns:a16="http://schemas.microsoft.com/office/drawing/2014/main" id="{F5CFF83C-F931-44B2-AF2B-D4E5FD236A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5562" y="229495"/>
              <a:ext cx="1759703" cy="1355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Bouton d’action : obtenir des informations 6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id="{01959B69-5E32-4407-8E64-E5B521C19304}"/>
                </a:ext>
              </a:extLst>
            </p:cNvPr>
            <p:cNvSpPr/>
            <p:nvPr/>
          </p:nvSpPr>
          <p:spPr>
            <a:xfrm>
              <a:off x="10557982" y="1183459"/>
              <a:ext cx="477283" cy="401798"/>
            </a:xfrm>
            <a:prstGeom prst="actionButtonInform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27660" name="Groupe 2" descr="Link to role of phones in spreading micro-organisms additional information">
            <a:extLst>
              <a:ext uri="{FF2B5EF4-FFF2-40B4-BE49-F238E27FC236}">
                <a16:creationId xmlns:a16="http://schemas.microsoft.com/office/drawing/2014/main" id="{D370278C-A80C-42B3-B546-B8123F1D6459}"/>
              </a:ext>
            </a:extLst>
          </p:cNvPr>
          <p:cNvGrpSpPr>
            <a:grpSpLocks/>
          </p:cNvGrpSpPr>
          <p:nvPr/>
        </p:nvGrpSpPr>
        <p:grpSpPr bwMode="auto">
          <a:xfrm>
            <a:off x="8886825" y="3132138"/>
            <a:ext cx="939800" cy="1187450"/>
            <a:chOff x="9246754" y="3165793"/>
            <a:chExt cx="940666" cy="1187767"/>
          </a:xfrm>
        </p:grpSpPr>
        <p:pic>
          <p:nvPicPr>
            <p:cNvPr id="27662" name="Image 1">
              <a:hlinkClick r:id="rId13" action="ppaction://hlinksldjump"/>
              <a:extLst>
                <a:ext uri="{FF2B5EF4-FFF2-40B4-BE49-F238E27FC236}">
                  <a16:creationId xmlns:a16="http://schemas.microsoft.com/office/drawing/2014/main" id="{5C6F28D7-8801-490F-BE20-288F94AB0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6754" y="3166723"/>
              <a:ext cx="940666" cy="1186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Bouton d’action : obtenir des informations 6">
              <a:hlinkClick r:id="rId13" action="ppaction://hlinksldjump" highlightClick="1"/>
              <a:extLst>
                <a:ext uri="{FF2B5EF4-FFF2-40B4-BE49-F238E27FC236}">
                  <a16:creationId xmlns:a16="http://schemas.microsoft.com/office/drawing/2014/main" id="{0488F2C1-CD04-4774-B729-2FCC8254E2FD}"/>
                </a:ext>
              </a:extLst>
            </p:cNvPr>
            <p:cNvSpPr/>
            <p:nvPr/>
          </p:nvSpPr>
          <p:spPr bwMode="auto">
            <a:xfrm>
              <a:off x="9847382" y="3165793"/>
              <a:ext cx="340038" cy="258831"/>
            </a:xfrm>
            <a:prstGeom prst="actionButtonInform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9" name="Bouton d’action : vide 28">
            <a:hlinkClick r:id="rId15" highlightClick="1"/>
            <a:extLst>
              <a:ext uri="{FF2B5EF4-FFF2-40B4-BE49-F238E27FC236}">
                <a16:creationId xmlns:a16="http://schemas.microsoft.com/office/drawing/2014/main" id="{181D65F5-5F7C-43C3-A718-A6BBBAF65613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09F8342-75FF-4549-B8B1-23E6CB18DE36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6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7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7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7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7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25BD6E5-BEA6-4240-BE5C-3637B353A535}"/>
              </a:ext>
            </a:extLst>
          </p:cNvPr>
          <p:cNvSpPr txBox="1"/>
          <p:nvPr/>
        </p:nvSpPr>
        <p:spPr>
          <a:xfrm>
            <a:off x="3076575" y="246063"/>
            <a:ext cx="85486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Disposal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8675" name="ZoneTexte 13">
            <a:extLst>
              <a:ext uri="{FF2B5EF4-FFF2-40B4-BE49-F238E27FC236}">
                <a16:creationId xmlns:a16="http://schemas.microsoft.com/office/drawing/2014/main" id="{0C93DBEA-32E6-46CB-85CE-C5BB0B80A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1820863"/>
            <a:ext cx="88280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altLang="fr-FR" sz="1400" dirty="0">
                <a:solidFill>
                  <a:schemeClr val="accent3">
                    <a:lumMod val="75000"/>
                  </a:schemeClr>
                </a:solidFill>
              </a:rPr>
              <a:t>Avoid using hands when disposing </a:t>
            </a:r>
            <a:r>
              <a:rPr lang="en-US" altLang="fr-FR" sz="1400" dirty="0">
                <a:solidFill>
                  <a:srgbClr val="00707C"/>
                </a:solidFill>
              </a:rPr>
              <a:t>of food waste</a:t>
            </a: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endParaRPr lang="en-US" altLang="fr-FR" sz="1400" dirty="0">
              <a:solidFill>
                <a:srgbClr val="00707C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fr-FR" sz="1400" dirty="0">
                <a:solidFill>
                  <a:srgbClr val="00707C"/>
                </a:solidFill>
              </a:rPr>
              <a:t>A </a:t>
            </a:r>
            <a:r>
              <a:rPr lang="en-US" altLang="fr-FR" sz="1400" dirty="0">
                <a:solidFill>
                  <a:schemeClr val="accent3">
                    <a:lumMod val="75000"/>
                  </a:schemeClr>
                </a:solidFill>
              </a:rPr>
              <a:t>pedal bin </a:t>
            </a:r>
            <a:r>
              <a:rPr lang="en-US" altLang="fr-FR" sz="1400" dirty="0">
                <a:solidFill>
                  <a:srgbClr val="00707C"/>
                </a:solidFill>
              </a:rPr>
              <a:t>would be best to avoid bacteria transferring on hands</a:t>
            </a:r>
          </a:p>
        </p:txBody>
      </p:sp>
      <p:grpSp>
        <p:nvGrpSpPr>
          <p:cNvPr id="28676" name="Groupe 17" descr="Navigation bar">
            <a:extLst>
              <a:ext uri="{FF2B5EF4-FFF2-40B4-BE49-F238E27FC236}">
                <a16:creationId xmlns:a16="http://schemas.microsoft.com/office/drawing/2014/main" id="{F23F617A-C5BA-430C-985A-47A5A57FC9DE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8683" name="ZoneTexte 18">
              <a:extLst>
                <a:ext uri="{FF2B5EF4-FFF2-40B4-BE49-F238E27FC236}">
                  <a16:creationId xmlns:a16="http://schemas.microsoft.com/office/drawing/2014/main" id="{03A3FDC1-E2E6-4E78-90DB-81FD7B8B6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8684" name="ZoneTexte 19">
              <a:extLst>
                <a:ext uri="{FF2B5EF4-FFF2-40B4-BE49-F238E27FC236}">
                  <a16:creationId xmlns:a16="http://schemas.microsoft.com/office/drawing/2014/main" id="{A0483B6A-C119-414F-B5BF-26CCC31E0B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470346-A6D9-44D4-BB4A-FB6A9762B43B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9C36AD67-AFE2-4A0E-A85A-0E21C398072E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28687" name="ZoneTexte 22">
              <a:extLst>
                <a:ext uri="{FF2B5EF4-FFF2-40B4-BE49-F238E27FC236}">
                  <a16:creationId xmlns:a16="http://schemas.microsoft.com/office/drawing/2014/main" id="{168AF3CA-B730-4FFF-82A5-E5F3D6DD7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Back to main page</a:t>
              </a:r>
            </a:p>
          </p:txBody>
        </p:sp>
        <p:pic>
          <p:nvPicPr>
            <p:cNvPr id="28688" name="Image 25" descr="SafeConsume logo">
              <a:extLst>
                <a:ext uri="{FF2B5EF4-FFF2-40B4-BE49-F238E27FC236}">
                  <a16:creationId xmlns:a16="http://schemas.microsoft.com/office/drawing/2014/main" id="{C99F895D-5E55-4598-AF32-4F74988A17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635D649-A65B-424C-85B3-44A1B85BF2D5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1571803-2943-4EDE-99AF-B7EE73EBA992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679" name="Image 17">
            <a:extLst>
              <a:ext uri="{FF2B5EF4-FFF2-40B4-BE49-F238E27FC236}">
                <a16:creationId xmlns:a16="http://schemas.microsoft.com/office/drawing/2014/main" id="{D900B28B-9FFB-4FF9-BCF0-DB10C25B8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Image 3" descr="Girl disposing of food waste">
            <a:extLst>
              <a:ext uri="{FF2B5EF4-FFF2-40B4-BE49-F238E27FC236}">
                <a16:creationId xmlns:a16="http://schemas.microsoft.com/office/drawing/2014/main" id="{C79BB103-2AD9-4B30-852D-567B00142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75" y="250825"/>
            <a:ext cx="1512888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Image 1" descr="Bin">
            <a:extLst>
              <a:ext uri="{FF2B5EF4-FFF2-40B4-BE49-F238E27FC236}">
                <a16:creationId xmlns:a16="http://schemas.microsoft.com/office/drawing/2014/main" id="{7B343397-CAD5-47A9-A766-FB8E60D60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3005138"/>
            <a:ext cx="1922462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Bouton d’action : vide 18">
            <a:hlinkClick r:id="rId7" highlightClick="1"/>
            <a:extLst>
              <a:ext uri="{FF2B5EF4-FFF2-40B4-BE49-F238E27FC236}">
                <a16:creationId xmlns:a16="http://schemas.microsoft.com/office/drawing/2014/main" id="{14A070D8-E0C7-45E1-ACAF-4294E0654ED2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931139E-6594-4993-8588-B78815FD3FCA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8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9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9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9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9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41307B1-6DDB-4E01-A9A0-6A36BAA61EA2}"/>
              </a:ext>
            </a:extLst>
          </p:cNvPr>
          <p:cNvSpPr txBox="1"/>
          <p:nvPr/>
        </p:nvSpPr>
        <p:spPr>
          <a:xfrm>
            <a:off x="3076575" y="246063"/>
            <a:ext cx="909796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501" b="1" dirty="0">
                <a:solidFill>
                  <a:srgbClr val="00707C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Eating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and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serving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3555" name="ZoneTexte 13">
            <a:extLst>
              <a:ext uri="{FF2B5EF4-FFF2-40B4-BE49-F238E27FC236}">
                <a16:creationId xmlns:a16="http://schemas.microsoft.com/office/drawing/2014/main" id="{1D9BEB30-BBD2-4667-89F6-3FBB969D9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888" y="1414463"/>
            <a:ext cx="8828087" cy="4675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ü"/>
              <a:defRPr/>
            </a:pPr>
            <a:endParaRPr lang="en-US" altLang="fr-FR" sz="1600" dirty="0">
              <a:solidFill>
                <a:srgbClr val="00707C"/>
              </a:solidFill>
            </a:endParaRP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Wash hands </a:t>
            </a:r>
            <a:r>
              <a:rPr lang="en-US" sz="1600" dirty="0">
                <a:solidFill>
                  <a:srgbClr val="00707C"/>
                </a:solidFill>
              </a:rPr>
              <a:t>before eating</a:t>
            </a:r>
          </a:p>
          <a:p>
            <a:pPr marL="457200" lvl="3" indent="0" eaLnBrk="1" hangingPunct="1">
              <a:defRPr/>
            </a:pPr>
            <a:r>
              <a:rPr lang="en-US" sz="1200" dirty="0">
                <a:solidFill>
                  <a:srgbClr val="00707C"/>
                </a:solidFill>
              </a:rPr>
              <a:t>Raw food may contain pathogens that can be transferred to hands during food preparation. </a:t>
            </a:r>
          </a:p>
          <a:p>
            <a:pPr marL="457200" lvl="3" indent="0" eaLnBrk="1" hangingPunct="1">
              <a:defRPr/>
            </a:pPr>
            <a:r>
              <a:rPr lang="en-US" sz="1200" dirty="0">
                <a:solidFill>
                  <a:srgbClr val="00707C"/>
                </a:solidFill>
              </a:rPr>
              <a:t>Other events can contaminate hands (touching the bin, door handles, touching pets, ….). </a:t>
            </a:r>
          </a:p>
          <a:p>
            <a:pPr marL="457200" lvl="3" indent="0" eaLnBrk="1" hangingPunct="1">
              <a:defRPr/>
            </a:pPr>
            <a:r>
              <a:rPr lang="en-US" sz="1200" dirty="0">
                <a:solidFill>
                  <a:srgbClr val="00707C"/>
                </a:solidFill>
              </a:rPr>
              <a:t>Once contaminated, hands may disseminate pathogens to cooked foods, or directly to mouth during serving and eating. </a:t>
            </a:r>
          </a:p>
          <a:p>
            <a:pPr marL="457200" lvl="3" indent="0" eaLnBrk="1" hangingPunct="1">
              <a:defRPr/>
            </a:pPr>
            <a:endParaRPr lang="en-US" sz="1050" dirty="0">
              <a:solidFill>
                <a:srgbClr val="00707C"/>
              </a:solidFill>
            </a:endParaRPr>
          </a:p>
          <a:p>
            <a:pPr marL="457200" lvl="3" indent="0" eaLnBrk="1" hangingPunct="1">
              <a:defRPr/>
            </a:pPr>
            <a:endParaRPr lang="en-US" sz="1050" dirty="0">
              <a:solidFill>
                <a:srgbClr val="00707C"/>
              </a:solidFill>
            </a:endParaRPr>
          </a:p>
          <a:p>
            <a:pPr lvl="1" eaLnBrk="1" hangingPunct="1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altLang="fr-FR" sz="1600" dirty="0">
                <a:solidFill>
                  <a:schemeClr val="accent3">
                    <a:lumMod val="75000"/>
                  </a:schemeClr>
                </a:solidFill>
              </a:rPr>
              <a:t>Separate raw and cooked </a:t>
            </a:r>
            <a:r>
              <a:rPr lang="en-US" altLang="fr-FR" sz="1600" dirty="0">
                <a:solidFill>
                  <a:srgbClr val="00707C"/>
                </a:solidFill>
              </a:rPr>
              <a:t>food</a:t>
            </a:r>
          </a:p>
          <a:p>
            <a:pPr lvl="2" indent="0" eaLnBrk="1" hangingPunct="1">
              <a:spcBef>
                <a:spcPts val="300"/>
              </a:spcBef>
              <a:defRPr/>
            </a:pPr>
            <a:r>
              <a:rPr lang="en-US" altLang="fr-FR" sz="1200" dirty="0">
                <a:solidFill>
                  <a:srgbClr val="00707C"/>
                </a:solidFill>
              </a:rPr>
              <a:t>Raw foods may contain pathogen. If they are transmitted to cooked foods, they will not be killed because the food is already cooked and will contaminate consumers. </a:t>
            </a:r>
          </a:p>
          <a:p>
            <a:pPr lvl="2" indent="0" eaLnBrk="1" hangingPunct="1">
              <a:spcBef>
                <a:spcPts val="300"/>
              </a:spcBef>
              <a:defRPr/>
            </a:pPr>
            <a:endParaRPr lang="en-US" altLang="fr-FR" sz="1200" dirty="0">
              <a:solidFill>
                <a:srgbClr val="00707C"/>
              </a:solidFill>
            </a:endParaRPr>
          </a:p>
          <a:p>
            <a:pPr lvl="2" indent="0" eaLnBrk="1" hangingPunct="1">
              <a:spcBef>
                <a:spcPts val="300"/>
              </a:spcBef>
              <a:defRPr/>
            </a:pPr>
            <a:r>
              <a:rPr lang="en-US" altLang="fr-FR" sz="1200" dirty="0">
                <a:solidFill>
                  <a:srgbClr val="00707C"/>
                </a:solidFill>
              </a:rPr>
              <a:t>Reheating foods is usually not sufficient to kill pathogens. </a:t>
            </a:r>
          </a:p>
          <a:p>
            <a:pPr lvl="2" indent="0" eaLnBrk="1" hangingPunct="1">
              <a:spcBef>
                <a:spcPts val="300"/>
              </a:spcBef>
              <a:defRPr/>
            </a:pPr>
            <a:r>
              <a:rPr lang="en-US" altLang="fr-FR" sz="1200" dirty="0">
                <a:solidFill>
                  <a:srgbClr val="00707C"/>
                </a:solidFill>
              </a:rPr>
              <a:t>It is important to keep raw foods in separated and closed containers and to prevent any spilling of exudate, for </a:t>
            </a:r>
          </a:p>
          <a:p>
            <a:pPr lvl="2" indent="0" eaLnBrk="1" hangingPunct="1">
              <a:spcBef>
                <a:spcPts val="300"/>
              </a:spcBef>
              <a:defRPr/>
            </a:pPr>
            <a:r>
              <a:rPr lang="en-US" altLang="fr-FR" sz="1200" dirty="0">
                <a:solidFill>
                  <a:srgbClr val="00707C"/>
                </a:solidFill>
              </a:rPr>
              <a:t>instance from raw meat.</a:t>
            </a:r>
            <a:endParaRPr lang="en-US" sz="1000" dirty="0">
              <a:solidFill>
                <a:srgbClr val="00707C"/>
              </a:solidFill>
            </a:endParaRPr>
          </a:p>
          <a:p>
            <a:pPr marL="228600" lvl="1" indent="0">
              <a:spcBef>
                <a:spcPts val="1000"/>
              </a:spcBef>
              <a:defRPr/>
            </a:pPr>
            <a:r>
              <a:rPr lang="en-US" sz="1600" b="1" u="sng" dirty="0">
                <a:solidFill>
                  <a:srgbClr val="00707C"/>
                </a:solidFill>
              </a:rPr>
              <a:t>More information:</a:t>
            </a:r>
          </a:p>
          <a:p>
            <a:pPr marL="228600" lvl="1" indent="0">
              <a:spcBef>
                <a:spcPts val="0"/>
              </a:spcBef>
              <a:defRPr/>
            </a:pPr>
            <a:endParaRPr lang="en-US" altLang="fr-FR" sz="1600" dirty="0">
              <a:solidFill>
                <a:srgbClr val="00707C"/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en-US" altLang="fr-FR" sz="1600" dirty="0">
                <a:solidFill>
                  <a:srgbClr val="00707C"/>
                </a:solidFill>
              </a:rPr>
              <a:t>					</a:t>
            </a:r>
            <a:r>
              <a:rPr lang="en-US" altLang="fr-FR" sz="1400" dirty="0">
                <a:solidFill>
                  <a:srgbClr val="00707C"/>
                </a:solidFill>
                <a:hlinkClick r:id="rId2" tooltip="click here to open the link"/>
              </a:rPr>
              <a:t>10 ways to prevent food poisoning</a:t>
            </a:r>
            <a:r>
              <a:rPr lang="en-US" altLang="fr-FR" sz="1400" dirty="0">
                <a:solidFill>
                  <a:srgbClr val="00707C"/>
                </a:solidFill>
              </a:rPr>
              <a:t> </a:t>
            </a:r>
          </a:p>
          <a:p>
            <a:pPr lvl="1">
              <a:spcBef>
                <a:spcPts val="0"/>
              </a:spcBef>
              <a:defRPr/>
            </a:pPr>
            <a:endParaRPr lang="en-US" altLang="fr-FR" sz="1400" dirty="0">
              <a:solidFill>
                <a:srgbClr val="00707C"/>
              </a:solidFill>
            </a:endParaRPr>
          </a:p>
          <a:p>
            <a:pPr lvl="1">
              <a:spcBef>
                <a:spcPts val="0"/>
              </a:spcBef>
              <a:defRPr/>
            </a:pPr>
            <a:endParaRPr lang="en-US" altLang="fr-FR" sz="1400" dirty="0">
              <a:solidFill>
                <a:srgbClr val="00707C"/>
              </a:solidFill>
            </a:endParaRPr>
          </a:p>
          <a:p>
            <a:pPr marL="457200" lvl="3" indent="0" eaLnBrk="1" hangingPunct="1">
              <a:defRPr/>
            </a:pPr>
            <a:r>
              <a:rPr lang="en-US" sz="1050" dirty="0">
                <a:solidFill>
                  <a:srgbClr val="00707C"/>
                </a:solidFill>
              </a:rPr>
              <a:t>   				</a:t>
            </a:r>
            <a:r>
              <a:rPr lang="en-US" altLang="fr-FR" sz="1400" dirty="0">
                <a:solidFill>
                  <a:srgbClr val="00707C"/>
                </a:solidFill>
                <a:hlinkClick r:id="rId3" tooltip="click here to open the link"/>
              </a:rPr>
              <a:t>Food safety in the home</a:t>
            </a:r>
            <a:endParaRPr lang="en-US" altLang="fr-FR" sz="1400" dirty="0">
              <a:solidFill>
                <a:srgbClr val="00707C"/>
              </a:solidFill>
            </a:endParaRPr>
          </a:p>
          <a:p>
            <a:pPr marL="457200" lvl="3" indent="0" eaLnBrk="1" hangingPunct="1">
              <a:defRPr/>
            </a:pPr>
            <a:endParaRPr lang="en-US" sz="1000" dirty="0">
              <a:solidFill>
                <a:srgbClr val="00707C"/>
              </a:solidFill>
            </a:endParaRPr>
          </a:p>
        </p:txBody>
      </p:sp>
      <p:grpSp>
        <p:nvGrpSpPr>
          <p:cNvPr id="29700" name="Groupe 17" descr="Navigation bar">
            <a:extLst>
              <a:ext uri="{FF2B5EF4-FFF2-40B4-BE49-F238E27FC236}">
                <a16:creationId xmlns:a16="http://schemas.microsoft.com/office/drawing/2014/main" id="{A5F463F5-7687-4922-B7E4-92A8122B662D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9713" name="ZoneTexte 18">
              <a:extLst>
                <a:ext uri="{FF2B5EF4-FFF2-40B4-BE49-F238E27FC236}">
                  <a16:creationId xmlns:a16="http://schemas.microsoft.com/office/drawing/2014/main" id="{991D4356-F85B-4747-96E6-68EDAF61E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9714" name="ZoneTexte 19">
              <a:extLst>
                <a:ext uri="{FF2B5EF4-FFF2-40B4-BE49-F238E27FC236}">
                  <a16:creationId xmlns:a16="http://schemas.microsoft.com/office/drawing/2014/main" id="{498B46A1-A4D4-4CB4-966A-24E1B0578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43E34D-63C6-462C-8FB9-CDAA1E42EB8C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6CA6DB65-BF9F-4553-A8AC-2EA0FD0D00E7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29717" name="ZoneTexte 22">
              <a:extLst>
                <a:ext uri="{FF2B5EF4-FFF2-40B4-BE49-F238E27FC236}">
                  <a16:creationId xmlns:a16="http://schemas.microsoft.com/office/drawing/2014/main" id="{96F33961-4E33-4C9E-AD46-C0B6299492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Back to main page</a:t>
              </a:r>
            </a:p>
          </p:txBody>
        </p:sp>
        <p:pic>
          <p:nvPicPr>
            <p:cNvPr id="29718" name="Image 25" descr="SafeConsume logo">
              <a:extLst>
                <a:ext uri="{FF2B5EF4-FFF2-40B4-BE49-F238E27FC236}">
                  <a16:creationId xmlns:a16="http://schemas.microsoft.com/office/drawing/2014/main" id="{54456561-E7F8-49EF-B97D-DA9711B17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5D167A2-D772-4EF3-BEB8-D03F88121759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748B080-EF1B-40CC-B9D5-CB598A9D87A5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703" name="Image 17">
            <a:extLst>
              <a:ext uri="{FF2B5EF4-FFF2-40B4-BE49-F238E27FC236}">
                <a16:creationId xmlns:a16="http://schemas.microsoft.com/office/drawing/2014/main" id="{2E88D025-6957-418E-B72B-BBB3F3E7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Espace réservé du contenu 3" descr="Girl eating apple">
            <a:extLst>
              <a:ext uri="{FF2B5EF4-FFF2-40B4-BE49-F238E27FC236}">
                <a16:creationId xmlns:a16="http://schemas.microsoft.com/office/drawing/2014/main" id="{61BBB572-B008-41B4-8574-D83A22B5D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169863"/>
            <a:ext cx="12287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Image 19" descr="NHS logo">
            <a:extLst>
              <a:ext uri="{FF2B5EF4-FFF2-40B4-BE49-F238E27FC236}">
                <a16:creationId xmlns:a16="http://schemas.microsoft.com/office/drawing/2014/main" id="{B86981C8-DE75-4032-A75A-4C3193B4A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4935538"/>
            <a:ext cx="7874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Bouton d’action : vide 1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6FE7EB58-EBD5-4A4A-A863-1EF5FC19FE86}"/>
              </a:ext>
            </a:extLst>
          </p:cNvPr>
          <p:cNvSpPr/>
          <p:nvPr/>
        </p:nvSpPr>
        <p:spPr>
          <a:xfrm>
            <a:off x="8551863" y="2578100"/>
            <a:ext cx="3071812" cy="366713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More information on cross contamination</a:t>
            </a:r>
          </a:p>
        </p:txBody>
      </p:sp>
      <p:pic>
        <p:nvPicPr>
          <p:cNvPr id="29707" name="Espace réservé du contenu 3" descr="Boy holding pizza">
            <a:extLst>
              <a:ext uri="{FF2B5EF4-FFF2-40B4-BE49-F238E27FC236}">
                <a16:creationId xmlns:a16="http://schemas.microsoft.com/office/drawing/2014/main" id="{2B20DF80-0FCF-4481-B603-813E912EF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288" y="76200"/>
            <a:ext cx="1090612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8" name="Groupe 17" descr="Link to meat handling information">
            <a:extLst>
              <a:ext uri="{FF2B5EF4-FFF2-40B4-BE49-F238E27FC236}">
                <a16:creationId xmlns:a16="http://schemas.microsoft.com/office/drawing/2014/main" id="{5004F0E7-00C0-4BFA-AAE1-F4DD3997EEDA}"/>
              </a:ext>
            </a:extLst>
          </p:cNvPr>
          <p:cNvGrpSpPr>
            <a:grpSpLocks/>
          </p:cNvGrpSpPr>
          <p:nvPr/>
        </p:nvGrpSpPr>
        <p:grpSpPr bwMode="auto">
          <a:xfrm>
            <a:off x="10336213" y="4224338"/>
            <a:ext cx="1287462" cy="863600"/>
            <a:chOff x="9991462" y="1263369"/>
            <a:chExt cx="1859226" cy="1468010"/>
          </a:xfrm>
        </p:grpSpPr>
        <p:pic>
          <p:nvPicPr>
            <p:cNvPr id="29711" name="Image 18">
              <a:hlinkClick r:id="rId11" action="ppaction://hlinksldjump"/>
              <a:extLst>
                <a:ext uri="{FF2B5EF4-FFF2-40B4-BE49-F238E27FC236}">
                  <a16:creationId xmlns:a16="http://schemas.microsoft.com/office/drawing/2014/main" id="{4AAD3B66-D853-46E2-B065-3FA6D36F7F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462" y="1263369"/>
              <a:ext cx="1859226" cy="146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Bouton d’action : obtenir des informations 19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id="{ED97B091-41BA-4D1E-BCA9-3902E30BEA0A}"/>
                </a:ext>
              </a:extLst>
            </p:cNvPr>
            <p:cNvSpPr/>
            <p:nvPr/>
          </p:nvSpPr>
          <p:spPr>
            <a:xfrm>
              <a:off x="11405941" y="1263369"/>
              <a:ext cx="444747" cy="553201"/>
            </a:xfrm>
            <a:prstGeom prst="actionButtonInform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pic>
        <p:nvPicPr>
          <p:cNvPr id="29709" name="Image 22" descr="Food Standards Agency logo">
            <a:extLst>
              <a:ext uri="{FF2B5EF4-FFF2-40B4-BE49-F238E27FC236}">
                <a16:creationId xmlns:a16="http://schemas.microsoft.com/office/drawing/2014/main" id="{21AA1A8B-E927-4EF2-80FA-D511335E2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5424488"/>
            <a:ext cx="10001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Bouton d’action : vide 25">
            <a:hlinkClick r:id="rId14" highlightClick="1"/>
            <a:extLst>
              <a:ext uri="{FF2B5EF4-FFF2-40B4-BE49-F238E27FC236}">
                <a16:creationId xmlns:a16="http://schemas.microsoft.com/office/drawing/2014/main" id="{FC69CEB4-7410-4B18-BB0E-17EE0DD89849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4BD2A73-937D-42E0-8875-DECBC5DFB0A4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5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6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6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6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6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2B0681B-D9B0-4516-B164-4E2151AE73FD}"/>
              </a:ext>
            </a:extLst>
          </p:cNvPr>
          <p:cNvSpPr txBox="1"/>
          <p:nvPr/>
        </p:nvSpPr>
        <p:spPr>
          <a:xfrm>
            <a:off x="3076575" y="246063"/>
            <a:ext cx="85486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Storing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leftovers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9699" name="ZoneTexte 13">
            <a:extLst>
              <a:ext uri="{FF2B5EF4-FFF2-40B4-BE49-F238E27FC236}">
                <a16:creationId xmlns:a16="http://schemas.microsoft.com/office/drawing/2014/main" id="{28A89A98-330E-415C-BBFF-2C7B5E7D4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0889" y="869271"/>
            <a:ext cx="8736011" cy="540147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4572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228600" lvl="1" indent="0" eaLnBrk="1" hangingPunct="1">
              <a:defRPr/>
            </a:pPr>
            <a:endParaRPr lang="en-US" altLang="fr-FR" sz="1600" dirty="0">
              <a:solidFill>
                <a:srgbClr val="00707C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Heat only once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Leave maximum 2 hours in room temperature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Consume leftovers during max 3 days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Keep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in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fridge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(≤ 4°C), label with date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altLang="fr-FR" sz="1600" dirty="0">
              <a:solidFill>
                <a:srgbClr val="00707C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altLang="fr-FR" sz="1600" dirty="0">
              <a:solidFill>
                <a:srgbClr val="00707C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altLang="fr-FR" sz="1600" u="sng" dirty="0">
                <a:solidFill>
                  <a:srgbClr val="00707C"/>
                </a:solidFill>
              </a:rPr>
              <a:t>What are the risks ?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altLang="fr-FR" sz="1600" u="sng" dirty="0">
              <a:solidFill>
                <a:srgbClr val="00707C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707C"/>
                </a:solidFill>
              </a:rPr>
              <a:t>Some species of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pathogenic bacteria </a:t>
            </a:r>
            <a:r>
              <a:rPr lang="en-US" sz="1600" dirty="0">
                <a:solidFill>
                  <a:srgbClr val="00707C"/>
                </a:solidFill>
              </a:rPr>
              <a:t>(</a:t>
            </a:r>
            <a:r>
              <a:rPr lang="en-US" sz="1600" i="1" dirty="0">
                <a:solidFill>
                  <a:srgbClr val="00707C"/>
                </a:solidFill>
              </a:rPr>
              <a:t>Bacillus cereus</a:t>
            </a:r>
            <a:r>
              <a:rPr lang="en-US" sz="1600" dirty="0">
                <a:solidFill>
                  <a:srgbClr val="00707C"/>
                </a:solidFill>
              </a:rPr>
              <a:t>, </a:t>
            </a:r>
            <a:r>
              <a:rPr lang="en-US" sz="1600" i="1" dirty="0">
                <a:solidFill>
                  <a:srgbClr val="00707C"/>
                </a:solidFill>
              </a:rPr>
              <a:t>Clostridium perfringens</a:t>
            </a:r>
            <a:r>
              <a:rPr lang="en-US" sz="1600" dirty="0">
                <a:solidFill>
                  <a:srgbClr val="00707C"/>
                </a:solidFill>
              </a:rPr>
              <a:t>, </a:t>
            </a:r>
            <a:r>
              <a:rPr lang="en-US" sz="1600" i="1" dirty="0">
                <a:solidFill>
                  <a:srgbClr val="00707C"/>
                </a:solidFill>
              </a:rPr>
              <a:t>Clostridium botulinum</a:t>
            </a:r>
            <a:r>
              <a:rPr lang="en-US" sz="1600" dirty="0">
                <a:solidFill>
                  <a:srgbClr val="00707C"/>
                </a:solidFill>
              </a:rPr>
              <a:t>…)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produces very resistant bodies called “spores”. 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rgbClr val="00707C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707C"/>
                </a:solidFill>
              </a:rPr>
              <a:t>These spores can be found in meat, milk, cereals, vegetables. Spores present in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foods will not be killed by cooking </a:t>
            </a:r>
            <a:r>
              <a:rPr lang="en-US" sz="1600" dirty="0">
                <a:solidFill>
                  <a:srgbClr val="00707C"/>
                </a:solidFill>
              </a:rPr>
              <a:t>and will multiply in the cooked foods whenever temperature is high enough. 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rgbClr val="00707C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707C"/>
                </a:solidFill>
              </a:rPr>
              <a:t>Then they may infect us causing </a:t>
            </a:r>
            <a:r>
              <a:rPr lang="en-GB" sz="1600" dirty="0">
                <a:solidFill>
                  <a:srgbClr val="00707C"/>
                </a:solidFill>
              </a:rPr>
              <a:t>diarrhoea</a:t>
            </a:r>
            <a:r>
              <a:rPr lang="en-GB" sz="1000" dirty="0"/>
              <a:t> </a:t>
            </a:r>
            <a:r>
              <a:rPr lang="en-US" sz="1600" dirty="0">
                <a:solidFill>
                  <a:srgbClr val="00707C"/>
                </a:solidFill>
              </a:rPr>
              <a:t>or produce deadly toxins in the foods. 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rgbClr val="00707C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707C"/>
                </a:solidFill>
              </a:rPr>
              <a:t>That is why leftovers should be cooled rapidly, kept in the fridge and consumed within 3 days.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1400" strike="sngStrike" dirty="0">
              <a:solidFill>
                <a:srgbClr val="00707C"/>
              </a:solidFill>
            </a:endParaRPr>
          </a:p>
          <a:p>
            <a:pPr lvl="3" indent="0" eaLnBrk="1" hangingPunct="1">
              <a:defRPr/>
            </a:pPr>
            <a:endParaRPr lang="en-US" altLang="fr-FR" sz="1100" dirty="0">
              <a:solidFill>
                <a:srgbClr val="00707C"/>
              </a:solidFill>
            </a:endParaRPr>
          </a:p>
        </p:txBody>
      </p:sp>
      <p:grpSp>
        <p:nvGrpSpPr>
          <p:cNvPr id="30724" name="Groupe 17" descr="Navigation bar">
            <a:extLst>
              <a:ext uri="{FF2B5EF4-FFF2-40B4-BE49-F238E27FC236}">
                <a16:creationId xmlns:a16="http://schemas.microsoft.com/office/drawing/2014/main" id="{F201DFD0-A37E-4DAE-AA7E-B5B1900787FF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30730" name="ZoneTexte 18">
              <a:extLst>
                <a:ext uri="{FF2B5EF4-FFF2-40B4-BE49-F238E27FC236}">
                  <a16:creationId xmlns:a16="http://schemas.microsoft.com/office/drawing/2014/main" id="{50CEFF6E-9486-4F5D-8243-FA30BBFD43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30731" name="ZoneTexte 19">
              <a:extLst>
                <a:ext uri="{FF2B5EF4-FFF2-40B4-BE49-F238E27FC236}">
                  <a16:creationId xmlns:a16="http://schemas.microsoft.com/office/drawing/2014/main" id="{EC9D23FF-B09E-4AF9-8819-4E813DE050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0D8CD27-27C7-449E-875C-BAB7FBB0277D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 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DDD21D3A-36C7-4070-9F4F-F8BDEEED52E7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X</a:t>
              </a:r>
            </a:p>
          </p:txBody>
        </p:sp>
        <p:sp>
          <p:nvSpPr>
            <p:cNvPr id="30734" name="ZoneTexte 22">
              <a:extLst>
                <a:ext uri="{FF2B5EF4-FFF2-40B4-BE49-F238E27FC236}">
                  <a16:creationId xmlns:a16="http://schemas.microsoft.com/office/drawing/2014/main" id="{73E4F8FF-C9D2-460A-8758-315D90592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Back to main page</a:t>
              </a:r>
            </a:p>
          </p:txBody>
        </p:sp>
        <p:pic>
          <p:nvPicPr>
            <p:cNvPr id="30735" name="Image 25" descr="SafeConsume logo">
              <a:extLst>
                <a:ext uri="{FF2B5EF4-FFF2-40B4-BE49-F238E27FC236}">
                  <a16:creationId xmlns:a16="http://schemas.microsoft.com/office/drawing/2014/main" id="{DF470E36-6191-4A4C-89E8-5B2E240140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B4794-B296-4C7D-9A78-3C31ED3CF50A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F873B58-88BF-4975-95F1-8C631399F6DD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27" name="Image 17">
            <a:extLst>
              <a:ext uri="{FF2B5EF4-FFF2-40B4-BE49-F238E27FC236}">
                <a16:creationId xmlns:a16="http://schemas.microsoft.com/office/drawing/2014/main" id="{A2FFCA06-A203-4AD4-9862-C92624561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Image 3" descr="Bowls of leftovers">
            <a:extLst>
              <a:ext uri="{FF2B5EF4-FFF2-40B4-BE49-F238E27FC236}">
                <a16:creationId xmlns:a16="http://schemas.microsoft.com/office/drawing/2014/main" id="{BECFB77B-51FB-4F45-A8E3-D38D22B3E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650" y="239713"/>
            <a:ext cx="20002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Bouton d’action : vide 17">
            <a:hlinkClick r:id="rId6" highlightClick="1"/>
            <a:extLst>
              <a:ext uri="{FF2B5EF4-FFF2-40B4-BE49-F238E27FC236}">
                <a16:creationId xmlns:a16="http://schemas.microsoft.com/office/drawing/2014/main" id="{55ADBA85-577C-4B6E-9A54-60A785FA7372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947B3D5-3BBC-43C2-8244-AA684DB477B8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7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8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8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8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8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oneTexte 3">
            <a:extLst>
              <a:ext uri="{FF2B5EF4-FFF2-40B4-BE49-F238E27FC236}">
                <a16:creationId xmlns:a16="http://schemas.microsoft.com/office/drawing/2014/main" id="{C39E8FCF-22AA-47CF-8EF6-145864803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6038"/>
            <a:ext cx="91154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4500" b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it important to maintain the cold chain?</a:t>
            </a:r>
          </a:p>
        </p:txBody>
      </p:sp>
      <p:sp>
        <p:nvSpPr>
          <p:cNvPr id="31747" name="ZoneTexte 13">
            <a:extLst>
              <a:ext uri="{FF2B5EF4-FFF2-40B4-BE49-F238E27FC236}">
                <a16:creationId xmlns:a16="http://schemas.microsoft.com/office/drawing/2014/main" id="{C67DDE0E-7D56-41CD-920D-6E5FDCE42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1398588"/>
            <a:ext cx="9031288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da-DK" sz="1400" dirty="0" err="1">
                <a:solidFill>
                  <a:srgbClr val="00707C"/>
                </a:solidFill>
              </a:rPr>
              <a:t>Why</a:t>
            </a:r>
            <a:r>
              <a:rPr lang="fr-FR" altLang="da-DK" sz="1400" dirty="0">
                <a:solidFill>
                  <a:srgbClr val="00707C"/>
                </a:solidFill>
              </a:rPr>
              <a:t> </a:t>
            </a:r>
            <a:r>
              <a:rPr lang="fr-FR" altLang="da-DK" sz="1400" dirty="0" err="1">
                <a:solidFill>
                  <a:srgbClr val="00707C"/>
                </a:solidFill>
              </a:rPr>
              <a:t>is</a:t>
            </a:r>
            <a:r>
              <a:rPr lang="fr-FR" altLang="da-DK" sz="1400" dirty="0">
                <a:solidFill>
                  <a:srgbClr val="00707C"/>
                </a:solidFill>
              </a:rPr>
              <a:t> </a:t>
            </a:r>
            <a:r>
              <a:rPr lang="fr-FR" altLang="da-DK" sz="1400" dirty="0" err="1">
                <a:solidFill>
                  <a:srgbClr val="00707C"/>
                </a:solidFill>
              </a:rPr>
              <a:t>it</a:t>
            </a:r>
            <a:r>
              <a:rPr lang="fr-FR" altLang="da-DK" sz="1400" dirty="0">
                <a:solidFill>
                  <a:srgbClr val="00707C"/>
                </a:solidFill>
              </a:rPr>
              <a:t> important to </a:t>
            </a:r>
            <a:r>
              <a:rPr lang="fr-FR" altLang="da-DK" sz="1400" dirty="0" err="1">
                <a:solidFill>
                  <a:srgbClr val="00707C"/>
                </a:solidFill>
              </a:rPr>
              <a:t>maintain</a:t>
            </a:r>
            <a:r>
              <a:rPr lang="fr-FR" altLang="da-DK" sz="1400" dirty="0">
                <a:solidFill>
                  <a:srgbClr val="00707C"/>
                </a:solidFill>
              </a:rPr>
              <a:t> the cold </a:t>
            </a:r>
            <a:r>
              <a:rPr lang="fr-FR" altLang="da-DK" sz="1400" dirty="0" err="1">
                <a:solidFill>
                  <a:srgbClr val="00707C"/>
                </a:solidFill>
              </a:rPr>
              <a:t>chain</a:t>
            </a:r>
            <a:r>
              <a:rPr lang="fr-FR" altLang="da-DK" sz="1400" dirty="0">
                <a:solidFill>
                  <a:srgbClr val="00707C"/>
                </a:solidFill>
              </a:rPr>
              <a:t>?</a:t>
            </a: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Microbes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grow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rapidly</a:t>
            </a:r>
            <a:r>
              <a:rPr lang="fr-FR" altLang="fr-FR" sz="1200" dirty="0">
                <a:solidFill>
                  <a:srgbClr val="00707C"/>
                </a:solidFill>
              </a:rPr>
              <a:t>, </a:t>
            </a:r>
            <a:r>
              <a:rPr lang="fr-FR" altLang="fr-FR" sz="1200" dirty="0" err="1">
                <a:solidFill>
                  <a:srgbClr val="00707C"/>
                </a:solidFill>
              </a:rPr>
              <a:t>depending</a:t>
            </a:r>
            <a:r>
              <a:rPr lang="fr-FR" altLang="fr-FR" sz="1200" dirty="0">
                <a:solidFill>
                  <a:srgbClr val="00707C"/>
                </a:solidFill>
              </a:rPr>
              <a:t> in </a:t>
            </a:r>
            <a:r>
              <a:rPr lang="fr-FR" altLang="fr-FR" sz="1200" dirty="0" err="1">
                <a:solidFill>
                  <a:srgbClr val="00707C"/>
                </a:solidFill>
              </a:rPr>
              <a:t>particular</a:t>
            </a:r>
            <a:r>
              <a:rPr lang="fr-FR" altLang="fr-FR" sz="1200" dirty="0">
                <a:solidFill>
                  <a:srgbClr val="00707C"/>
                </a:solidFill>
              </a:rPr>
              <a:t> on </a:t>
            </a:r>
            <a:r>
              <a:rPr lang="fr-FR" altLang="fr-FR" sz="1200" dirty="0" err="1">
                <a:solidFill>
                  <a:srgbClr val="00707C"/>
                </a:solidFill>
              </a:rPr>
              <a:t>temperature</a:t>
            </a:r>
            <a:r>
              <a:rPr lang="fr-FR" altLang="fr-FR" sz="1200" dirty="0">
                <a:solidFill>
                  <a:srgbClr val="00707C"/>
                </a:solidFill>
              </a:rPr>
              <a:t>.</a:t>
            </a: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Fridge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and freezer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don’t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kill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microbes</a:t>
            </a:r>
            <a:r>
              <a:rPr lang="fr-FR" altLang="fr-FR" sz="1200" dirty="0">
                <a:solidFill>
                  <a:srgbClr val="00707C"/>
                </a:solidFill>
              </a:rPr>
              <a:t>, </a:t>
            </a:r>
            <a:r>
              <a:rPr lang="fr-FR" altLang="fr-FR" sz="1200" dirty="0" err="1">
                <a:solidFill>
                  <a:srgbClr val="00707C"/>
                </a:solidFill>
              </a:rPr>
              <a:t>microbial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growth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is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only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slowed</a:t>
            </a:r>
            <a:r>
              <a:rPr lang="fr-FR" altLang="fr-FR" sz="1200" dirty="0">
                <a:solidFill>
                  <a:srgbClr val="00707C"/>
                </a:solidFill>
              </a:rPr>
              <a:t> down or </a:t>
            </a:r>
            <a:r>
              <a:rPr lang="fr-FR" altLang="fr-FR" sz="1200" dirty="0" err="1">
                <a:solidFill>
                  <a:srgbClr val="00707C"/>
                </a:solidFill>
              </a:rPr>
              <a:t>stopped</a:t>
            </a:r>
            <a:r>
              <a:rPr lang="fr-FR" altLang="fr-FR" sz="1200" dirty="0">
                <a:solidFill>
                  <a:srgbClr val="00707C"/>
                </a:solidFill>
              </a:rPr>
              <a:t>.</a:t>
            </a: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If the cold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chain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is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not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maintained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bacteria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may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grow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to high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numbers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altLang="fr-FR" sz="1200" dirty="0">
                <a:solidFill>
                  <a:srgbClr val="00707C"/>
                </a:solidFill>
              </a:rPr>
              <a:t>and </a:t>
            </a:r>
            <a:r>
              <a:rPr lang="fr-FR" altLang="fr-FR" sz="1200" dirty="0" err="1">
                <a:solidFill>
                  <a:srgbClr val="00707C"/>
                </a:solidFill>
              </a:rPr>
              <a:t>increase</a:t>
            </a:r>
            <a:r>
              <a:rPr lang="fr-FR" altLang="fr-FR" sz="1200" dirty="0">
                <a:solidFill>
                  <a:srgbClr val="00707C"/>
                </a:solidFill>
              </a:rPr>
              <a:t> the </a:t>
            </a:r>
            <a:r>
              <a:rPr lang="fr-FR" altLang="fr-FR" sz="1200" dirty="0" err="1">
                <a:solidFill>
                  <a:srgbClr val="00707C"/>
                </a:solidFill>
              </a:rPr>
              <a:t>risk</a:t>
            </a:r>
            <a:r>
              <a:rPr lang="fr-FR" altLang="fr-FR" sz="1200" dirty="0">
                <a:solidFill>
                  <a:srgbClr val="00707C"/>
                </a:solidFill>
              </a:rPr>
              <a:t> of </a:t>
            </a:r>
            <a:r>
              <a:rPr lang="fr-FR" altLang="fr-FR" sz="1200" dirty="0" err="1">
                <a:solidFill>
                  <a:srgbClr val="00707C"/>
                </a:solidFill>
              </a:rPr>
              <a:t>food-poisoning</a:t>
            </a:r>
            <a:r>
              <a:rPr lang="fr-FR" altLang="fr-FR" sz="1200" dirty="0">
                <a:solidFill>
                  <a:srgbClr val="00707C"/>
                </a:solidFill>
              </a:rPr>
              <a:t>/infection.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da-DK" sz="1400" dirty="0">
                <a:solidFill>
                  <a:srgbClr val="00707C"/>
                </a:solidFill>
              </a:rPr>
              <a:t>How can </a:t>
            </a:r>
            <a:r>
              <a:rPr lang="fr-FR" altLang="da-DK" sz="1400" dirty="0" err="1">
                <a:solidFill>
                  <a:srgbClr val="00707C"/>
                </a:solidFill>
              </a:rPr>
              <a:t>we</a:t>
            </a:r>
            <a:r>
              <a:rPr lang="fr-FR" altLang="da-DK" sz="1400" dirty="0">
                <a:solidFill>
                  <a:srgbClr val="00707C"/>
                </a:solidFill>
              </a:rPr>
              <a:t> </a:t>
            </a:r>
            <a:r>
              <a:rPr lang="fr-FR" altLang="da-DK" sz="1400" dirty="0" err="1">
                <a:solidFill>
                  <a:srgbClr val="00707C"/>
                </a:solidFill>
              </a:rPr>
              <a:t>maintain</a:t>
            </a:r>
            <a:r>
              <a:rPr lang="fr-FR" altLang="da-DK" sz="1400" dirty="0">
                <a:solidFill>
                  <a:srgbClr val="00707C"/>
                </a:solidFill>
              </a:rPr>
              <a:t> the cold </a:t>
            </a:r>
            <a:r>
              <a:rPr lang="fr-FR" altLang="da-DK" sz="1400" dirty="0" err="1">
                <a:solidFill>
                  <a:srgbClr val="00707C"/>
                </a:solidFill>
              </a:rPr>
              <a:t>chain</a:t>
            </a:r>
            <a:r>
              <a:rPr lang="fr-FR" altLang="da-DK" sz="1400" dirty="0">
                <a:solidFill>
                  <a:srgbClr val="00707C"/>
                </a:solidFill>
              </a:rPr>
              <a:t>?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altLang="fr-FR" sz="1200" dirty="0">
                <a:solidFill>
                  <a:srgbClr val="00707C"/>
                </a:solidFill>
              </a:rPr>
              <a:t>Use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cooler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bags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altLang="fr-FR" sz="1200" dirty="0">
                <a:solidFill>
                  <a:srgbClr val="00707C"/>
                </a:solidFill>
              </a:rPr>
              <a:t>(or packing </a:t>
            </a:r>
            <a:r>
              <a:rPr lang="fr-FR" altLang="fr-FR" sz="1200" dirty="0" err="1">
                <a:solidFill>
                  <a:srgbClr val="00707C"/>
                </a:solidFill>
              </a:rPr>
              <a:t>frozen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with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chilled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foods</a:t>
            </a:r>
            <a:r>
              <a:rPr lang="fr-FR" altLang="fr-FR" sz="1200" dirty="0">
                <a:solidFill>
                  <a:srgbClr val="00707C"/>
                </a:solidFill>
              </a:rPr>
              <a:t>) </a:t>
            </a:r>
            <a:r>
              <a:rPr lang="fr-FR" altLang="fr-FR" sz="1200" dirty="0" err="1">
                <a:solidFill>
                  <a:srgbClr val="00707C"/>
                </a:solidFill>
              </a:rPr>
              <a:t>during</a:t>
            </a:r>
            <a:r>
              <a:rPr lang="fr-FR" altLang="fr-FR" sz="1200" dirty="0">
                <a:solidFill>
                  <a:srgbClr val="00707C"/>
                </a:solidFill>
              </a:rPr>
              <a:t> transport </a:t>
            </a:r>
            <a:r>
              <a:rPr lang="fr-FR" altLang="fr-FR" sz="1200" dirty="0" err="1">
                <a:solidFill>
                  <a:srgbClr val="00707C"/>
                </a:solidFill>
              </a:rPr>
              <a:t>from</a:t>
            </a:r>
            <a:r>
              <a:rPr lang="fr-FR" altLang="fr-FR" sz="1200" dirty="0">
                <a:solidFill>
                  <a:srgbClr val="00707C"/>
                </a:solidFill>
              </a:rPr>
              <a:t> shop to home </a:t>
            </a:r>
            <a:r>
              <a:rPr lang="fr-FR" altLang="fr-FR" sz="1200" dirty="0" err="1">
                <a:solidFill>
                  <a:srgbClr val="00707C"/>
                </a:solidFill>
              </a:rPr>
              <a:t>will</a:t>
            </a:r>
            <a:r>
              <a:rPr lang="fr-FR" altLang="fr-FR" sz="1200" dirty="0">
                <a:solidFill>
                  <a:srgbClr val="00707C"/>
                </a:solidFill>
              </a:rPr>
              <a:t> help </a:t>
            </a:r>
            <a:r>
              <a:rPr lang="fr-FR" altLang="fr-FR" sz="1200" dirty="0" err="1">
                <a:solidFill>
                  <a:srgbClr val="00707C"/>
                </a:solidFill>
              </a:rPr>
              <a:t>slowing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bacterial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growth</a:t>
            </a:r>
            <a:r>
              <a:rPr lang="fr-FR" altLang="fr-FR" sz="1200" dirty="0">
                <a:solidFill>
                  <a:srgbClr val="00707C"/>
                </a:solidFill>
              </a:rPr>
              <a:t>.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altLang="fr-FR" sz="1200" dirty="0">
                <a:solidFill>
                  <a:srgbClr val="00707C"/>
                </a:solidFill>
              </a:rPr>
              <a:t>On </a:t>
            </a:r>
            <a:r>
              <a:rPr lang="fr-FR" altLang="fr-FR" sz="1200" dirty="0" err="1">
                <a:solidFill>
                  <a:srgbClr val="00707C"/>
                </a:solidFill>
              </a:rPr>
              <a:t>arrival</a:t>
            </a:r>
            <a:r>
              <a:rPr lang="fr-FR" altLang="fr-FR" sz="1200" dirty="0">
                <a:solidFill>
                  <a:srgbClr val="00707C"/>
                </a:solidFill>
              </a:rPr>
              <a:t> at home, 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store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chilled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frozen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products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first.</a:t>
            </a: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Don’t freeze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twice</a:t>
            </a:r>
            <a:r>
              <a:rPr lang="fr-FR" altLang="fr-FR" sz="1200" dirty="0">
                <a:solidFill>
                  <a:srgbClr val="00707C"/>
                </a:solidFill>
              </a:rPr>
              <a:t>: </a:t>
            </a:r>
            <a:r>
              <a:rPr lang="fr-FR" altLang="fr-FR" sz="1200" dirty="0" err="1">
                <a:solidFill>
                  <a:srgbClr val="00707C"/>
                </a:solidFill>
              </a:rPr>
              <a:t>pathogenic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bacteria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may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multiply</a:t>
            </a:r>
            <a:r>
              <a:rPr lang="fr-FR" altLang="fr-FR" sz="1200" dirty="0">
                <a:solidFill>
                  <a:srgbClr val="00707C"/>
                </a:solidFill>
              </a:rPr>
              <a:t> in the </a:t>
            </a:r>
            <a:r>
              <a:rPr lang="fr-FR" altLang="fr-FR" sz="1200" dirty="0" err="1">
                <a:solidFill>
                  <a:srgbClr val="00707C"/>
                </a:solidFill>
              </a:rPr>
              <a:t>thawed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food</a:t>
            </a:r>
            <a:r>
              <a:rPr lang="fr-FR" altLang="fr-FR" sz="1200" dirty="0">
                <a:solidFill>
                  <a:srgbClr val="00707C"/>
                </a:solidFill>
              </a:rPr>
              <a:t> and </a:t>
            </a:r>
            <a:r>
              <a:rPr lang="fr-FR" altLang="fr-FR" sz="1200" dirty="0" err="1">
                <a:solidFill>
                  <a:srgbClr val="00707C"/>
                </a:solidFill>
              </a:rPr>
              <a:t>they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won't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be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killed</a:t>
            </a:r>
            <a:r>
              <a:rPr lang="fr-FR" altLang="fr-FR" sz="1200" dirty="0">
                <a:solidFill>
                  <a:srgbClr val="00707C"/>
                </a:solidFill>
              </a:rPr>
              <a:t> if the </a:t>
            </a:r>
            <a:r>
              <a:rPr lang="fr-FR" altLang="fr-FR" sz="1200" dirty="0" err="1">
                <a:solidFill>
                  <a:srgbClr val="00707C"/>
                </a:solidFill>
              </a:rPr>
              <a:t>food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is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frozen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again</a:t>
            </a:r>
            <a:r>
              <a:rPr lang="fr-FR" altLang="fr-FR" sz="1200" dirty="0">
                <a:solidFill>
                  <a:srgbClr val="00707C"/>
                </a:solidFill>
              </a:rPr>
              <a:t>.</a:t>
            </a: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Don’t put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piping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hot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food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in the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fridge</a:t>
            </a:r>
            <a:r>
              <a:rPr lang="fr-FR" altLang="fr-FR" sz="1200" dirty="0">
                <a:solidFill>
                  <a:srgbClr val="00707C"/>
                </a:solidFill>
              </a:rPr>
              <a:t>: </a:t>
            </a:r>
            <a:r>
              <a:rPr lang="fr-FR" altLang="fr-FR" sz="1200" dirty="0" err="1">
                <a:solidFill>
                  <a:srgbClr val="00707C"/>
                </a:solidFill>
              </a:rPr>
              <a:t>it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will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raise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your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fridge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temperature</a:t>
            </a:r>
            <a:r>
              <a:rPr lang="fr-FR" altLang="fr-FR" sz="1200" dirty="0">
                <a:solidFill>
                  <a:srgbClr val="00707C"/>
                </a:solidFill>
              </a:rPr>
              <a:t>.</a:t>
            </a: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en-US" altLang="fr-FR" sz="1200" dirty="0">
                <a:solidFill>
                  <a:schemeClr val="accent3">
                    <a:lumMod val="75000"/>
                  </a:schemeClr>
                </a:solidFill>
              </a:rPr>
              <a:t>Cool down leftovers as quickly as possible </a:t>
            </a:r>
            <a:r>
              <a:rPr lang="en-US" altLang="fr-FR" sz="1200" dirty="0">
                <a:solidFill>
                  <a:srgbClr val="00707C"/>
                </a:solidFill>
              </a:rPr>
              <a:t>(within 2 hours) and store them in the fridge.</a:t>
            </a:r>
            <a:endParaRPr lang="fr-FR" altLang="fr-FR" sz="1200" dirty="0">
              <a:solidFill>
                <a:srgbClr val="00707C"/>
              </a:solidFill>
            </a:endParaRPr>
          </a:p>
          <a:p>
            <a:pPr lvl="1" eaLnBrk="1" hangingPunct="1">
              <a:lnSpc>
                <a:spcPct val="150000"/>
              </a:lnSpc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Defrost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frozen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food</a:t>
            </a:r>
            <a:r>
              <a:rPr lang="fr-FR" altLang="fr-FR" sz="1200" dirty="0">
                <a:solidFill>
                  <a:schemeClr val="accent3">
                    <a:lumMod val="75000"/>
                  </a:schemeClr>
                </a:solidFill>
              </a:rPr>
              <a:t> in </a:t>
            </a:r>
            <a:r>
              <a:rPr lang="fr-FR" altLang="fr-FR" sz="1200" dirty="0" err="1">
                <a:solidFill>
                  <a:schemeClr val="accent3">
                    <a:lumMod val="75000"/>
                  </a:schemeClr>
                </a:solidFill>
              </a:rPr>
              <a:t>fridge</a:t>
            </a:r>
            <a:r>
              <a:rPr lang="fr-FR" altLang="fr-FR" sz="1200" dirty="0">
                <a:solidFill>
                  <a:srgbClr val="00707C"/>
                </a:solidFill>
              </a:rPr>
              <a:t>: </a:t>
            </a:r>
            <a:r>
              <a:rPr lang="fr-FR" altLang="fr-FR" sz="1200" dirty="0" err="1">
                <a:solidFill>
                  <a:srgbClr val="00707C"/>
                </a:solidFill>
              </a:rPr>
              <a:t>it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will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avoid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microbial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growth</a:t>
            </a:r>
            <a:r>
              <a:rPr lang="fr-FR" altLang="fr-FR" sz="1200" dirty="0">
                <a:solidFill>
                  <a:srgbClr val="00707C"/>
                </a:solidFill>
              </a:rPr>
              <a:t> and </a:t>
            </a:r>
            <a:r>
              <a:rPr lang="fr-FR" altLang="fr-FR" sz="1200" dirty="0" err="1">
                <a:solidFill>
                  <a:srgbClr val="00707C"/>
                </a:solidFill>
              </a:rPr>
              <a:t>will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keep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your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fridge</a:t>
            </a:r>
            <a:r>
              <a:rPr lang="fr-FR" altLang="fr-FR" sz="1200" dirty="0">
                <a:solidFill>
                  <a:srgbClr val="00707C"/>
                </a:solidFill>
              </a:rPr>
              <a:t> </a:t>
            </a:r>
            <a:r>
              <a:rPr lang="fr-FR" altLang="fr-FR" sz="1200" dirty="0" err="1">
                <a:solidFill>
                  <a:srgbClr val="00707C"/>
                </a:solidFill>
              </a:rPr>
              <a:t>temperature</a:t>
            </a:r>
            <a:r>
              <a:rPr lang="fr-FR" altLang="fr-FR" sz="1200" dirty="0">
                <a:solidFill>
                  <a:srgbClr val="00707C"/>
                </a:solidFill>
              </a:rPr>
              <a:t> down. </a:t>
            </a:r>
            <a:r>
              <a:rPr lang="en-US" altLang="fr-FR" sz="1200" dirty="0">
                <a:solidFill>
                  <a:srgbClr val="00707C"/>
                </a:solidFill>
              </a:rPr>
              <a:t>If you are in a hurry, defrost can also be done in the microwave or in hot water.</a:t>
            </a:r>
            <a:endParaRPr lang="fr-FR" altLang="fr-FR" sz="1400" dirty="0">
              <a:solidFill>
                <a:srgbClr val="00707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BB60A1-1B1E-4878-9D9F-584F8C679BBD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7AF02A1-56F4-4135-94CA-8A327A6A3311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1750" name="Image 17">
            <a:extLst>
              <a:ext uri="{FF2B5EF4-FFF2-40B4-BE49-F238E27FC236}">
                <a16:creationId xmlns:a16="http://schemas.microsoft.com/office/drawing/2014/main" id="{AE79C22C-7284-49EC-B004-250FFA44C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Image 5" descr="Termometer ">
            <a:extLst>
              <a:ext uri="{FF2B5EF4-FFF2-40B4-BE49-F238E27FC236}">
                <a16:creationId xmlns:a16="http://schemas.microsoft.com/office/drawing/2014/main" id="{B8545DEB-D779-4A0F-8CC6-14A8CA6C5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865188"/>
            <a:ext cx="592138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2" name="Groupe 27" descr="Navigation bar">
            <a:extLst>
              <a:ext uri="{FF2B5EF4-FFF2-40B4-BE49-F238E27FC236}">
                <a16:creationId xmlns:a16="http://schemas.microsoft.com/office/drawing/2014/main" id="{D8646F22-52DB-43AA-9798-3AE422607A9F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1756" name="Groupe 17">
              <a:extLst>
                <a:ext uri="{FF2B5EF4-FFF2-40B4-BE49-F238E27FC236}">
                  <a16:creationId xmlns:a16="http://schemas.microsoft.com/office/drawing/2014/main" id="{E62DF20E-7E69-4E73-BCA2-94064DC57B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1759" name="ZoneTexte 18">
                <a:extLst>
                  <a:ext uri="{FF2B5EF4-FFF2-40B4-BE49-F238E27FC236}">
                    <a16:creationId xmlns:a16="http://schemas.microsoft.com/office/drawing/2014/main" id="{BEDE3737-E972-4918-AC8B-878594060E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1760" name="ZoneTexte 19">
                <a:extLst>
                  <a:ext uri="{FF2B5EF4-FFF2-40B4-BE49-F238E27FC236}">
                    <a16:creationId xmlns:a16="http://schemas.microsoft.com/office/drawing/2014/main" id="{E592EF62-5FB3-46E0-B35E-30AE78E7AB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6503F28-3FC3-4CFD-81E2-CC10A4E226FA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Bouton d’action : vide 34" descr="Close button ">
                <a:hlinkClick r:id="rId4" action="ppaction://hlinksldjump" highlightClick="1"/>
                <a:extLst>
                  <a:ext uri="{FF2B5EF4-FFF2-40B4-BE49-F238E27FC236}">
                    <a16:creationId xmlns:a16="http://schemas.microsoft.com/office/drawing/2014/main" id="{EB97D620-48C7-4176-A9E5-EEC2804DD6C7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>
                    <a:solidFill>
                      <a:prstClr val="black"/>
                    </a:solidFill>
                  </a:rPr>
                  <a:t>X</a:t>
                </a:r>
              </a:p>
            </p:txBody>
          </p:sp>
          <p:sp>
            <p:nvSpPr>
              <p:cNvPr id="31763" name="ZoneTexte 22">
                <a:extLst>
                  <a:ext uri="{FF2B5EF4-FFF2-40B4-BE49-F238E27FC236}">
                    <a16:creationId xmlns:a16="http://schemas.microsoft.com/office/drawing/2014/main" id="{93EC79AB-EC1D-48F0-87ED-009699AEA9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2149" y="6149924"/>
                <a:ext cx="1711711" cy="277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Back to main page</a:t>
                </a:r>
              </a:p>
            </p:txBody>
          </p:sp>
          <p:pic>
            <p:nvPicPr>
              <p:cNvPr id="31764" name="Image 25" descr="SafeConsume logo">
                <a:extLst>
                  <a:ext uri="{FF2B5EF4-FFF2-40B4-BE49-F238E27FC236}">
                    <a16:creationId xmlns:a16="http://schemas.microsoft.com/office/drawing/2014/main" id="{8BD7D179-9265-4114-8A89-6FBC4ED5B6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Bouton d’action : vide 29" descr="Next button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51F0076-9417-41D0-A606-3395863003E8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prstClr val="black"/>
                  </a:solidFill>
                </a:rPr>
                <a:t>&gt;</a:t>
              </a:r>
            </a:p>
          </p:txBody>
        </p:sp>
        <p:sp>
          <p:nvSpPr>
            <p:cNvPr id="31758" name="ZoneTexte 22">
              <a:extLst>
                <a:ext uri="{FF2B5EF4-FFF2-40B4-BE49-F238E27FC236}">
                  <a16:creationId xmlns:a16="http://schemas.microsoft.com/office/drawing/2014/main" id="{9EEF8A89-B5BC-48E2-8E26-E6B869534D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4804" y="6145535"/>
              <a:ext cx="171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Next</a:t>
              </a:r>
            </a:p>
          </p:txBody>
        </p:sp>
      </p:grpSp>
      <p:pic>
        <p:nvPicPr>
          <p:cNvPr id="31753" name="Image 1" descr="NHS logo">
            <a:extLst>
              <a:ext uri="{FF2B5EF4-FFF2-40B4-BE49-F238E27FC236}">
                <a16:creationId xmlns:a16="http://schemas.microsoft.com/office/drawing/2014/main" id="{FB12094D-EB2A-4DB2-B5F1-D0FF5D348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5573713"/>
            <a:ext cx="7477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Rectangle 1">
            <a:extLst>
              <a:ext uri="{FF2B5EF4-FFF2-40B4-BE49-F238E27FC236}">
                <a16:creationId xmlns:a16="http://schemas.microsoft.com/office/drawing/2014/main" id="{3D55F914-C794-4C94-8B21-6F2FD20A3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588" y="5608638"/>
            <a:ext cx="2305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fr-FR" sz="1200">
                <a:solidFill>
                  <a:srgbClr val="000000"/>
                </a:solidFill>
                <a:hlinkClick r:id="rId7"/>
              </a:rPr>
              <a:t>How to store food and leftovers</a:t>
            </a:r>
            <a:endParaRPr lang="fr-FR" altLang="fr-FR" sz="1200"/>
          </a:p>
        </p:txBody>
      </p:sp>
      <p:sp>
        <p:nvSpPr>
          <p:cNvPr id="23" name="Bouton d’action : vide 22">
            <a:hlinkClick r:id="rId8" highlightClick="1"/>
            <a:extLst>
              <a:ext uri="{FF2B5EF4-FFF2-40B4-BE49-F238E27FC236}">
                <a16:creationId xmlns:a16="http://schemas.microsoft.com/office/drawing/2014/main" id="{C2BBFBF0-514A-41F2-98C3-AF6683ACFF53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20DC671-2951-4A95-BFDF-9066F95BC85E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9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0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0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0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0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e 2">
            <a:extLst>
              <a:ext uri="{FF2B5EF4-FFF2-40B4-BE49-F238E27FC236}">
                <a16:creationId xmlns:a16="http://schemas.microsoft.com/office/drawing/2014/main" id="{1E98E29C-CDA2-4414-B7CD-4158FF6BA316}"/>
              </a:ext>
            </a:extLst>
          </p:cNvPr>
          <p:cNvGrpSpPr>
            <a:grpSpLocks/>
          </p:cNvGrpSpPr>
          <p:nvPr/>
        </p:nvGrpSpPr>
        <p:grpSpPr bwMode="auto">
          <a:xfrm>
            <a:off x="4763" y="25400"/>
            <a:ext cx="3071812" cy="5959475"/>
            <a:chOff x="4763" y="25400"/>
            <a:chExt cx="3071812" cy="595947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A3D779-2070-4E1E-8E42-8E6FE42A01F6}"/>
                </a:ext>
              </a:extLst>
            </p:cNvPr>
            <p:cNvSpPr/>
            <p:nvPr/>
          </p:nvSpPr>
          <p:spPr bwMode="auto">
            <a:xfrm>
              <a:off x="4763" y="25400"/>
              <a:ext cx="3071812" cy="59594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5B9EA3CB-9BDF-44F0-ADB8-F610957A1C25}"/>
                </a:ext>
              </a:extLst>
            </p:cNvPr>
            <p:cNvCxnSpPr/>
            <p:nvPr/>
          </p:nvCxnSpPr>
          <p:spPr>
            <a:xfrm>
              <a:off x="4763" y="1246188"/>
              <a:ext cx="307181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32789" name="Image 17">
              <a:extLst>
                <a:ext uri="{FF2B5EF4-FFF2-40B4-BE49-F238E27FC236}">
                  <a16:creationId xmlns:a16="http://schemas.microsoft.com/office/drawing/2014/main" id="{46B09989-AA34-49AC-A890-9CDDB80E70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" y="138113"/>
              <a:ext cx="287178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71" name="Groupe 5" descr="Navigation bar">
            <a:extLst>
              <a:ext uri="{FF2B5EF4-FFF2-40B4-BE49-F238E27FC236}">
                <a16:creationId xmlns:a16="http://schemas.microsoft.com/office/drawing/2014/main" id="{BAC070AD-D349-4708-91C2-8B996E08EA47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2776" name="Groupe 36">
              <a:extLst>
                <a:ext uri="{FF2B5EF4-FFF2-40B4-BE49-F238E27FC236}">
                  <a16:creationId xmlns:a16="http://schemas.microsoft.com/office/drawing/2014/main" id="{7C645C0F-CAB1-46CB-80A6-836E18BF54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275" y="6016625"/>
              <a:chExt cx="12276138" cy="887413"/>
            </a:xfrm>
          </p:grpSpPr>
          <p:grpSp>
            <p:nvGrpSpPr>
              <p:cNvPr id="32778" name="Groupe 17">
                <a:extLst>
                  <a:ext uri="{FF2B5EF4-FFF2-40B4-BE49-F238E27FC236}">
                    <a16:creationId xmlns:a16="http://schemas.microsoft.com/office/drawing/2014/main" id="{B43CA263-F4E2-42A5-AF51-AF2450B43A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41275" y="6016625"/>
                <a:ext cx="12276138" cy="887413"/>
                <a:chOff x="-41565" y="6016088"/>
                <a:chExt cx="12276859" cy="888671"/>
              </a:xfrm>
            </p:grpSpPr>
            <p:sp>
              <p:nvSpPr>
                <p:cNvPr id="32781" name="ZoneTexte 18">
                  <a:extLst>
                    <a:ext uri="{FF2B5EF4-FFF2-40B4-BE49-F238E27FC236}">
                      <a16:creationId xmlns:a16="http://schemas.microsoft.com/office/drawing/2014/main" id="{305E6C9D-DE1C-4D04-92AC-091F9D0A4F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19957" y="6170631"/>
                  <a:ext cx="98196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118000"/>
                    </a:lnSpc>
                    <a:spcBef>
                      <a:spcPts val="300"/>
                    </a:spcBef>
                    <a:buFont typeface="Arial" panose="020B0604020202020204" pitchFamily="34" charset="0"/>
                    <a:buChar char="•"/>
                    <a:defRPr sz="12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1pPr>
                  <a:lvl2pPr marL="742950" indent="-28575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2pPr>
                  <a:lvl3pPr marL="1143000" indent="-22860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3pPr>
                  <a:lvl4pPr marL="1600200" indent="-22860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4pPr>
                  <a:lvl5pPr marL="2057400" indent="-22860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5pPr>
                  <a:lvl6pPr marL="25146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6pPr>
                  <a:lvl7pPr marL="29718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7pPr>
                  <a:lvl8pPr marL="34290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8pPr>
                  <a:lvl9pPr marL="38862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fr-FR" altLang="fr-FR">
                      <a:solidFill>
                        <a:srgbClr val="FFFFFF"/>
                      </a:solidFill>
                    </a:rPr>
                    <a:t>Close</a:t>
                  </a:r>
                </a:p>
              </p:txBody>
            </p:sp>
            <p:sp>
              <p:nvSpPr>
                <p:cNvPr id="32782" name="ZoneTexte 19">
                  <a:extLst>
                    <a:ext uri="{FF2B5EF4-FFF2-40B4-BE49-F238E27FC236}">
                      <a16:creationId xmlns:a16="http://schemas.microsoft.com/office/drawing/2014/main" id="{F9B665A1-A86C-4FA3-A4DB-35464999EB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76482" y="6160811"/>
                  <a:ext cx="183241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118000"/>
                    </a:lnSpc>
                    <a:spcBef>
                      <a:spcPts val="300"/>
                    </a:spcBef>
                    <a:buFont typeface="Arial" panose="020B0604020202020204" pitchFamily="34" charset="0"/>
                    <a:buChar char="•"/>
                    <a:defRPr sz="12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1pPr>
                  <a:lvl2pPr marL="742950" indent="-28575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2pPr>
                  <a:lvl3pPr marL="1143000" indent="-22860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3pPr>
                  <a:lvl4pPr marL="1600200" indent="-22860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4pPr>
                  <a:lvl5pPr marL="2057400" indent="-22860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5pPr>
                  <a:lvl6pPr marL="25146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6pPr>
                  <a:lvl7pPr marL="29718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7pPr>
                  <a:lvl8pPr marL="34290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8pPr>
                  <a:lvl9pPr marL="38862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fr-FR" altLang="fr-FR">
                      <a:solidFill>
                        <a:srgbClr val="FFFFFF"/>
                      </a:solidFill>
                    </a:rPr>
                    <a:t>                             Next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080442AE-26C6-4F56-8A16-F9A3A96E2DCC}"/>
                    </a:ext>
                  </a:extLst>
                </p:cNvPr>
                <p:cNvSpPr/>
                <p:nvPr/>
              </p:nvSpPr>
              <p:spPr>
                <a:xfrm>
                  <a:off x="-41565" y="6016088"/>
                  <a:ext cx="12276859" cy="888671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" name="Bouton d’action : vide 43" descr="Close button">
                  <a:hlinkClick r:id="rId3" action="ppaction://hlinksldjump" highlightClick="1"/>
                  <a:extLst>
                    <a:ext uri="{FF2B5EF4-FFF2-40B4-BE49-F238E27FC236}">
                      <a16:creationId xmlns:a16="http://schemas.microsoft.com/office/drawing/2014/main" id="{21B661D5-22C0-47AC-B489-1A948470BF44}"/>
                    </a:ext>
                  </a:extLst>
                </p:cNvPr>
                <p:cNvSpPr/>
                <p:nvPr/>
              </p:nvSpPr>
              <p:spPr>
                <a:xfrm>
                  <a:off x="5508661" y="6154397"/>
                  <a:ext cx="306406" cy="270258"/>
                </a:xfrm>
                <a:prstGeom prst="actionButtonBlank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>
                      <a:solidFill>
                        <a:prstClr val="black"/>
                      </a:solidFill>
                    </a:rPr>
                    <a:t>X</a:t>
                  </a:r>
                </a:p>
              </p:txBody>
            </p:sp>
            <p:sp>
              <p:nvSpPr>
                <p:cNvPr id="32785" name="ZoneTexte 22">
                  <a:extLst>
                    <a:ext uri="{FF2B5EF4-FFF2-40B4-BE49-F238E27FC236}">
                      <a16:creationId xmlns:a16="http://schemas.microsoft.com/office/drawing/2014/main" id="{DB0900AC-F2C1-453A-BC7E-FFBDF85304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22149" y="6149924"/>
                  <a:ext cx="1711711" cy="2773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118000"/>
                    </a:lnSpc>
                    <a:spcBef>
                      <a:spcPts val="300"/>
                    </a:spcBef>
                    <a:buFont typeface="Arial" panose="020B0604020202020204" pitchFamily="34" charset="0"/>
                    <a:buChar char="•"/>
                    <a:defRPr sz="12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1pPr>
                  <a:lvl2pPr marL="742950" indent="-28575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2pPr>
                  <a:lvl3pPr marL="1143000" indent="-22860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3pPr>
                  <a:lvl4pPr marL="1600200" indent="-22860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4pPr>
                  <a:lvl5pPr marL="2057400" indent="-228600">
                    <a:lnSpc>
                      <a:spcPct val="118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5pPr>
                  <a:lvl6pPr marL="25146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6pPr>
                  <a:lvl7pPr marL="29718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7pPr>
                  <a:lvl8pPr marL="34290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8pPr>
                  <a:lvl9pPr marL="3886200" indent="-228600" defTabSz="228600" eaLnBrk="0" fontAlgn="base" hangingPunct="0">
                    <a:lnSpc>
                      <a:spcPct val="118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000">
                      <a:solidFill>
                        <a:schemeClr val="tx1"/>
                      </a:solidFill>
                      <a:latin typeface="Microsoft Sans Serif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fr-FR" altLang="fr-FR">
                      <a:solidFill>
                        <a:srgbClr val="FFFFFF"/>
                      </a:solidFill>
                    </a:rPr>
                    <a:t>Back to main page</a:t>
                  </a:r>
                </a:p>
              </p:txBody>
            </p:sp>
            <p:pic>
              <p:nvPicPr>
                <p:cNvPr id="32786" name="Image 25" descr="SafeConsume logo">
                  <a:extLst>
                    <a:ext uri="{FF2B5EF4-FFF2-40B4-BE49-F238E27FC236}">
                      <a16:creationId xmlns:a16="http://schemas.microsoft.com/office/drawing/2014/main" id="{A9998CAC-8191-4234-BA15-EC302346AF1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516" y="6063782"/>
                  <a:ext cx="1890517" cy="413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9" name="Bouton d’action : vide 38" descr="Next button">
                <a:hlinkClick r:id="" action="ppaction://hlinkshowjump?jump=nextslide" highlightClick="1"/>
                <a:extLst>
                  <a:ext uri="{FF2B5EF4-FFF2-40B4-BE49-F238E27FC236}">
                    <a16:creationId xmlns:a16="http://schemas.microsoft.com/office/drawing/2014/main" id="{31C6BA2C-64B2-4A9B-969F-B1F329583914}"/>
                  </a:ext>
                </a:extLst>
              </p:cNvPr>
              <p:cNvSpPr/>
              <p:nvPr/>
            </p:nvSpPr>
            <p:spPr bwMode="auto">
              <a:xfrm>
                <a:off x="11555413" y="6134100"/>
                <a:ext cx="306387" cy="26828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>
                    <a:solidFill>
                      <a:prstClr val="black"/>
                    </a:solidFill>
                  </a:rPr>
                  <a:t>&gt;</a:t>
                </a:r>
              </a:p>
            </p:txBody>
          </p:sp>
          <p:sp>
            <p:nvSpPr>
              <p:cNvPr id="32780" name="ZoneTexte 22">
                <a:extLst>
                  <a:ext uri="{FF2B5EF4-FFF2-40B4-BE49-F238E27FC236}">
                    <a16:creationId xmlns:a16="http://schemas.microsoft.com/office/drawing/2014/main" id="{4F85F965-20D4-49A2-8D29-B5114F67F0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94804" y="6145535"/>
                <a:ext cx="171161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Previous             Next</a:t>
                </a:r>
              </a:p>
            </p:txBody>
          </p:sp>
        </p:grpSp>
        <p:sp>
          <p:nvSpPr>
            <p:cNvPr id="47" name="Bouton d’action : vide 46" descr="Previous button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3F28E988-8D54-4B1B-ABCF-4944B87E8560}"/>
                </a:ext>
              </a:extLst>
            </p:cNvPr>
            <p:cNvSpPr/>
            <p:nvPr/>
          </p:nvSpPr>
          <p:spPr bwMode="auto">
            <a:xfrm>
              <a:off x="9529763" y="6142038"/>
              <a:ext cx="306387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prstClr val="black"/>
                  </a:solidFill>
                </a:rPr>
                <a:t>&lt;</a:t>
              </a:r>
            </a:p>
          </p:txBody>
        </p:sp>
      </p:grpSp>
      <p:pic>
        <p:nvPicPr>
          <p:cNvPr id="32772" name="Image 1" descr="Graph showing growth rate of Salmonella in chicken and eggs at 8°C, 15°C and 25°C&#10;&#10;&#10;">
            <a:extLst>
              <a:ext uri="{FF2B5EF4-FFF2-40B4-BE49-F238E27FC236}">
                <a16:creationId xmlns:a16="http://schemas.microsoft.com/office/drawing/2014/main" id="{F0B665E2-9ADD-4095-AEBE-B5AAE1DE7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338138"/>
            <a:ext cx="866616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Image 1">
            <a:extLst>
              <a:ext uri="{FF2B5EF4-FFF2-40B4-BE49-F238E27FC236}">
                <a16:creationId xmlns:a16="http://schemas.microsoft.com/office/drawing/2014/main" id="{A76DA212-4441-4C5D-AFFA-3AD40D1AE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371475"/>
            <a:ext cx="2849563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Image 2">
            <a:extLst>
              <a:ext uri="{FF2B5EF4-FFF2-40B4-BE49-F238E27FC236}">
                <a16:creationId xmlns:a16="http://schemas.microsoft.com/office/drawing/2014/main" id="{F61C50F6-65B8-4955-A1A0-2BAB24C81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484438"/>
            <a:ext cx="85391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Bouton d’action : vide 23">
            <a:hlinkClick r:id="rId8" highlightClick="1"/>
            <a:extLst>
              <a:ext uri="{FF2B5EF4-FFF2-40B4-BE49-F238E27FC236}">
                <a16:creationId xmlns:a16="http://schemas.microsoft.com/office/drawing/2014/main" id="{35B9CAB8-5CF3-4EEE-9548-E86979C69464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D3787DD-85AC-4B24-8C2C-F023724134D2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9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0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0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0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0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e 6">
            <a:extLst>
              <a:ext uri="{FF2B5EF4-FFF2-40B4-BE49-F238E27FC236}">
                <a16:creationId xmlns:a16="http://schemas.microsoft.com/office/drawing/2014/main" id="{280873C9-1CC4-4E80-A6EA-20B12FDB79B1}"/>
              </a:ext>
            </a:extLst>
          </p:cNvPr>
          <p:cNvGrpSpPr>
            <a:grpSpLocks/>
          </p:cNvGrpSpPr>
          <p:nvPr/>
        </p:nvGrpSpPr>
        <p:grpSpPr bwMode="auto">
          <a:xfrm>
            <a:off x="4763" y="25400"/>
            <a:ext cx="3071812" cy="5959475"/>
            <a:chOff x="4763" y="25400"/>
            <a:chExt cx="3071812" cy="59594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38CF14-E986-4E0D-9730-DECF5BFCFBF7}"/>
                </a:ext>
              </a:extLst>
            </p:cNvPr>
            <p:cNvSpPr/>
            <p:nvPr/>
          </p:nvSpPr>
          <p:spPr bwMode="auto">
            <a:xfrm>
              <a:off x="4763" y="25400"/>
              <a:ext cx="3071812" cy="59594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10022277-F866-4F44-A805-A1905735B0F5}"/>
                </a:ext>
              </a:extLst>
            </p:cNvPr>
            <p:cNvCxnSpPr/>
            <p:nvPr/>
          </p:nvCxnSpPr>
          <p:spPr>
            <a:xfrm>
              <a:off x="4763" y="1246188"/>
              <a:ext cx="307181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33809" name="Image 17">
              <a:extLst>
                <a:ext uri="{FF2B5EF4-FFF2-40B4-BE49-F238E27FC236}">
                  <a16:creationId xmlns:a16="http://schemas.microsoft.com/office/drawing/2014/main" id="{C0A69C4B-1ADC-4DCD-915C-EA888B212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" y="138113"/>
              <a:ext cx="287178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795" name="Groupe 52" descr="Navigation bar">
            <a:extLst>
              <a:ext uri="{FF2B5EF4-FFF2-40B4-BE49-F238E27FC236}">
                <a16:creationId xmlns:a16="http://schemas.microsoft.com/office/drawing/2014/main" id="{9226A711-E38F-4909-9991-0E99A7B9330E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3798" name="Groupe 17">
              <a:extLst>
                <a:ext uri="{FF2B5EF4-FFF2-40B4-BE49-F238E27FC236}">
                  <a16:creationId xmlns:a16="http://schemas.microsoft.com/office/drawing/2014/main" id="{66C1DE24-D468-42F2-BEF7-89EB4E5F35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3801" name="ZoneTexte 18">
                <a:extLst>
                  <a:ext uri="{FF2B5EF4-FFF2-40B4-BE49-F238E27FC236}">
                    <a16:creationId xmlns:a16="http://schemas.microsoft.com/office/drawing/2014/main" id="{E88F98DE-F986-4E3B-BC97-63548784B3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3802" name="ZoneTexte 19">
                <a:extLst>
                  <a:ext uri="{FF2B5EF4-FFF2-40B4-BE49-F238E27FC236}">
                    <a16:creationId xmlns:a16="http://schemas.microsoft.com/office/drawing/2014/main" id="{07FA1F68-4CBE-4CC1-A4B7-D9DC4369EA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2DA091C-C6D8-428E-B6CC-748D7167F180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Bouton d’action : vide 60" descr="Close button">
                <a:hlinkClick r:id="rId3" action="ppaction://hlinksldjump" highlightClick="1"/>
                <a:extLst>
                  <a:ext uri="{FF2B5EF4-FFF2-40B4-BE49-F238E27FC236}">
                    <a16:creationId xmlns:a16="http://schemas.microsoft.com/office/drawing/2014/main" id="{058C90A9-AD99-4546-8D1C-F411752854D1}"/>
                  </a:ext>
                </a:extLst>
              </p:cNvPr>
              <p:cNvSpPr/>
              <p:nvPr/>
            </p:nvSpPr>
            <p:spPr>
              <a:xfrm>
                <a:off x="5508661" y="6154397"/>
                <a:ext cx="306406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>
                    <a:solidFill>
                      <a:prstClr val="black"/>
                    </a:solidFill>
                  </a:rPr>
                  <a:t>X</a:t>
                </a:r>
              </a:p>
            </p:txBody>
          </p:sp>
          <p:sp>
            <p:nvSpPr>
              <p:cNvPr id="33805" name="ZoneTexte 22">
                <a:extLst>
                  <a:ext uri="{FF2B5EF4-FFF2-40B4-BE49-F238E27FC236}">
                    <a16:creationId xmlns:a16="http://schemas.microsoft.com/office/drawing/2014/main" id="{76F81F88-C549-415F-9EE1-D0886D8104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2149" y="6149924"/>
                <a:ext cx="1711711" cy="277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Back to main page</a:t>
                </a:r>
              </a:p>
            </p:txBody>
          </p:sp>
          <p:pic>
            <p:nvPicPr>
              <p:cNvPr id="33806" name="Image 25" descr="SafeConsume logo">
                <a:extLst>
                  <a:ext uri="{FF2B5EF4-FFF2-40B4-BE49-F238E27FC236}">
                    <a16:creationId xmlns:a16="http://schemas.microsoft.com/office/drawing/2014/main" id="{846E80E3-7C01-45E6-AE33-3CEF610950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6" name="Bouton d’action : vide 55" descr="Back button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DC2D9268-6E85-4640-BDB1-B05F60FA73CA}"/>
                </a:ext>
              </a:extLst>
            </p:cNvPr>
            <p:cNvSpPr/>
            <p:nvPr/>
          </p:nvSpPr>
          <p:spPr bwMode="auto">
            <a:xfrm>
              <a:off x="11555413" y="6134100"/>
              <a:ext cx="306387" cy="26828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prstClr val="black"/>
                  </a:solidFill>
                </a:rPr>
                <a:t>&lt;</a:t>
              </a:r>
            </a:p>
          </p:txBody>
        </p:sp>
        <p:sp>
          <p:nvSpPr>
            <p:cNvPr id="33800" name="ZoneTexte 22">
              <a:extLst>
                <a:ext uri="{FF2B5EF4-FFF2-40B4-BE49-F238E27FC236}">
                  <a16:creationId xmlns:a16="http://schemas.microsoft.com/office/drawing/2014/main" id="{5EB249E3-FEBC-4AFA-B104-DA6CB1BD59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4804" y="6145535"/>
              <a:ext cx="171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Previous</a:t>
              </a:r>
            </a:p>
          </p:txBody>
        </p:sp>
      </p:grpSp>
      <p:pic>
        <p:nvPicPr>
          <p:cNvPr id="33796" name="Image 1" descr="Graph showing growth rate of Listeria monocytogenes in salmon at 3°C, 5°C, 8°C, 15°C and 25°C">
            <a:extLst>
              <a:ext uri="{FF2B5EF4-FFF2-40B4-BE49-F238E27FC236}">
                <a16:creationId xmlns:a16="http://schemas.microsoft.com/office/drawing/2014/main" id="{528821FE-A6EF-48A7-A6DD-C6EFCCE7D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396875"/>
            <a:ext cx="8910638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Bouton d’action : vide 19">
            <a:hlinkClick r:id="rId6" highlightClick="1"/>
            <a:extLst>
              <a:ext uri="{FF2B5EF4-FFF2-40B4-BE49-F238E27FC236}">
                <a16:creationId xmlns:a16="http://schemas.microsoft.com/office/drawing/2014/main" id="{4FBCCCE6-0C11-4B82-8617-A2A44EECCB21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1EDFB42-7EB7-4A23-AC33-7681D56B2053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7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8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8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8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8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oneTexte 3">
            <a:extLst>
              <a:ext uri="{FF2B5EF4-FFF2-40B4-BE49-F238E27FC236}">
                <a16:creationId xmlns:a16="http://schemas.microsoft.com/office/drawing/2014/main" id="{9F61C579-619D-495F-A8F3-6D2139E70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26988"/>
            <a:ext cx="91154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4800" b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Avoiding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4800" b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cross-contamination</a:t>
            </a:r>
          </a:p>
        </p:txBody>
      </p:sp>
      <p:sp>
        <p:nvSpPr>
          <p:cNvPr id="24579" name="ZoneTexte 13">
            <a:extLst>
              <a:ext uri="{FF2B5EF4-FFF2-40B4-BE49-F238E27FC236}">
                <a16:creationId xmlns:a16="http://schemas.microsoft.com/office/drawing/2014/main" id="{DD3709CB-731D-4F04-B7BF-D8B414846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213" y="1500188"/>
            <a:ext cx="9048750" cy="4870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solidFill>
                  <a:srgbClr val="00707C"/>
                </a:solidFill>
              </a:rPr>
              <a:t>Cross-contamination </a:t>
            </a:r>
            <a:r>
              <a:rPr lang="fr-FR" sz="1600" dirty="0" err="1">
                <a:solidFill>
                  <a:srgbClr val="00707C"/>
                </a:solidFill>
              </a:rPr>
              <a:t>happens</a:t>
            </a:r>
            <a:r>
              <a:rPr lang="fr-FR" sz="1600" dirty="0">
                <a:solidFill>
                  <a:srgbClr val="00707C"/>
                </a:solidFill>
              </a:rPr>
              <a:t> </a:t>
            </a:r>
            <a:r>
              <a:rPr lang="fr-FR" sz="1600" dirty="0" err="1">
                <a:solidFill>
                  <a:srgbClr val="00707C"/>
                </a:solidFill>
              </a:rPr>
              <a:t>when</a:t>
            </a:r>
            <a:r>
              <a:rPr lang="fr-FR" sz="1600" dirty="0">
                <a:solidFill>
                  <a:srgbClr val="00707C"/>
                </a:solidFill>
              </a:rPr>
              <a:t>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harmful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microbes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from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contaminated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food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600" dirty="0">
                <a:solidFill>
                  <a:srgbClr val="00707C"/>
                </a:solidFill>
              </a:rPr>
              <a:t>(</a:t>
            </a:r>
            <a:r>
              <a:rPr lang="fr-FR" sz="1600" dirty="0" err="1">
                <a:solidFill>
                  <a:srgbClr val="00707C"/>
                </a:solidFill>
              </a:rPr>
              <a:t>raw</a:t>
            </a:r>
            <a:r>
              <a:rPr lang="fr-FR" sz="1600" dirty="0">
                <a:solidFill>
                  <a:srgbClr val="00707C"/>
                </a:solidFill>
              </a:rPr>
              <a:t> </a:t>
            </a:r>
            <a:r>
              <a:rPr lang="fr-FR" sz="1600" dirty="0" err="1">
                <a:solidFill>
                  <a:srgbClr val="00707C"/>
                </a:solidFill>
              </a:rPr>
              <a:t>meat</a:t>
            </a:r>
            <a:r>
              <a:rPr lang="fr-FR" sz="1600" dirty="0">
                <a:solidFill>
                  <a:srgbClr val="00707C"/>
                </a:solidFill>
              </a:rPr>
              <a:t>, </a:t>
            </a:r>
            <a:r>
              <a:rPr lang="fr-FR" sz="1600" dirty="0" err="1">
                <a:solidFill>
                  <a:srgbClr val="00707C"/>
                </a:solidFill>
              </a:rPr>
              <a:t>soiled</a:t>
            </a:r>
            <a:r>
              <a:rPr lang="fr-FR" sz="1600" dirty="0">
                <a:solidFill>
                  <a:srgbClr val="00707C"/>
                </a:solidFill>
              </a:rPr>
              <a:t> </a:t>
            </a:r>
            <a:r>
              <a:rPr lang="fr-FR" sz="1600" dirty="0" err="1">
                <a:solidFill>
                  <a:srgbClr val="00707C"/>
                </a:solidFill>
              </a:rPr>
              <a:t>vegetables</a:t>
            </a:r>
            <a:r>
              <a:rPr lang="fr-FR" sz="1600" dirty="0">
                <a:solidFill>
                  <a:srgbClr val="00707C"/>
                </a:solidFill>
              </a:rPr>
              <a:t>…) or </a:t>
            </a:r>
            <a:r>
              <a:rPr lang="fr-FR" sz="1600" dirty="0" err="1">
                <a:solidFill>
                  <a:srgbClr val="00707C"/>
                </a:solidFill>
              </a:rPr>
              <a:t>objects</a:t>
            </a:r>
            <a:r>
              <a:rPr lang="fr-FR" sz="1600" dirty="0">
                <a:solidFill>
                  <a:srgbClr val="00707C"/>
                </a:solidFill>
              </a:rPr>
              <a:t> (hands, </a:t>
            </a:r>
            <a:r>
              <a:rPr lang="fr-FR" sz="1600" dirty="0" err="1">
                <a:solidFill>
                  <a:srgbClr val="00707C"/>
                </a:solidFill>
              </a:rPr>
              <a:t>tools</a:t>
            </a:r>
            <a:r>
              <a:rPr lang="fr-FR" sz="1600" dirty="0">
                <a:solidFill>
                  <a:srgbClr val="00707C"/>
                </a:solidFill>
              </a:rPr>
              <a:t>, surfaces, </a:t>
            </a:r>
            <a:r>
              <a:rPr lang="fr-FR" sz="1600" dirty="0" err="1">
                <a:solidFill>
                  <a:srgbClr val="00707C"/>
                </a:solidFill>
              </a:rPr>
              <a:t>towels</a:t>
            </a:r>
            <a:r>
              <a:rPr lang="fr-FR" sz="1600" dirty="0">
                <a:solidFill>
                  <a:srgbClr val="00707C"/>
                </a:solidFill>
              </a:rPr>
              <a:t>, </a:t>
            </a:r>
            <a:r>
              <a:rPr lang="fr-FR" sz="1600" dirty="0" err="1">
                <a:solidFill>
                  <a:srgbClr val="00707C"/>
                </a:solidFill>
              </a:rPr>
              <a:t>sponges</a:t>
            </a:r>
            <a:r>
              <a:rPr lang="fr-FR" sz="1600" dirty="0">
                <a:solidFill>
                  <a:srgbClr val="00707C"/>
                </a:solidFill>
              </a:rPr>
              <a:t>, </a:t>
            </a:r>
            <a:r>
              <a:rPr lang="fr-FR" sz="1600" dirty="0" err="1">
                <a:solidFill>
                  <a:srgbClr val="00707C"/>
                </a:solidFill>
              </a:rPr>
              <a:t>cloths</a:t>
            </a:r>
            <a:r>
              <a:rPr lang="fr-FR" sz="1600" dirty="0">
                <a:solidFill>
                  <a:srgbClr val="00707C"/>
                </a:solidFill>
              </a:rPr>
              <a:t>, </a:t>
            </a:r>
            <a:r>
              <a:rPr lang="fr-FR" sz="1600" dirty="0" err="1">
                <a:solidFill>
                  <a:srgbClr val="00707C"/>
                </a:solidFill>
              </a:rPr>
              <a:t>cutting</a:t>
            </a:r>
            <a:r>
              <a:rPr lang="fr-FR" sz="1600" dirty="0">
                <a:solidFill>
                  <a:srgbClr val="00707C"/>
                </a:solidFill>
              </a:rPr>
              <a:t> </a:t>
            </a:r>
            <a:r>
              <a:rPr lang="fr-FR" sz="1600" dirty="0" err="1">
                <a:solidFill>
                  <a:srgbClr val="00707C"/>
                </a:solidFill>
              </a:rPr>
              <a:t>boards</a:t>
            </a:r>
            <a:r>
              <a:rPr lang="fr-FR" sz="1600" dirty="0">
                <a:solidFill>
                  <a:srgbClr val="00707C"/>
                </a:solidFill>
              </a:rPr>
              <a:t>…)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are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transferred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to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other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food</a:t>
            </a:r>
            <a:r>
              <a:rPr lang="fr-FR" sz="1600" dirty="0">
                <a:solidFill>
                  <a:srgbClr val="00707C"/>
                </a:solidFill>
              </a:rPr>
              <a:t>, </a:t>
            </a:r>
            <a:r>
              <a:rPr lang="fr-FR" sz="1600" dirty="0" err="1">
                <a:solidFill>
                  <a:srgbClr val="00707C"/>
                </a:solidFill>
              </a:rPr>
              <a:t>especially</a:t>
            </a:r>
            <a:r>
              <a:rPr lang="fr-FR" sz="1600" dirty="0">
                <a:solidFill>
                  <a:srgbClr val="00707C"/>
                </a:solidFill>
              </a:rPr>
              <a:t> « </a:t>
            </a:r>
            <a:r>
              <a:rPr lang="fr-FR" sz="1600" dirty="0" err="1">
                <a:solidFill>
                  <a:srgbClr val="00707C"/>
                </a:solidFill>
              </a:rPr>
              <a:t>ready</a:t>
            </a:r>
            <a:r>
              <a:rPr lang="fr-FR" sz="1600" dirty="0">
                <a:solidFill>
                  <a:srgbClr val="00707C"/>
                </a:solidFill>
              </a:rPr>
              <a:t> to </a:t>
            </a:r>
            <a:r>
              <a:rPr lang="fr-FR" sz="1600" dirty="0" err="1">
                <a:solidFill>
                  <a:srgbClr val="00707C"/>
                </a:solidFill>
              </a:rPr>
              <a:t>eat</a:t>
            </a:r>
            <a:r>
              <a:rPr lang="fr-FR" sz="1600" dirty="0">
                <a:solidFill>
                  <a:srgbClr val="00707C"/>
                </a:solidFill>
              </a:rPr>
              <a:t> » </a:t>
            </a:r>
            <a:r>
              <a:rPr lang="fr-FR" sz="1600" dirty="0" err="1">
                <a:solidFill>
                  <a:srgbClr val="00707C"/>
                </a:solidFill>
              </a:rPr>
              <a:t>food</a:t>
            </a:r>
            <a:r>
              <a:rPr lang="fr-FR" sz="1600" dirty="0">
                <a:solidFill>
                  <a:srgbClr val="00707C"/>
                </a:solidFill>
              </a:rPr>
              <a:t>. This can </a:t>
            </a:r>
            <a:r>
              <a:rPr lang="fr-FR" sz="1600" dirty="0" err="1">
                <a:solidFill>
                  <a:srgbClr val="00707C"/>
                </a:solidFill>
              </a:rPr>
              <a:t>increase</a:t>
            </a:r>
            <a:r>
              <a:rPr lang="fr-FR" sz="1600" dirty="0">
                <a:solidFill>
                  <a:srgbClr val="00707C"/>
                </a:solidFill>
              </a:rPr>
              <a:t> the </a:t>
            </a:r>
            <a:r>
              <a:rPr lang="fr-FR" sz="1600" dirty="0" err="1">
                <a:solidFill>
                  <a:srgbClr val="00707C"/>
                </a:solidFill>
              </a:rPr>
              <a:t>risk</a:t>
            </a:r>
            <a:r>
              <a:rPr lang="fr-FR" sz="1600" dirty="0">
                <a:solidFill>
                  <a:srgbClr val="00707C"/>
                </a:solidFill>
              </a:rPr>
              <a:t> of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food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poisoning</a:t>
            </a:r>
            <a:r>
              <a:rPr lang="fr-FR" sz="1600" dirty="0">
                <a:solidFill>
                  <a:srgbClr val="00707C"/>
                </a:solidFill>
              </a:rPr>
              <a:t>.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fr-FR" sz="1600" dirty="0">
              <a:solidFill>
                <a:srgbClr val="00707C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solidFill>
                  <a:srgbClr val="00707C"/>
                </a:solidFill>
              </a:rPr>
              <a:t>You can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avoid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cross-contamination </a:t>
            </a:r>
            <a:r>
              <a:rPr lang="fr-FR" sz="1600" dirty="0">
                <a:solidFill>
                  <a:srgbClr val="00707C"/>
                </a:solidFill>
              </a:rPr>
              <a:t>at </a:t>
            </a:r>
            <a:r>
              <a:rPr lang="fr-FR" sz="1600" dirty="0" err="1">
                <a:solidFill>
                  <a:srgbClr val="00707C"/>
                </a:solidFill>
              </a:rPr>
              <a:t>several</a:t>
            </a:r>
            <a:r>
              <a:rPr lang="fr-FR" sz="1600" dirty="0">
                <a:solidFill>
                  <a:srgbClr val="00707C"/>
                </a:solidFill>
              </a:rPr>
              <a:t> </a:t>
            </a:r>
            <a:r>
              <a:rPr lang="fr-FR" sz="1600" dirty="0" err="1">
                <a:solidFill>
                  <a:srgbClr val="00707C"/>
                </a:solidFill>
              </a:rPr>
              <a:t>steps</a:t>
            </a:r>
            <a:r>
              <a:rPr lang="fr-FR" sz="1600" dirty="0">
                <a:solidFill>
                  <a:srgbClr val="00707C"/>
                </a:solidFill>
              </a:rPr>
              <a:t> of the </a:t>
            </a:r>
            <a:r>
              <a:rPr lang="fr-FR" sz="1600" dirty="0" err="1">
                <a:solidFill>
                  <a:srgbClr val="00707C"/>
                </a:solidFill>
              </a:rPr>
              <a:t>food</a:t>
            </a:r>
            <a:r>
              <a:rPr lang="fr-FR" sz="1600" dirty="0">
                <a:solidFill>
                  <a:srgbClr val="00707C"/>
                </a:solidFill>
              </a:rPr>
              <a:t> </a:t>
            </a:r>
            <a:r>
              <a:rPr lang="fr-FR" sz="1600" dirty="0" err="1">
                <a:solidFill>
                  <a:srgbClr val="00707C"/>
                </a:solidFill>
              </a:rPr>
              <a:t>journey</a:t>
            </a:r>
            <a:r>
              <a:rPr lang="fr-FR" sz="1600" dirty="0">
                <a:solidFill>
                  <a:srgbClr val="00707C"/>
                </a:solidFill>
              </a:rPr>
              <a:t> by: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sz="1600" dirty="0">
              <a:solidFill>
                <a:srgbClr val="00707C"/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Shopping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safely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: </a:t>
            </a:r>
          </a:p>
          <a:p>
            <a:pPr marL="228600" lvl="1" indent="0" eaLnBrk="1" fontAlgn="auto" hangingPunct="1">
              <a:spcAft>
                <a:spcPts val="0"/>
              </a:spcAft>
              <a:buClr>
                <a:srgbClr val="00707C"/>
              </a:buClr>
              <a:defRPr/>
            </a:pPr>
            <a:r>
              <a:rPr lang="fr-FR" sz="1600" dirty="0">
                <a:solidFill>
                  <a:srgbClr val="00707C"/>
                </a:solidFill>
              </a:rPr>
              <a:t>	 </a:t>
            </a:r>
            <a:r>
              <a:rPr lang="fr-FR" sz="1400" dirty="0" err="1">
                <a:solidFill>
                  <a:srgbClr val="00707C"/>
                </a:solidFill>
              </a:rPr>
              <a:t>Separate</a:t>
            </a: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raw</a:t>
            </a:r>
            <a:r>
              <a:rPr lang="fr-FR" sz="1400" dirty="0">
                <a:solidFill>
                  <a:srgbClr val="00707C"/>
                </a:solidFill>
              </a:rPr>
              <a:t> and « </a:t>
            </a:r>
            <a:r>
              <a:rPr lang="fr-FR" sz="1400" dirty="0" err="1">
                <a:solidFill>
                  <a:srgbClr val="00707C"/>
                </a:solidFill>
              </a:rPr>
              <a:t>ready</a:t>
            </a:r>
            <a:r>
              <a:rPr lang="fr-FR" sz="1400" dirty="0">
                <a:solidFill>
                  <a:srgbClr val="00707C"/>
                </a:solidFill>
              </a:rPr>
              <a:t> to </a:t>
            </a:r>
            <a:r>
              <a:rPr lang="fr-FR" sz="1400" dirty="0" err="1">
                <a:solidFill>
                  <a:srgbClr val="00707C"/>
                </a:solidFill>
              </a:rPr>
              <a:t>eat</a:t>
            </a:r>
            <a:r>
              <a:rPr lang="fr-FR" sz="1400" dirty="0">
                <a:solidFill>
                  <a:srgbClr val="00707C"/>
                </a:solidFill>
              </a:rPr>
              <a:t>» </a:t>
            </a:r>
            <a:r>
              <a:rPr lang="fr-FR" sz="1400" dirty="0" err="1">
                <a:solidFill>
                  <a:srgbClr val="00707C"/>
                </a:solidFill>
              </a:rPr>
              <a:t>food</a:t>
            </a:r>
            <a:r>
              <a:rPr lang="fr-FR" sz="1400" dirty="0">
                <a:solidFill>
                  <a:srgbClr val="00707C"/>
                </a:solidFill>
              </a:rPr>
              <a:t> in </a:t>
            </a:r>
            <a:r>
              <a:rPr lang="fr-FR" sz="1400" dirty="0" err="1">
                <a:solidFill>
                  <a:srgbClr val="00707C"/>
                </a:solidFill>
              </a:rPr>
              <a:t>your</a:t>
            </a:r>
            <a:r>
              <a:rPr lang="fr-FR" sz="1400" dirty="0">
                <a:solidFill>
                  <a:srgbClr val="00707C"/>
                </a:solidFill>
              </a:rPr>
              <a:t> trolley.</a:t>
            </a:r>
          </a:p>
          <a:p>
            <a:pPr marL="228600" lvl="1" indent="0" eaLnBrk="1" fontAlgn="auto" hangingPunct="1">
              <a:spcAft>
                <a:spcPts val="0"/>
              </a:spcAft>
              <a:buClr>
                <a:srgbClr val="00707C"/>
              </a:buClr>
              <a:defRPr/>
            </a:pPr>
            <a:endParaRPr lang="fr-FR" sz="1600" dirty="0">
              <a:solidFill>
                <a:srgbClr val="00707C"/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Using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shopping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bags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safely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342900" lvl="1" indent="-342900" eaLnBrk="1" fontAlgn="auto" hangingPunct="1">
              <a:spcAft>
                <a:spcPts val="0"/>
              </a:spcAft>
              <a:defRPr/>
            </a:pPr>
            <a:r>
              <a:rPr lang="fr-FR" sz="1600" dirty="0">
                <a:solidFill>
                  <a:srgbClr val="00707C"/>
                </a:solidFill>
              </a:rPr>
              <a:t>		 </a:t>
            </a:r>
            <a:r>
              <a:rPr lang="fr-FR" sz="1400" dirty="0" err="1">
                <a:solidFill>
                  <a:srgbClr val="00707C"/>
                </a:solidFill>
              </a:rPr>
              <a:t>Separate</a:t>
            </a: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raw</a:t>
            </a:r>
            <a:r>
              <a:rPr lang="fr-FR" sz="1400" dirty="0">
                <a:solidFill>
                  <a:srgbClr val="00707C"/>
                </a:solidFill>
              </a:rPr>
              <a:t> and « </a:t>
            </a:r>
            <a:r>
              <a:rPr lang="fr-FR" sz="1400" dirty="0" err="1">
                <a:solidFill>
                  <a:srgbClr val="00707C"/>
                </a:solidFill>
              </a:rPr>
              <a:t>ready</a:t>
            </a:r>
            <a:r>
              <a:rPr lang="fr-FR" sz="1400" dirty="0">
                <a:solidFill>
                  <a:srgbClr val="00707C"/>
                </a:solidFill>
              </a:rPr>
              <a:t> to </a:t>
            </a:r>
            <a:r>
              <a:rPr lang="fr-FR" sz="1400" dirty="0" err="1">
                <a:solidFill>
                  <a:srgbClr val="00707C"/>
                </a:solidFill>
              </a:rPr>
              <a:t>eat</a:t>
            </a: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food</a:t>
            </a:r>
            <a:r>
              <a:rPr lang="fr-FR" sz="1400" dirty="0">
                <a:solidFill>
                  <a:srgbClr val="00707C"/>
                </a:solidFill>
              </a:rPr>
              <a:t>» in </a:t>
            </a:r>
            <a:r>
              <a:rPr lang="fr-FR" sz="1400" dirty="0" err="1">
                <a:solidFill>
                  <a:srgbClr val="00707C"/>
                </a:solidFill>
              </a:rPr>
              <a:t>different</a:t>
            </a:r>
            <a:r>
              <a:rPr lang="fr-FR" sz="1400" dirty="0">
                <a:solidFill>
                  <a:srgbClr val="00707C"/>
                </a:solidFill>
              </a:rPr>
              <a:t> shopping </a:t>
            </a:r>
            <a:r>
              <a:rPr lang="fr-FR" sz="1400" dirty="0" err="1">
                <a:solidFill>
                  <a:srgbClr val="00707C"/>
                </a:solidFill>
              </a:rPr>
              <a:t>bags</a:t>
            </a:r>
            <a:r>
              <a:rPr lang="fr-FR" sz="1400" dirty="0">
                <a:solidFill>
                  <a:srgbClr val="00707C"/>
                </a:solidFill>
              </a:rPr>
              <a:t>.</a:t>
            </a:r>
          </a:p>
          <a:p>
            <a:pPr marL="342900" lvl="1" indent="-342900" eaLnBrk="1" fontAlgn="auto" hangingPunct="1">
              <a:spcAft>
                <a:spcPts val="0"/>
              </a:spcAft>
              <a:defRPr/>
            </a:pPr>
            <a:r>
              <a:rPr lang="fr-FR" sz="1400" dirty="0">
                <a:solidFill>
                  <a:srgbClr val="00707C"/>
                </a:solidFill>
              </a:rPr>
              <a:t>	  	 Label or </a:t>
            </a:r>
            <a:r>
              <a:rPr lang="fr-FR" sz="1400" dirty="0" err="1">
                <a:solidFill>
                  <a:srgbClr val="00707C"/>
                </a:solidFill>
              </a:rPr>
              <a:t>colour</a:t>
            </a:r>
            <a:r>
              <a:rPr lang="fr-FR" sz="1400" dirty="0">
                <a:solidFill>
                  <a:srgbClr val="00707C"/>
                </a:solidFill>
              </a:rPr>
              <a:t> code </a:t>
            </a:r>
            <a:r>
              <a:rPr lang="fr-FR" sz="1400" dirty="0" err="1">
                <a:solidFill>
                  <a:srgbClr val="00707C"/>
                </a:solidFill>
              </a:rPr>
              <a:t>your</a:t>
            </a:r>
            <a:r>
              <a:rPr lang="fr-FR" sz="1400" dirty="0">
                <a:solidFill>
                  <a:srgbClr val="00707C"/>
                </a:solidFill>
              </a:rPr>
              <a:t> (</a:t>
            </a:r>
            <a:r>
              <a:rPr lang="fr-FR" sz="1400" dirty="0" err="1">
                <a:solidFill>
                  <a:srgbClr val="00707C"/>
                </a:solidFill>
              </a:rPr>
              <a:t>cooling</a:t>
            </a:r>
            <a:r>
              <a:rPr lang="fr-FR" sz="1400" dirty="0">
                <a:solidFill>
                  <a:srgbClr val="00707C"/>
                </a:solidFill>
              </a:rPr>
              <a:t>) </a:t>
            </a:r>
            <a:r>
              <a:rPr lang="fr-FR" sz="1400" dirty="0" err="1">
                <a:solidFill>
                  <a:srgbClr val="00707C"/>
                </a:solidFill>
              </a:rPr>
              <a:t>bags</a:t>
            </a: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according</a:t>
            </a:r>
            <a:r>
              <a:rPr lang="fr-FR" sz="1400" dirty="0">
                <a:solidFill>
                  <a:srgbClr val="00707C"/>
                </a:solidFill>
              </a:rPr>
              <a:t> to use and </a:t>
            </a:r>
            <a:r>
              <a:rPr lang="fr-FR" sz="1400" dirty="0" err="1">
                <a:solidFill>
                  <a:srgbClr val="00707C"/>
                </a:solidFill>
              </a:rPr>
              <a:t>wash</a:t>
            </a:r>
            <a:r>
              <a:rPr lang="fr-FR" sz="1400" dirty="0">
                <a:solidFill>
                  <a:srgbClr val="00707C"/>
                </a:solidFill>
              </a:rPr>
              <a:t> or replace </a:t>
            </a:r>
            <a:r>
              <a:rPr lang="fr-FR" sz="1400" dirty="0" err="1">
                <a:solidFill>
                  <a:srgbClr val="00707C"/>
                </a:solidFill>
              </a:rPr>
              <a:t>them</a:t>
            </a: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when</a:t>
            </a: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necessary</a:t>
            </a:r>
            <a:r>
              <a:rPr lang="fr-FR" sz="1400" dirty="0">
                <a:solidFill>
                  <a:srgbClr val="00707C"/>
                </a:solidFill>
              </a:rPr>
              <a:t>.</a:t>
            </a:r>
          </a:p>
          <a:p>
            <a:pPr marL="342900" lvl="1" indent="-342900" eaLnBrk="1" fontAlgn="auto" hangingPunct="1">
              <a:spcAft>
                <a:spcPts val="0"/>
              </a:spcAft>
              <a:defRPr/>
            </a:pPr>
            <a:endParaRPr lang="fr-FR" sz="1600" dirty="0">
              <a:solidFill>
                <a:srgbClr val="00707C"/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Storing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food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3">
                    <a:lumMod val="75000"/>
                  </a:schemeClr>
                </a:solidFill>
              </a:rPr>
              <a:t>safely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457200" lvl="3" indent="0" eaLnBrk="1" fontAlgn="auto" hangingPunct="1">
              <a:spcAft>
                <a:spcPts val="0"/>
              </a:spcAft>
              <a:defRPr/>
            </a:pP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Separate</a:t>
            </a: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raw</a:t>
            </a:r>
            <a:r>
              <a:rPr lang="fr-FR" sz="1400" dirty="0">
                <a:solidFill>
                  <a:srgbClr val="00707C"/>
                </a:solidFill>
              </a:rPr>
              <a:t> and « </a:t>
            </a:r>
            <a:r>
              <a:rPr lang="fr-FR" sz="1400" dirty="0" err="1">
                <a:solidFill>
                  <a:srgbClr val="00707C"/>
                </a:solidFill>
              </a:rPr>
              <a:t>ready</a:t>
            </a:r>
            <a:r>
              <a:rPr lang="fr-FR" sz="1400" dirty="0">
                <a:solidFill>
                  <a:srgbClr val="00707C"/>
                </a:solidFill>
              </a:rPr>
              <a:t> to </a:t>
            </a:r>
            <a:r>
              <a:rPr lang="fr-FR" sz="1400" dirty="0" err="1">
                <a:solidFill>
                  <a:srgbClr val="00707C"/>
                </a:solidFill>
              </a:rPr>
              <a:t>eat</a:t>
            </a: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food</a:t>
            </a:r>
            <a:r>
              <a:rPr lang="fr-FR" sz="1400" dirty="0">
                <a:solidFill>
                  <a:srgbClr val="00707C"/>
                </a:solidFill>
              </a:rPr>
              <a:t> ».</a:t>
            </a:r>
          </a:p>
          <a:p>
            <a:pPr marL="457200" lvl="3" indent="0" eaLnBrk="1" fontAlgn="auto" hangingPunct="1">
              <a:spcAft>
                <a:spcPts val="0"/>
              </a:spcAft>
              <a:defRPr/>
            </a:pP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Prevent</a:t>
            </a: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spillages</a:t>
            </a:r>
            <a:r>
              <a:rPr lang="fr-FR" sz="1400" dirty="0">
                <a:solidFill>
                  <a:srgbClr val="00707C"/>
                </a:solidFill>
              </a:rPr>
              <a:t> and contamination of the </a:t>
            </a:r>
            <a:r>
              <a:rPr lang="fr-FR" sz="1400" dirty="0" err="1">
                <a:solidFill>
                  <a:srgbClr val="00707C"/>
                </a:solidFill>
              </a:rPr>
              <a:t>fridge</a:t>
            </a:r>
            <a:r>
              <a:rPr lang="fr-FR" sz="1400" dirty="0">
                <a:solidFill>
                  <a:srgbClr val="00707C"/>
                </a:solidFill>
              </a:rPr>
              <a:t> by </a:t>
            </a:r>
            <a:r>
              <a:rPr lang="fr-FR" sz="1400" dirty="0" err="1">
                <a:solidFill>
                  <a:srgbClr val="00707C"/>
                </a:solidFill>
              </a:rPr>
              <a:t>raw</a:t>
            </a: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food</a:t>
            </a:r>
            <a:r>
              <a:rPr lang="fr-FR" sz="1400" dirty="0">
                <a:solidFill>
                  <a:srgbClr val="00707C"/>
                </a:solidFill>
              </a:rPr>
              <a:t> (put </a:t>
            </a:r>
            <a:r>
              <a:rPr lang="fr-FR" sz="1400" dirty="0" err="1">
                <a:solidFill>
                  <a:srgbClr val="00707C"/>
                </a:solidFill>
              </a:rPr>
              <a:t>raw</a:t>
            </a: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meat</a:t>
            </a:r>
            <a:r>
              <a:rPr lang="fr-FR" sz="1400" dirty="0">
                <a:solidFill>
                  <a:srgbClr val="00707C"/>
                </a:solidFill>
              </a:rPr>
              <a:t> in a box or in a </a:t>
            </a:r>
            <a:r>
              <a:rPr lang="fr-FR" sz="1400" dirty="0" err="1">
                <a:solidFill>
                  <a:srgbClr val="00707C"/>
                </a:solidFill>
              </a:rPr>
              <a:t>covered</a:t>
            </a:r>
            <a:r>
              <a:rPr lang="fr-FR" sz="1400" dirty="0">
                <a:solidFill>
                  <a:srgbClr val="00707C"/>
                </a:solidFill>
              </a:rPr>
              <a:t> plate).</a:t>
            </a:r>
          </a:p>
          <a:p>
            <a:pPr marL="457200" lvl="3" indent="0" eaLnBrk="1" fontAlgn="auto" hangingPunct="1">
              <a:spcAft>
                <a:spcPts val="0"/>
              </a:spcAft>
              <a:defRPr/>
            </a:pP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Protect</a:t>
            </a:r>
            <a:r>
              <a:rPr lang="fr-FR" sz="1400" dirty="0">
                <a:solidFill>
                  <a:srgbClr val="00707C"/>
                </a:solidFill>
              </a:rPr>
              <a:t> « </a:t>
            </a:r>
            <a:r>
              <a:rPr lang="fr-FR" sz="1400" dirty="0" err="1">
                <a:solidFill>
                  <a:srgbClr val="00707C"/>
                </a:solidFill>
              </a:rPr>
              <a:t>ready</a:t>
            </a:r>
            <a:r>
              <a:rPr lang="fr-FR" sz="1400" dirty="0">
                <a:solidFill>
                  <a:srgbClr val="00707C"/>
                </a:solidFill>
              </a:rPr>
              <a:t> to </a:t>
            </a:r>
            <a:r>
              <a:rPr lang="fr-FR" sz="1400" dirty="0" err="1">
                <a:solidFill>
                  <a:srgbClr val="00707C"/>
                </a:solidFill>
              </a:rPr>
              <a:t>eat</a:t>
            </a:r>
            <a:r>
              <a:rPr lang="fr-FR" sz="1400" dirty="0">
                <a:solidFill>
                  <a:srgbClr val="00707C"/>
                </a:solidFill>
              </a:rPr>
              <a:t> » </a:t>
            </a:r>
            <a:r>
              <a:rPr lang="fr-FR" sz="1400" dirty="0" err="1">
                <a:solidFill>
                  <a:srgbClr val="00707C"/>
                </a:solidFill>
              </a:rPr>
              <a:t>food</a:t>
            </a:r>
            <a:r>
              <a:rPr lang="fr-FR" sz="1400" dirty="0">
                <a:solidFill>
                  <a:srgbClr val="00707C"/>
                </a:solidFill>
              </a:rPr>
              <a:t> </a:t>
            </a:r>
            <a:r>
              <a:rPr lang="fr-FR" sz="1400" dirty="0" err="1">
                <a:solidFill>
                  <a:srgbClr val="00707C"/>
                </a:solidFill>
              </a:rPr>
              <a:t>from</a:t>
            </a:r>
            <a:r>
              <a:rPr lang="fr-FR" sz="1400" dirty="0">
                <a:solidFill>
                  <a:srgbClr val="00707C"/>
                </a:solidFill>
              </a:rPr>
              <a:t> contamination (in a </a:t>
            </a:r>
            <a:r>
              <a:rPr lang="fr-FR" sz="1400" dirty="0" err="1">
                <a:solidFill>
                  <a:srgbClr val="00707C"/>
                </a:solidFill>
              </a:rPr>
              <a:t>closed</a:t>
            </a:r>
            <a:r>
              <a:rPr lang="fr-FR" sz="1400" dirty="0">
                <a:solidFill>
                  <a:srgbClr val="00707C"/>
                </a:solidFill>
              </a:rPr>
              <a:t> box or in a </a:t>
            </a:r>
            <a:r>
              <a:rPr lang="fr-FR" sz="1400" dirty="0" err="1">
                <a:solidFill>
                  <a:srgbClr val="00707C"/>
                </a:solidFill>
              </a:rPr>
              <a:t>covered</a:t>
            </a:r>
            <a:r>
              <a:rPr lang="fr-FR" sz="1400" dirty="0">
                <a:solidFill>
                  <a:srgbClr val="00707C"/>
                </a:solidFill>
              </a:rPr>
              <a:t> plate).</a:t>
            </a:r>
            <a:endParaRPr lang="en-GB" altLang="fr-FR" sz="1600" dirty="0">
              <a:solidFill>
                <a:srgbClr val="00707C"/>
              </a:solidFill>
            </a:endParaRPr>
          </a:p>
          <a:p>
            <a:pPr lvl="1" eaLnBrk="1" hangingPunct="1">
              <a:defRPr/>
            </a:pPr>
            <a:endParaRPr lang="en-GB" altLang="fr-FR" sz="1400" dirty="0">
              <a:solidFill>
                <a:srgbClr val="00707C"/>
              </a:solidFill>
            </a:endParaRPr>
          </a:p>
          <a:p>
            <a:pPr lvl="3" eaLnBrk="1" hangingPunct="1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endParaRPr lang="fr-FR" altLang="fr-FR" sz="1400" dirty="0">
              <a:solidFill>
                <a:srgbClr val="00707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5CB1A-6314-487B-840D-81D3A6C19F28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0E261E2-B999-4F9E-A116-A57F064B5933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4822" name="Image 17">
            <a:extLst>
              <a:ext uri="{FF2B5EF4-FFF2-40B4-BE49-F238E27FC236}">
                <a16:creationId xmlns:a16="http://schemas.microsoft.com/office/drawing/2014/main" id="{B0D19FF5-7528-4B1A-8440-6E14353F5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3" name="Groupe 27" descr="Navigation bar">
            <a:extLst>
              <a:ext uri="{FF2B5EF4-FFF2-40B4-BE49-F238E27FC236}">
                <a16:creationId xmlns:a16="http://schemas.microsoft.com/office/drawing/2014/main" id="{BB398FD7-EDB1-4770-B841-AA97DA5DF901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4825" name="Groupe 17">
              <a:extLst>
                <a:ext uri="{FF2B5EF4-FFF2-40B4-BE49-F238E27FC236}">
                  <a16:creationId xmlns:a16="http://schemas.microsoft.com/office/drawing/2014/main" id="{1A729D60-7019-4CB2-9C5E-5D16DE7F56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4828" name="ZoneTexte 18">
                <a:extLst>
                  <a:ext uri="{FF2B5EF4-FFF2-40B4-BE49-F238E27FC236}">
                    <a16:creationId xmlns:a16="http://schemas.microsoft.com/office/drawing/2014/main" id="{6008C942-432C-4793-AA56-2A8E732990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4829" name="ZoneTexte 19">
                <a:extLst>
                  <a:ext uri="{FF2B5EF4-FFF2-40B4-BE49-F238E27FC236}">
                    <a16:creationId xmlns:a16="http://schemas.microsoft.com/office/drawing/2014/main" id="{641293A3-C686-4C5E-8D02-DE9057EDDD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239FA1C-C539-49AB-823D-96FACBBD3B66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Bouton d’action : vide 25" descr="Close button ">
                <a:hlinkClick r:id="rId3" action="ppaction://hlinksldjump" highlightClick="1"/>
                <a:extLst>
                  <a:ext uri="{FF2B5EF4-FFF2-40B4-BE49-F238E27FC236}">
                    <a16:creationId xmlns:a16="http://schemas.microsoft.com/office/drawing/2014/main" id="{79C4C128-F32B-49E0-8B5D-2B6ABD6E5583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>
                    <a:solidFill>
                      <a:prstClr val="black"/>
                    </a:solidFill>
                  </a:rPr>
                  <a:t>X</a:t>
                </a:r>
              </a:p>
            </p:txBody>
          </p:sp>
          <p:sp>
            <p:nvSpPr>
              <p:cNvPr id="34832" name="ZoneTexte 22">
                <a:extLst>
                  <a:ext uri="{FF2B5EF4-FFF2-40B4-BE49-F238E27FC236}">
                    <a16:creationId xmlns:a16="http://schemas.microsoft.com/office/drawing/2014/main" id="{E6D0A1A6-3D26-42C3-967E-055F60C2F0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2149" y="6149924"/>
                <a:ext cx="1711711" cy="277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Back to main page</a:t>
                </a:r>
              </a:p>
            </p:txBody>
          </p:sp>
          <p:pic>
            <p:nvPicPr>
              <p:cNvPr id="34833" name="Image 25" descr="SafeConsume logo">
                <a:extLst>
                  <a:ext uri="{FF2B5EF4-FFF2-40B4-BE49-F238E27FC236}">
                    <a16:creationId xmlns:a16="http://schemas.microsoft.com/office/drawing/2014/main" id="{4D74016C-B478-4B2C-9447-1460782EC0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" name="Bouton d’action : vide 18" descr="Next button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5C8BCB53-8DDB-46BF-899E-C85104609662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&gt;</a:t>
              </a:r>
            </a:p>
          </p:txBody>
        </p:sp>
        <p:sp>
          <p:nvSpPr>
            <p:cNvPr id="34827" name="ZoneTexte 22">
              <a:extLst>
                <a:ext uri="{FF2B5EF4-FFF2-40B4-BE49-F238E27FC236}">
                  <a16:creationId xmlns:a16="http://schemas.microsoft.com/office/drawing/2014/main" id="{72DE7513-74FD-4AD7-8D8E-D7254D49B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4804" y="6145535"/>
              <a:ext cx="171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Next</a:t>
              </a:r>
            </a:p>
          </p:txBody>
        </p:sp>
      </p:grpSp>
      <p:sp>
        <p:nvSpPr>
          <p:cNvPr id="21" name="Bouton d’action : vide 20">
            <a:hlinkClick r:id="rId5" highlightClick="1"/>
            <a:extLst>
              <a:ext uri="{FF2B5EF4-FFF2-40B4-BE49-F238E27FC236}">
                <a16:creationId xmlns:a16="http://schemas.microsoft.com/office/drawing/2014/main" id="{CA010D22-F87F-4BD7-B6DA-A8AE4F7614EB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E0B0F45-18F2-425E-A4FF-33DACB304251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6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7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7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7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7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3377A0B-B023-488A-B7FB-AE19F548DEA1}"/>
              </a:ext>
            </a:extLst>
          </p:cNvPr>
          <p:cNvSpPr txBox="1"/>
          <p:nvPr/>
        </p:nvSpPr>
        <p:spPr>
          <a:xfrm>
            <a:off x="3087688" y="268288"/>
            <a:ext cx="91154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Learning objectives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471E179-0402-4A30-8875-32B86769D917}"/>
              </a:ext>
            </a:extLst>
          </p:cNvPr>
          <p:cNvSpPr txBox="1"/>
          <p:nvPr/>
        </p:nvSpPr>
        <p:spPr>
          <a:xfrm>
            <a:off x="3163888" y="1411288"/>
            <a:ext cx="8964612" cy="4973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To understand the chain of infection and critical points for food hygiene: </a:t>
            </a:r>
          </a:p>
          <a:p>
            <a:pPr marL="400050" lvl="1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schemeClr val="accent1"/>
                </a:solidFill>
              </a:rPr>
              <a:t>To understand the concept of maintaining the cold chain and how to realize it </a:t>
            </a:r>
          </a:p>
          <a:p>
            <a:pPr marL="400050" lvl="1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IE" sz="1600" dirty="0">
                <a:solidFill>
                  <a:schemeClr val="accent1"/>
                </a:solidFill>
              </a:rPr>
              <a:t>To understand the concept of cross-contamination and how to avoid it</a:t>
            </a:r>
            <a:endParaRPr lang="fr-FR" sz="1600" dirty="0">
              <a:solidFill>
                <a:schemeClr val="accent1"/>
              </a:solidFill>
            </a:endParaRPr>
          </a:p>
          <a:p>
            <a:pPr marL="400050" lvl="1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schemeClr val="accent1"/>
                </a:solidFill>
              </a:rPr>
              <a:t>To understand how to handle different kinds of meat as well as eggs safely</a:t>
            </a:r>
            <a:endParaRPr lang="fr-FR" sz="1600" dirty="0">
              <a:solidFill>
                <a:schemeClr val="accent1"/>
              </a:solidFill>
            </a:endParaRPr>
          </a:p>
          <a:p>
            <a:pPr marL="400050" lvl="1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schemeClr val="accent1"/>
                </a:solidFill>
              </a:rPr>
              <a:t>To understand the correct way to check that food, including meat has been made safe to eat </a:t>
            </a:r>
            <a:endParaRPr lang="fr-FR" sz="1600" dirty="0">
              <a:solidFill>
                <a:schemeClr val="accent1"/>
              </a:solidFill>
            </a:endParaRPr>
          </a:p>
          <a:p>
            <a:pPr marL="400050" lvl="1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schemeClr val="accent1"/>
                </a:solidFill>
              </a:rPr>
              <a:t>To understand and demonstrate the correct way to use a temperature probe </a:t>
            </a:r>
            <a:endParaRPr lang="fr-FR" sz="1600" dirty="0">
              <a:solidFill>
                <a:schemeClr val="accent1"/>
              </a:solidFill>
            </a:endParaRPr>
          </a:p>
          <a:p>
            <a:pPr marL="400050" lvl="1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schemeClr val="accent1"/>
                </a:solidFill>
              </a:rPr>
              <a:t>To understand and reinforce that drying cloths and sponges makes a difference including transferring   infections in the kitchen and how to prevent this</a:t>
            </a:r>
            <a:endParaRPr lang="fr-FR" sz="1600" dirty="0">
              <a:solidFill>
                <a:schemeClr val="accent1"/>
              </a:solidFill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Tx/>
              <a:buChar char="-"/>
              <a:defRPr/>
            </a:pPr>
            <a:endParaRPr lang="en-GB" sz="1200" dirty="0">
              <a:solidFill>
                <a:schemeClr val="accent1"/>
              </a:solidFill>
            </a:endParaRPr>
          </a:p>
          <a:p>
            <a:pPr marL="171450" indent="-1714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Tx/>
              <a:buChar char="-"/>
              <a:defRPr/>
            </a:pPr>
            <a:endParaRPr lang="fr-FR" dirty="0"/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F158FB-076F-473C-8C47-F7F494FC0004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89345AD-0034-4752-9484-C28227058DBF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414" name="Image 17">
            <a:extLst>
              <a:ext uri="{FF2B5EF4-FFF2-40B4-BE49-F238E27FC236}">
                <a16:creationId xmlns:a16="http://schemas.microsoft.com/office/drawing/2014/main" id="{367CFE81-A72A-4420-9981-B9FDDA240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B27E4D70-FA0C-4842-936E-0C0686D36D71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3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4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4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4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4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grpSp>
        <p:nvGrpSpPr>
          <p:cNvPr id="17416" name="Groupe 4" descr="Navigation bar">
            <a:extLst>
              <a:ext uri="{FF2B5EF4-FFF2-40B4-BE49-F238E27FC236}">
                <a16:creationId xmlns:a16="http://schemas.microsoft.com/office/drawing/2014/main" id="{31658C8D-9F0A-4B50-BEDD-B93A1FFA66BC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17418" name="ZoneTexte 5">
              <a:extLst>
                <a:ext uri="{FF2B5EF4-FFF2-40B4-BE49-F238E27FC236}">
                  <a16:creationId xmlns:a16="http://schemas.microsoft.com/office/drawing/2014/main" id="{75AAE01C-4C7C-49B2-9692-3ACBF20FD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7419" name="ZoneTexte 8">
              <a:extLst>
                <a:ext uri="{FF2B5EF4-FFF2-40B4-BE49-F238E27FC236}">
                  <a16:creationId xmlns:a16="http://schemas.microsoft.com/office/drawing/2014/main" id="{97540444-DED0-4971-9FE1-551DB9F72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82A8C71-CDAE-41B9-8758-2FD6B85D955F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31" name="Bouton d’action : vide 30" descr="Close button">
              <a:hlinkClick r:id="" action="ppaction://hlinkshowjump?jump=endshow" highlightClick="1"/>
              <a:extLst>
                <a:ext uri="{FF2B5EF4-FFF2-40B4-BE49-F238E27FC236}">
                  <a16:creationId xmlns:a16="http://schemas.microsoft.com/office/drawing/2014/main" id="{9069B9AC-4654-41B9-832A-77FB71974779}"/>
                </a:ext>
              </a:extLst>
            </p:cNvPr>
            <p:cNvSpPr/>
            <p:nvPr/>
          </p:nvSpPr>
          <p:spPr>
            <a:xfrm>
              <a:off x="5713461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X</a:t>
              </a:r>
            </a:p>
          </p:txBody>
        </p:sp>
        <p:sp>
          <p:nvSpPr>
            <p:cNvPr id="17422" name="ZoneTexte 24">
              <a:extLst>
                <a:ext uri="{FF2B5EF4-FFF2-40B4-BE49-F238E27FC236}">
                  <a16:creationId xmlns:a16="http://schemas.microsoft.com/office/drawing/2014/main" id="{0AF62359-57E1-463B-9CFF-7DAFBDD9A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759" y="6155069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7423" name="ZoneTexte 25">
              <a:extLst>
                <a:ext uri="{FF2B5EF4-FFF2-40B4-BE49-F238E27FC236}">
                  <a16:creationId xmlns:a16="http://schemas.microsoft.com/office/drawing/2014/main" id="{8FA94346-928D-4EE5-BFED-5462C070B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7568" y="6135725"/>
              <a:ext cx="2071327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</a:t>
              </a:r>
              <a:r>
                <a:rPr lang="fr-FR" altLang="fr-FR"/>
                <a:t>Pr </a:t>
              </a:r>
              <a:r>
                <a:rPr lang="fr-FR" altLang="fr-FR">
                  <a:solidFill>
                    <a:schemeClr val="bg1"/>
                  </a:solidFill>
                </a:rPr>
                <a:t>Previous            Next</a:t>
              </a:r>
            </a:p>
          </p:txBody>
        </p:sp>
        <p:sp>
          <p:nvSpPr>
            <p:cNvPr id="34" name="Bouton d’action : vide 33" descr="Next button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02058B03-1F70-47D2-B504-DB7571FB1ECF}"/>
                </a:ext>
              </a:extLst>
            </p:cNvPr>
            <p:cNvSpPr/>
            <p:nvPr/>
          </p:nvSpPr>
          <p:spPr>
            <a:xfrm>
              <a:off x="11555804" y="6133730"/>
              <a:ext cx="306405" cy="26866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&gt;</a:t>
              </a:r>
            </a:p>
          </p:txBody>
        </p:sp>
        <p:pic>
          <p:nvPicPr>
            <p:cNvPr id="17425" name="Image 28" descr="SafeConsume logo">
              <a:extLst>
                <a:ext uri="{FF2B5EF4-FFF2-40B4-BE49-F238E27FC236}">
                  <a16:creationId xmlns:a16="http://schemas.microsoft.com/office/drawing/2014/main" id="{C79E2173-9F45-47D4-BF57-2FC5F98EF6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Bouton d’action : vide 35" descr="Previous button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0B06F16-56C5-4795-91F7-8B4A2372240F}"/>
              </a:ext>
            </a:extLst>
          </p:cNvPr>
          <p:cNvSpPr/>
          <p:nvPr/>
        </p:nvSpPr>
        <p:spPr bwMode="auto">
          <a:xfrm>
            <a:off x="9658350" y="6154738"/>
            <a:ext cx="306388" cy="269875"/>
          </a:xfrm>
          <a:prstGeom prst="actionButtonBlank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/>
              <a:t>&lt;</a:t>
            </a:r>
          </a:p>
        </p:txBody>
      </p:sp>
      <p:sp>
        <p:nvSpPr>
          <p:cNvPr id="18" name="Bouton d’action : vide 17">
            <a:hlinkClick r:id="rId6" highlightClick="1"/>
            <a:extLst>
              <a:ext uri="{FF2B5EF4-FFF2-40B4-BE49-F238E27FC236}">
                <a16:creationId xmlns:a16="http://schemas.microsoft.com/office/drawing/2014/main" id="{6E93DD87-71AD-44F5-A2F3-EBA824F2CA82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3EC054A-070E-4AC1-9967-D8F7E0405760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C95613C-6720-4BE1-9135-ED61D8B8F094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5844" name="Image 17">
            <a:extLst>
              <a:ext uri="{FF2B5EF4-FFF2-40B4-BE49-F238E27FC236}">
                <a16:creationId xmlns:a16="http://schemas.microsoft.com/office/drawing/2014/main" id="{2D0E21C3-5A4F-432B-85FF-317926CB9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ZoneTexte 28">
            <a:extLst>
              <a:ext uri="{FF2B5EF4-FFF2-40B4-BE49-F238E27FC236}">
                <a16:creationId xmlns:a16="http://schemas.microsoft.com/office/drawing/2014/main" id="{5380CF6D-4D2A-4766-83DC-BB2CE752E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-4763"/>
            <a:ext cx="91154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4800" b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Avoiding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4800" b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cross-contamination</a:t>
            </a:r>
          </a:p>
        </p:txBody>
      </p:sp>
      <p:pic>
        <p:nvPicPr>
          <p:cNvPr id="35846" name="Image 2" descr="Still of Camplobacter video">
            <a:hlinkClick r:id="rId3" tooltip="click here to open the link"/>
            <a:extLst>
              <a:ext uri="{FF2B5EF4-FFF2-40B4-BE49-F238E27FC236}">
                <a16:creationId xmlns:a16="http://schemas.microsoft.com/office/drawing/2014/main" id="{F572FEDC-6528-441C-BA0B-4EBD38C28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298950"/>
            <a:ext cx="14843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ZoneTexte 1">
            <a:extLst>
              <a:ext uri="{FF2B5EF4-FFF2-40B4-BE49-F238E27FC236}">
                <a16:creationId xmlns:a16="http://schemas.microsoft.com/office/drawing/2014/main" id="{A1141FE2-2A7A-45BB-81CD-CB8F90C97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925" y="4437063"/>
            <a:ext cx="64611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altLang="fr-FR" sz="1400">
                <a:solidFill>
                  <a:srgbClr val="00707C"/>
                </a:solidFill>
                <a:hlinkClick r:id="rId3" tooltip="click here to open the link"/>
              </a:rPr>
              <a:t>Campylobacteriosis can be prevented</a:t>
            </a:r>
            <a:r>
              <a:rPr lang="fr-FR" altLang="fr-FR" sz="1400">
                <a:solidFill>
                  <a:srgbClr val="00707C"/>
                </a:solidFill>
                <a:hlinkClick r:id="rId3"/>
              </a:rPr>
              <a:t> </a:t>
            </a:r>
            <a:r>
              <a:rPr lang="fr-FR" altLang="fr-FR" sz="1400">
                <a:solidFill>
                  <a:srgbClr val="00707C"/>
                </a:solidFill>
              </a:rPr>
              <a:t>: video created by t</a:t>
            </a:r>
            <a:r>
              <a:rPr lang="en-US" altLang="fr-FR" sz="1400">
                <a:solidFill>
                  <a:srgbClr val="00707C"/>
                </a:solidFill>
              </a:rPr>
              <a:t>he Hungarian National Food Chain Safety Office for the World Food Safety Day.</a:t>
            </a:r>
            <a:endParaRPr lang="fr-FR" altLang="fr-FR" sz="1400">
              <a:solidFill>
                <a:srgbClr val="00707C"/>
              </a:solidFill>
            </a:endParaRPr>
          </a:p>
          <a:p>
            <a:endParaRPr lang="fr-FR" altLang="fr-FR"/>
          </a:p>
        </p:txBody>
      </p:sp>
      <p:sp>
        <p:nvSpPr>
          <p:cNvPr id="35848" name="Rectangle 5">
            <a:extLst>
              <a:ext uri="{FF2B5EF4-FFF2-40B4-BE49-F238E27FC236}">
                <a16:creationId xmlns:a16="http://schemas.microsoft.com/office/drawing/2014/main" id="{A9DBE831-437F-426C-BF15-D0D52C35D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1627188"/>
            <a:ext cx="893603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4572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 eaLnBrk="1" hangingPunct="1"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1600" dirty="0" err="1">
                <a:solidFill>
                  <a:schemeClr val="accent3">
                    <a:lumMod val="75000"/>
                  </a:schemeClr>
                </a:solidFill>
              </a:rPr>
              <a:t>Preparing</a:t>
            </a:r>
            <a:r>
              <a:rPr lang="fr-FR" altLang="fr-FR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altLang="fr-FR" sz="1600" dirty="0" err="1">
                <a:solidFill>
                  <a:schemeClr val="accent3">
                    <a:lumMod val="75000"/>
                  </a:schemeClr>
                </a:solidFill>
              </a:rPr>
              <a:t>food</a:t>
            </a:r>
            <a:r>
              <a:rPr lang="fr-FR" altLang="fr-FR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altLang="fr-FR" sz="1600" dirty="0" err="1">
                <a:solidFill>
                  <a:schemeClr val="accent3">
                    <a:lumMod val="75000"/>
                  </a:schemeClr>
                </a:solidFill>
              </a:rPr>
              <a:t>hygienically</a:t>
            </a:r>
            <a:r>
              <a:rPr lang="fr-FR" altLang="fr-FR" sz="1600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lvl="3" indent="0" eaLnBrk="1" hangingPunct="1">
              <a:defRPr/>
            </a:pPr>
            <a:r>
              <a:rPr lang="fr-FR" altLang="fr-FR" sz="1400" dirty="0">
                <a:solidFill>
                  <a:srgbClr val="00707C"/>
                </a:solidFill>
              </a:rPr>
              <a:t> Use </a:t>
            </a:r>
            <a:r>
              <a:rPr lang="fr-FR" altLang="fr-FR" sz="1400" dirty="0" err="1">
                <a:solidFill>
                  <a:srgbClr val="00707C"/>
                </a:solidFill>
              </a:rPr>
              <a:t>different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utensils</a:t>
            </a:r>
            <a:r>
              <a:rPr lang="fr-FR" altLang="fr-FR" sz="1400" dirty="0">
                <a:solidFill>
                  <a:srgbClr val="00707C"/>
                </a:solidFill>
              </a:rPr>
              <a:t>, plates and </a:t>
            </a:r>
            <a:r>
              <a:rPr lang="fr-FR" altLang="fr-FR" sz="1400" dirty="0" err="1">
                <a:solidFill>
                  <a:srgbClr val="00707C"/>
                </a:solidFill>
              </a:rPr>
              <a:t>chopping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boards</a:t>
            </a:r>
            <a:r>
              <a:rPr lang="fr-FR" altLang="fr-FR" sz="1400" dirty="0">
                <a:solidFill>
                  <a:srgbClr val="00707C"/>
                </a:solidFill>
              </a:rPr>
              <a:t> for </a:t>
            </a:r>
            <a:r>
              <a:rPr lang="fr-FR" altLang="fr-FR" sz="1400" dirty="0" err="1">
                <a:solidFill>
                  <a:srgbClr val="00707C"/>
                </a:solidFill>
              </a:rPr>
              <a:t>raw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meat</a:t>
            </a:r>
            <a:r>
              <a:rPr lang="fr-FR" altLang="fr-FR" sz="1400" dirty="0">
                <a:solidFill>
                  <a:srgbClr val="00707C"/>
                </a:solidFill>
              </a:rPr>
              <a:t>, </a:t>
            </a:r>
            <a:r>
              <a:rPr lang="fr-FR" altLang="fr-FR" sz="1400" dirty="0" err="1">
                <a:solidFill>
                  <a:srgbClr val="00707C"/>
                </a:solidFill>
              </a:rPr>
              <a:t>vegetables</a:t>
            </a:r>
            <a:r>
              <a:rPr lang="fr-FR" altLang="fr-FR" sz="1400" dirty="0">
                <a:solidFill>
                  <a:srgbClr val="00707C"/>
                </a:solidFill>
              </a:rPr>
              <a:t> and « </a:t>
            </a:r>
            <a:r>
              <a:rPr lang="fr-FR" altLang="fr-FR" sz="1400" dirty="0" err="1">
                <a:solidFill>
                  <a:srgbClr val="00707C"/>
                </a:solidFill>
              </a:rPr>
              <a:t>ready</a:t>
            </a:r>
            <a:r>
              <a:rPr lang="fr-FR" altLang="fr-FR" sz="1400" dirty="0">
                <a:solidFill>
                  <a:srgbClr val="00707C"/>
                </a:solidFill>
              </a:rPr>
              <a:t> to </a:t>
            </a:r>
            <a:r>
              <a:rPr lang="fr-FR" altLang="fr-FR" sz="1400" dirty="0" err="1">
                <a:solidFill>
                  <a:srgbClr val="00707C"/>
                </a:solidFill>
              </a:rPr>
              <a:t>eat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food</a:t>
            </a:r>
            <a:r>
              <a:rPr lang="fr-FR" altLang="fr-FR" sz="1400" dirty="0">
                <a:solidFill>
                  <a:srgbClr val="00707C"/>
                </a:solidFill>
              </a:rPr>
              <a:t> » or </a:t>
            </a:r>
            <a:r>
              <a:rPr lang="fr-FR" altLang="fr-FR" sz="1400" dirty="0" err="1">
                <a:solidFill>
                  <a:srgbClr val="00707C"/>
                </a:solidFill>
              </a:rPr>
              <a:t>wash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carefully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</a:p>
          <a:p>
            <a:pPr lvl="3" indent="0" eaLnBrk="1" hangingPunct="1">
              <a:defRPr/>
            </a:pP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between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tasks</a:t>
            </a:r>
            <a:r>
              <a:rPr lang="fr-FR" altLang="fr-FR" sz="1400" dirty="0">
                <a:solidFill>
                  <a:srgbClr val="00707C"/>
                </a:solidFill>
              </a:rPr>
              <a:t>.</a:t>
            </a:r>
          </a:p>
          <a:p>
            <a:pPr lvl="3" indent="0" eaLnBrk="1" hangingPunct="1">
              <a:defRPr/>
            </a:pPr>
            <a:r>
              <a:rPr lang="fr-FR" altLang="fr-FR" sz="1400" dirty="0">
                <a:solidFill>
                  <a:srgbClr val="00707C"/>
                </a:solidFill>
              </a:rPr>
              <a:t> Don’t </a:t>
            </a:r>
            <a:r>
              <a:rPr lang="fr-FR" altLang="fr-FR" sz="1400" dirty="0" err="1">
                <a:solidFill>
                  <a:srgbClr val="00707C"/>
                </a:solidFill>
              </a:rPr>
              <a:t>wash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raw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meat</a:t>
            </a:r>
            <a:r>
              <a:rPr lang="fr-FR" altLang="fr-FR" sz="1400" dirty="0">
                <a:solidFill>
                  <a:srgbClr val="00707C"/>
                </a:solidFill>
              </a:rPr>
              <a:t> or </a:t>
            </a:r>
            <a:r>
              <a:rPr lang="fr-FR" altLang="fr-FR" sz="1400" dirty="0" err="1">
                <a:solidFill>
                  <a:srgbClr val="00707C"/>
                </a:solidFill>
              </a:rPr>
              <a:t>meat</a:t>
            </a:r>
            <a:r>
              <a:rPr lang="fr-FR" altLang="fr-FR" sz="1400" dirty="0">
                <a:solidFill>
                  <a:srgbClr val="00707C"/>
                </a:solidFill>
              </a:rPr>
              <a:t> packages.</a:t>
            </a:r>
          </a:p>
          <a:p>
            <a:pPr lvl="3" indent="0" eaLnBrk="1" hangingPunct="1">
              <a:defRPr/>
            </a:pPr>
            <a:r>
              <a:rPr lang="fr-FR" altLang="fr-FR" sz="1400" dirty="0">
                <a:solidFill>
                  <a:srgbClr val="00707C"/>
                </a:solidFill>
              </a:rPr>
              <a:t> Don’t put </a:t>
            </a:r>
            <a:r>
              <a:rPr lang="fr-FR" altLang="fr-FR" sz="1400" dirty="0" err="1">
                <a:solidFill>
                  <a:srgbClr val="00707C"/>
                </a:solidFill>
              </a:rPr>
              <a:t>cooked</a:t>
            </a:r>
            <a:r>
              <a:rPr lang="fr-FR" altLang="fr-FR" sz="1400" dirty="0">
                <a:solidFill>
                  <a:srgbClr val="00707C"/>
                </a:solidFill>
              </a:rPr>
              <a:t>/</a:t>
            </a:r>
            <a:r>
              <a:rPr lang="fr-FR" altLang="fr-FR" sz="1400" dirty="0" err="1">
                <a:solidFill>
                  <a:srgbClr val="00707C"/>
                </a:solidFill>
              </a:rPr>
              <a:t>grilled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meat</a:t>
            </a:r>
            <a:r>
              <a:rPr lang="fr-FR" altLang="fr-FR" sz="1400" dirty="0">
                <a:solidFill>
                  <a:srgbClr val="00707C"/>
                </a:solidFill>
              </a:rPr>
              <a:t> back onto the plate </a:t>
            </a:r>
            <a:r>
              <a:rPr lang="fr-FR" altLang="fr-FR" sz="1400" dirty="0" err="1">
                <a:solidFill>
                  <a:srgbClr val="00707C"/>
                </a:solidFill>
              </a:rPr>
              <a:t>used</a:t>
            </a:r>
            <a:r>
              <a:rPr lang="fr-FR" altLang="fr-FR" sz="1400" dirty="0">
                <a:solidFill>
                  <a:srgbClr val="00707C"/>
                </a:solidFill>
              </a:rPr>
              <a:t> for the </a:t>
            </a:r>
            <a:r>
              <a:rPr lang="fr-FR" altLang="fr-FR" sz="1400" dirty="0" err="1">
                <a:solidFill>
                  <a:srgbClr val="00707C"/>
                </a:solidFill>
              </a:rPr>
              <a:t>raw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meat</a:t>
            </a:r>
            <a:r>
              <a:rPr lang="fr-FR" altLang="fr-FR" sz="1400" dirty="0">
                <a:solidFill>
                  <a:srgbClr val="00707C"/>
                </a:solidFill>
              </a:rPr>
              <a:t>.</a:t>
            </a:r>
          </a:p>
          <a:p>
            <a:pPr lvl="3" indent="0" eaLnBrk="1" hangingPunct="1">
              <a:defRPr/>
            </a:pPr>
            <a:r>
              <a:rPr lang="fr-FR" altLang="fr-FR" sz="1400" dirty="0">
                <a:solidFill>
                  <a:srgbClr val="00707C"/>
                </a:solidFill>
              </a:rPr>
              <a:t> Wash </a:t>
            </a:r>
            <a:r>
              <a:rPr lang="fr-FR" altLang="fr-FR" sz="1400" dirty="0" err="1">
                <a:solidFill>
                  <a:srgbClr val="00707C"/>
                </a:solidFill>
              </a:rPr>
              <a:t>your</a:t>
            </a:r>
            <a:r>
              <a:rPr lang="fr-FR" altLang="fr-FR" sz="1400" dirty="0">
                <a:solidFill>
                  <a:srgbClr val="00707C"/>
                </a:solidFill>
              </a:rPr>
              <a:t> hands </a:t>
            </a:r>
            <a:r>
              <a:rPr lang="fr-FR" altLang="fr-FR" sz="1400" dirty="0" err="1">
                <a:solidFill>
                  <a:srgbClr val="00707C"/>
                </a:solidFill>
              </a:rPr>
              <a:t>thoroughly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with</a:t>
            </a:r>
            <a:r>
              <a:rPr lang="fr-FR" altLang="fr-FR" sz="1400" dirty="0">
                <a:solidFill>
                  <a:srgbClr val="00707C"/>
                </a:solidFill>
              </a:rPr>
              <a:t> soap and water </a:t>
            </a:r>
            <a:r>
              <a:rPr lang="fr-FR" altLang="fr-FR" sz="1400" dirty="0" err="1">
                <a:solidFill>
                  <a:srgbClr val="00707C"/>
                </a:solidFill>
              </a:rPr>
              <a:t>before</a:t>
            </a:r>
            <a:r>
              <a:rPr lang="fr-FR" altLang="fr-FR" sz="1400" dirty="0">
                <a:solidFill>
                  <a:srgbClr val="00707C"/>
                </a:solidFill>
              </a:rPr>
              <a:t> cooking, handling « </a:t>
            </a:r>
            <a:r>
              <a:rPr lang="fr-FR" altLang="fr-FR" sz="1400" dirty="0" err="1">
                <a:solidFill>
                  <a:srgbClr val="00707C"/>
                </a:solidFill>
              </a:rPr>
              <a:t>ready</a:t>
            </a:r>
            <a:r>
              <a:rPr lang="fr-FR" altLang="fr-FR" sz="1400" dirty="0">
                <a:solidFill>
                  <a:srgbClr val="00707C"/>
                </a:solidFill>
              </a:rPr>
              <a:t> to </a:t>
            </a:r>
            <a:r>
              <a:rPr lang="fr-FR" altLang="fr-FR" sz="1400" dirty="0" err="1">
                <a:solidFill>
                  <a:srgbClr val="00707C"/>
                </a:solidFill>
              </a:rPr>
              <a:t>eat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food</a:t>
            </a:r>
            <a:r>
              <a:rPr lang="fr-FR" altLang="fr-FR" sz="1400" dirty="0">
                <a:solidFill>
                  <a:srgbClr val="00707C"/>
                </a:solidFill>
              </a:rPr>
              <a:t> », and </a:t>
            </a:r>
            <a:r>
              <a:rPr lang="fr-FR" altLang="fr-FR" sz="1400" dirty="0" err="1">
                <a:solidFill>
                  <a:srgbClr val="00707C"/>
                </a:solidFill>
              </a:rPr>
              <a:t>after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touching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raw</a:t>
            </a:r>
            <a:r>
              <a:rPr lang="fr-FR" altLang="fr-FR" sz="1400" dirty="0">
                <a:solidFill>
                  <a:srgbClr val="00707C"/>
                </a:solidFill>
              </a:rPr>
              <a:t> </a:t>
            </a:r>
            <a:r>
              <a:rPr lang="fr-FR" altLang="fr-FR" sz="1400" dirty="0" err="1">
                <a:solidFill>
                  <a:srgbClr val="00707C"/>
                </a:solidFill>
              </a:rPr>
              <a:t>meat</a:t>
            </a:r>
            <a:r>
              <a:rPr lang="fr-FR" altLang="fr-FR" sz="1400" dirty="0">
                <a:solidFill>
                  <a:srgbClr val="00707C"/>
                </a:solidFill>
              </a:rPr>
              <a:t>.</a:t>
            </a:r>
          </a:p>
          <a:p>
            <a:pPr lvl="3" indent="0" eaLnBrk="1" hangingPunct="1">
              <a:defRPr/>
            </a:pPr>
            <a:r>
              <a:rPr lang="fr-FR" altLang="fr-FR" sz="1400" dirty="0">
                <a:solidFill>
                  <a:srgbClr val="00707C"/>
                </a:solidFill>
              </a:rPr>
              <a:t> Use clean </a:t>
            </a:r>
            <a:r>
              <a:rPr lang="fr-FR" altLang="fr-FR" sz="1400" dirty="0" err="1">
                <a:solidFill>
                  <a:srgbClr val="00707C"/>
                </a:solidFill>
              </a:rPr>
              <a:t>brushes</a:t>
            </a:r>
            <a:r>
              <a:rPr lang="fr-FR" altLang="fr-FR" sz="1400" dirty="0">
                <a:solidFill>
                  <a:srgbClr val="00707C"/>
                </a:solidFill>
              </a:rPr>
              <a:t>, </a:t>
            </a:r>
            <a:r>
              <a:rPr lang="fr-FR" altLang="fr-FR" sz="1400" dirty="0" err="1">
                <a:solidFill>
                  <a:srgbClr val="00707C"/>
                </a:solidFill>
              </a:rPr>
              <a:t>sponges</a:t>
            </a:r>
            <a:r>
              <a:rPr lang="fr-FR" altLang="fr-FR" sz="1400" dirty="0">
                <a:solidFill>
                  <a:srgbClr val="00707C"/>
                </a:solidFill>
              </a:rPr>
              <a:t>, </a:t>
            </a:r>
            <a:r>
              <a:rPr lang="fr-FR" altLang="fr-FR" sz="1400" dirty="0" err="1">
                <a:solidFill>
                  <a:srgbClr val="00707C"/>
                </a:solidFill>
              </a:rPr>
              <a:t>cloths</a:t>
            </a:r>
            <a:r>
              <a:rPr lang="fr-FR" altLang="fr-FR" sz="1400" dirty="0">
                <a:solidFill>
                  <a:srgbClr val="00707C"/>
                </a:solidFill>
              </a:rPr>
              <a:t> or </a:t>
            </a:r>
            <a:r>
              <a:rPr lang="fr-FR" altLang="fr-FR" sz="1400" dirty="0" err="1">
                <a:solidFill>
                  <a:srgbClr val="00707C"/>
                </a:solidFill>
              </a:rPr>
              <a:t>paper</a:t>
            </a:r>
            <a:r>
              <a:rPr lang="fr-FR" altLang="fr-FR" sz="1400" dirty="0">
                <a:solidFill>
                  <a:srgbClr val="00707C"/>
                </a:solidFill>
              </a:rPr>
              <a:t> for </a:t>
            </a:r>
            <a:r>
              <a:rPr lang="fr-FR" altLang="fr-FR" sz="1400" dirty="0" err="1">
                <a:solidFill>
                  <a:srgbClr val="00707C"/>
                </a:solidFill>
              </a:rPr>
              <a:t>cleaning</a:t>
            </a:r>
            <a:r>
              <a:rPr lang="fr-FR" altLang="fr-FR" sz="1400" dirty="0">
                <a:solidFill>
                  <a:srgbClr val="00707C"/>
                </a:solidFill>
              </a:rPr>
              <a:t> and </a:t>
            </a:r>
            <a:r>
              <a:rPr lang="fr-FR" altLang="fr-FR" sz="1400" dirty="0" err="1">
                <a:solidFill>
                  <a:srgbClr val="00707C"/>
                </a:solidFill>
              </a:rPr>
              <a:t>wiping</a:t>
            </a:r>
            <a:r>
              <a:rPr lang="fr-FR" altLang="fr-FR" sz="1400" dirty="0">
                <a:solidFill>
                  <a:srgbClr val="00707C"/>
                </a:solidFill>
              </a:rPr>
              <a:t>. Let </a:t>
            </a:r>
            <a:r>
              <a:rPr lang="fr-FR" altLang="fr-FR" sz="1400" dirty="0" err="1">
                <a:solidFill>
                  <a:srgbClr val="00707C"/>
                </a:solidFill>
              </a:rPr>
              <a:t>cloths</a:t>
            </a:r>
            <a:r>
              <a:rPr lang="fr-FR" altLang="fr-FR" sz="1400" dirty="0">
                <a:solidFill>
                  <a:srgbClr val="00707C"/>
                </a:solidFill>
              </a:rPr>
              <a:t> and </a:t>
            </a:r>
            <a:r>
              <a:rPr lang="fr-FR" altLang="fr-FR" sz="1400" dirty="0" err="1">
                <a:solidFill>
                  <a:srgbClr val="00707C"/>
                </a:solidFill>
              </a:rPr>
              <a:t>sponges</a:t>
            </a:r>
            <a:r>
              <a:rPr lang="fr-FR" altLang="fr-FR" sz="1400" dirty="0">
                <a:solidFill>
                  <a:srgbClr val="00707C"/>
                </a:solidFill>
              </a:rPr>
              <a:t> dry out </a:t>
            </a:r>
            <a:r>
              <a:rPr lang="fr-FR" altLang="fr-FR" sz="1400" dirty="0" err="1">
                <a:solidFill>
                  <a:srgbClr val="00707C"/>
                </a:solidFill>
              </a:rPr>
              <a:t>after</a:t>
            </a:r>
            <a:r>
              <a:rPr lang="fr-FR" altLang="fr-FR" sz="1400" dirty="0">
                <a:solidFill>
                  <a:srgbClr val="00707C"/>
                </a:solidFill>
              </a:rPr>
              <a:t> use.</a:t>
            </a:r>
          </a:p>
        </p:txBody>
      </p:sp>
      <p:sp>
        <p:nvSpPr>
          <p:cNvPr id="35849" name="ZoneTexte 6">
            <a:extLst>
              <a:ext uri="{FF2B5EF4-FFF2-40B4-BE49-F238E27FC236}">
                <a16:creationId xmlns:a16="http://schemas.microsoft.com/office/drawing/2014/main" id="{350BD30C-9D1E-4A97-9C5E-242D89F76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50" y="3914775"/>
            <a:ext cx="3613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600" b="1" u="sng">
                <a:solidFill>
                  <a:schemeClr val="accent1"/>
                </a:solidFill>
              </a:rPr>
              <a:t>Illustration of cross-contamination</a:t>
            </a:r>
            <a:r>
              <a:rPr lang="fr-FR" altLang="fr-FR" sz="1200" b="1" u="sng">
                <a:solidFill>
                  <a:schemeClr val="accent1"/>
                </a:solidFill>
              </a:rPr>
              <a:t>:</a:t>
            </a:r>
          </a:p>
        </p:txBody>
      </p:sp>
      <p:grpSp>
        <p:nvGrpSpPr>
          <p:cNvPr id="35850" name="Groupe 27" descr="Navigation bar">
            <a:extLst>
              <a:ext uri="{FF2B5EF4-FFF2-40B4-BE49-F238E27FC236}">
                <a16:creationId xmlns:a16="http://schemas.microsoft.com/office/drawing/2014/main" id="{509751A6-5ABD-44EA-824F-B996FA47664A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5852" name="Groupe 17">
              <a:extLst>
                <a:ext uri="{FF2B5EF4-FFF2-40B4-BE49-F238E27FC236}">
                  <a16:creationId xmlns:a16="http://schemas.microsoft.com/office/drawing/2014/main" id="{E27006AC-11CA-4309-A3BE-307E9A7E45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5855" name="ZoneTexte 18">
                <a:extLst>
                  <a:ext uri="{FF2B5EF4-FFF2-40B4-BE49-F238E27FC236}">
                    <a16:creationId xmlns:a16="http://schemas.microsoft.com/office/drawing/2014/main" id="{0677C94B-C6DF-4552-A1B6-A111231144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5856" name="ZoneTexte 19">
                <a:extLst>
                  <a:ext uri="{FF2B5EF4-FFF2-40B4-BE49-F238E27FC236}">
                    <a16:creationId xmlns:a16="http://schemas.microsoft.com/office/drawing/2014/main" id="{7156BC11-F734-4955-A64F-74C0E284D6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AC1744-D33E-49A1-AA1C-E098408FD4A3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Bouton d’action : vide 25" descr="Close logo">
                <a:hlinkClick r:id="rId5" action="ppaction://hlinksldjump" highlightClick="1"/>
                <a:extLst>
                  <a:ext uri="{FF2B5EF4-FFF2-40B4-BE49-F238E27FC236}">
                    <a16:creationId xmlns:a16="http://schemas.microsoft.com/office/drawing/2014/main" id="{EA34F677-81D4-4684-886A-68054A499605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>
                    <a:solidFill>
                      <a:prstClr val="black"/>
                    </a:solidFill>
                  </a:rPr>
                  <a:t>X</a:t>
                </a:r>
              </a:p>
            </p:txBody>
          </p:sp>
          <p:sp>
            <p:nvSpPr>
              <p:cNvPr id="35859" name="ZoneTexte 22">
                <a:extLst>
                  <a:ext uri="{FF2B5EF4-FFF2-40B4-BE49-F238E27FC236}">
                    <a16:creationId xmlns:a16="http://schemas.microsoft.com/office/drawing/2014/main" id="{A368F352-3ED4-4FFF-8AE8-4AA95F109E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2149" y="6149924"/>
                <a:ext cx="1711711" cy="277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Back to main page</a:t>
                </a:r>
              </a:p>
            </p:txBody>
          </p:sp>
          <p:pic>
            <p:nvPicPr>
              <p:cNvPr id="35860" name="Image 25" descr="SafeConsume">
                <a:extLst>
                  <a:ext uri="{FF2B5EF4-FFF2-40B4-BE49-F238E27FC236}">
                    <a16:creationId xmlns:a16="http://schemas.microsoft.com/office/drawing/2014/main" id="{BAA4617B-4E27-4D39-8338-07D614CCD0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Bouton d’action : vide 20" descr="Back logo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35104F10-A1BC-4EB9-BB17-684D34E8C374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&lt;</a:t>
              </a:r>
            </a:p>
          </p:txBody>
        </p:sp>
        <p:sp>
          <p:nvSpPr>
            <p:cNvPr id="35854" name="ZoneTexte 22">
              <a:extLst>
                <a:ext uri="{FF2B5EF4-FFF2-40B4-BE49-F238E27FC236}">
                  <a16:creationId xmlns:a16="http://schemas.microsoft.com/office/drawing/2014/main" id="{4774704A-DE98-4C1A-8BED-02EC01CFE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4804" y="6145535"/>
              <a:ext cx="171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Previous</a:t>
              </a:r>
            </a:p>
          </p:txBody>
        </p:sp>
      </p:grpSp>
      <p:sp>
        <p:nvSpPr>
          <p:cNvPr id="24" name="Bouton d’action : vide 23">
            <a:hlinkClick r:id="rId7" highlightClick="1"/>
            <a:extLst>
              <a:ext uri="{FF2B5EF4-FFF2-40B4-BE49-F238E27FC236}">
                <a16:creationId xmlns:a16="http://schemas.microsoft.com/office/drawing/2014/main" id="{E449B39A-E356-449D-BD09-1D3882A27B47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05734D5-7F65-4F84-8B12-78834F4E33E6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8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9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9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9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9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oneTexte 3">
            <a:extLst>
              <a:ext uri="{FF2B5EF4-FFF2-40B4-BE49-F238E27FC236}">
                <a16:creationId xmlns:a16="http://schemas.microsoft.com/office/drawing/2014/main" id="{0812984A-E91D-4F4E-A044-C366A74FB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5963" y="115888"/>
            <a:ext cx="8931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4800" b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Meat handling</a:t>
            </a:r>
            <a:r>
              <a:rPr lang="fr-FR" altLang="fr-FR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altLang="fr-FR" sz="4800" b="1">
              <a:solidFill>
                <a:srgbClr val="0070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ZoneTexte 13">
            <a:extLst>
              <a:ext uri="{FF2B5EF4-FFF2-40B4-BE49-F238E27FC236}">
                <a16:creationId xmlns:a16="http://schemas.microsoft.com/office/drawing/2014/main" id="{DFBDA703-97C2-4A58-8C45-FE06C692B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996950"/>
            <a:ext cx="8083550" cy="544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1600" dirty="0">
                <a:solidFill>
                  <a:schemeClr val="accent3">
                    <a:lumMod val="75000"/>
                  </a:schemeClr>
                </a:solidFill>
              </a:rPr>
              <a:t>Store raw meat separately from vegetables </a:t>
            </a:r>
            <a:r>
              <a:rPr lang="en-GB" altLang="fr-FR" sz="1600" dirty="0">
                <a:solidFill>
                  <a:srgbClr val="00707C"/>
                </a:solidFill>
              </a:rPr>
              <a:t>during shopping, packing and transport.</a:t>
            </a: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en-GB" altLang="fr-FR" sz="1600" dirty="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en-GB" altLang="fr-FR" sz="1600" dirty="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1600" dirty="0">
                <a:solidFill>
                  <a:schemeClr val="accent3">
                    <a:lumMod val="75000"/>
                  </a:schemeClr>
                </a:solidFill>
              </a:rPr>
              <a:t>Preparing fruits and vegetables eaten raw </a:t>
            </a:r>
            <a:r>
              <a:rPr lang="en-GB" altLang="fr-FR" sz="1600" dirty="0">
                <a:solidFill>
                  <a:srgbClr val="00707C"/>
                </a:solidFill>
              </a:rPr>
              <a:t>(e.g. for a salad) </a:t>
            </a:r>
            <a:r>
              <a:rPr lang="en-GB" altLang="fr-FR" sz="1600" dirty="0">
                <a:solidFill>
                  <a:schemeClr val="accent3">
                    <a:lumMod val="75000"/>
                  </a:schemeClr>
                </a:solidFill>
              </a:rPr>
              <a:t>before raw meat </a:t>
            </a:r>
            <a:r>
              <a:rPr lang="en-GB" altLang="fr-FR" sz="1600" dirty="0">
                <a:solidFill>
                  <a:srgbClr val="00707C"/>
                </a:solidFill>
              </a:rPr>
              <a:t>limits the risk of transferring pathogens from the raw meat to the fruits and vegetables (i.e. cross contamination)</a:t>
            </a:r>
            <a:r>
              <a:rPr lang="fr-FR" altLang="fr-FR" sz="1600" dirty="0">
                <a:solidFill>
                  <a:srgbClr val="00707C"/>
                </a:solidFill>
              </a:rPr>
              <a:t>.</a:t>
            </a: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600" dirty="0">
              <a:solidFill>
                <a:srgbClr val="00707C"/>
              </a:solidFill>
            </a:endParaRPr>
          </a:p>
          <a:p>
            <a:pPr marL="0" indent="0">
              <a:buClr>
                <a:srgbClr val="00707C"/>
              </a:buClr>
              <a:defRPr/>
            </a:pPr>
            <a:endParaRPr lang="en-GB" altLang="fr-FR" sz="1600" dirty="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1600" dirty="0">
                <a:solidFill>
                  <a:schemeClr val="accent3">
                    <a:lumMod val="75000"/>
                  </a:schemeClr>
                </a:solidFill>
              </a:rPr>
              <a:t>Do not wash raw meat in the sink</a:t>
            </a:r>
            <a:r>
              <a:rPr lang="en-GB" altLang="fr-FR" sz="1600" dirty="0">
                <a:solidFill>
                  <a:srgbClr val="00707C"/>
                </a:solidFill>
              </a:rPr>
              <a:t>. If needed to remove slime, it is preferable to use a </a:t>
            </a:r>
          </a:p>
          <a:p>
            <a:pPr marL="0" indent="0">
              <a:buClr>
                <a:srgbClr val="00707C"/>
              </a:buClr>
              <a:defRPr/>
            </a:pPr>
            <a:r>
              <a:rPr lang="en-GB" altLang="fr-FR" sz="1600" dirty="0">
                <a:solidFill>
                  <a:srgbClr val="00707C"/>
                </a:solidFill>
              </a:rPr>
              <a:t>	  disposable paper towel (to avoid spreading pathogens that can be present on raw </a:t>
            </a:r>
          </a:p>
          <a:p>
            <a:pPr marL="0" indent="0">
              <a:buClr>
                <a:srgbClr val="00707C"/>
              </a:buClr>
              <a:defRPr/>
            </a:pPr>
            <a:r>
              <a:rPr lang="en-GB" altLang="fr-FR" sz="1600" dirty="0">
                <a:solidFill>
                  <a:srgbClr val="00707C"/>
                </a:solidFill>
              </a:rPr>
              <a:t>	  meat in the kitchen).</a:t>
            </a:r>
            <a:endParaRPr lang="fr-FR" altLang="fr-FR" sz="1600" dirty="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600" dirty="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600" dirty="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1600" dirty="0">
                <a:solidFill>
                  <a:schemeClr val="accent3">
                    <a:lumMod val="75000"/>
                  </a:schemeClr>
                </a:solidFill>
              </a:rPr>
              <a:t>Throw the package of the raw meat away immediately </a:t>
            </a:r>
            <a:r>
              <a:rPr lang="en-GB" altLang="fr-FR" sz="1600" dirty="0">
                <a:solidFill>
                  <a:srgbClr val="00707C"/>
                </a:solidFill>
              </a:rPr>
              <a:t>and do not wash it.</a:t>
            </a: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600" dirty="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600" dirty="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1600" dirty="0">
                <a:solidFill>
                  <a:srgbClr val="00707C"/>
                </a:solidFill>
              </a:rPr>
              <a:t>Raw meat can carry pathogens without any visible sign. While handling or preparing </a:t>
            </a:r>
          </a:p>
          <a:p>
            <a:pPr marL="0" indent="0">
              <a:buClr>
                <a:srgbClr val="00707C"/>
              </a:buClr>
              <a:defRPr/>
            </a:pPr>
            <a:r>
              <a:rPr lang="en-GB" altLang="fr-FR" sz="1600" dirty="0">
                <a:solidFill>
                  <a:srgbClr val="00707C"/>
                </a:solidFill>
              </a:rPr>
              <a:t>	  raw meat do not put your hand to your mouth. </a:t>
            </a:r>
            <a:r>
              <a:rPr lang="en-GB" altLang="fr-FR" sz="1600" dirty="0">
                <a:solidFill>
                  <a:schemeClr val="accent3">
                    <a:lumMod val="75000"/>
                  </a:schemeClr>
                </a:solidFill>
              </a:rPr>
              <a:t>Do not let young children handle </a:t>
            </a:r>
          </a:p>
          <a:p>
            <a:pPr marL="0" indent="0">
              <a:buClr>
                <a:srgbClr val="00707C"/>
              </a:buClr>
              <a:defRPr/>
            </a:pPr>
            <a:r>
              <a:rPr lang="en-GB" altLang="fr-FR" sz="1600" dirty="0">
                <a:solidFill>
                  <a:schemeClr val="accent3">
                    <a:lumMod val="75000"/>
                  </a:schemeClr>
                </a:solidFill>
              </a:rPr>
              <a:t>	  raw meat.</a:t>
            </a:r>
            <a:endParaRPr lang="fr-FR" altLang="fr-FR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400" dirty="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400" dirty="0">
              <a:solidFill>
                <a:srgbClr val="00707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2FDBC-CA9D-474A-BFCE-519B3234A0F5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FA59C9C-5D58-4AFA-BCE9-ABA523DA9D49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6870" name="Image 17">
            <a:extLst>
              <a:ext uri="{FF2B5EF4-FFF2-40B4-BE49-F238E27FC236}">
                <a16:creationId xmlns:a16="http://schemas.microsoft.com/office/drawing/2014/main" id="{7F331429-A28A-4B5A-9662-28ECEB625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1" name="Groupe 27" descr="Navigation bar">
            <a:extLst>
              <a:ext uri="{FF2B5EF4-FFF2-40B4-BE49-F238E27FC236}">
                <a16:creationId xmlns:a16="http://schemas.microsoft.com/office/drawing/2014/main" id="{2560D170-2B85-44FF-A51B-94FF3515C86C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6876" name="Groupe 17">
              <a:extLst>
                <a:ext uri="{FF2B5EF4-FFF2-40B4-BE49-F238E27FC236}">
                  <a16:creationId xmlns:a16="http://schemas.microsoft.com/office/drawing/2014/main" id="{01D3A8C3-E81D-4346-9A51-2CBFCCA36D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6879" name="ZoneTexte 18">
                <a:extLst>
                  <a:ext uri="{FF2B5EF4-FFF2-40B4-BE49-F238E27FC236}">
                    <a16:creationId xmlns:a16="http://schemas.microsoft.com/office/drawing/2014/main" id="{7653EF46-EE77-44AE-805A-29247A5DD6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6880" name="ZoneTexte 19">
                <a:extLst>
                  <a:ext uri="{FF2B5EF4-FFF2-40B4-BE49-F238E27FC236}">
                    <a16:creationId xmlns:a16="http://schemas.microsoft.com/office/drawing/2014/main" id="{48CB6708-A72B-4DE5-BBEF-01C2360BEB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FA9E6E5-F489-4B78-8866-33A492EAF77D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Bouton d’action : vide 27" descr="Close button">
                <a:hlinkClick r:id="rId3" action="ppaction://hlinksldjump" highlightClick="1"/>
                <a:extLst>
                  <a:ext uri="{FF2B5EF4-FFF2-40B4-BE49-F238E27FC236}">
                    <a16:creationId xmlns:a16="http://schemas.microsoft.com/office/drawing/2014/main" id="{DD73732D-2317-400E-B11D-D571FF5E032D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>
                    <a:solidFill>
                      <a:prstClr val="black"/>
                    </a:solidFill>
                  </a:rPr>
                  <a:t>X</a:t>
                </a:r>
              </a:p>
            </p:txBody>
          </p:sp>
          <p:sp>
            <p:nvSpPr>
              <p:cNvPr id="36883" name="ZoneTexte 22">
                <a:extLst>
                  <a:ext uri="{FF2B5EF4-FFF2-40B4-BE49-F238E27FC236}">
                    <a16:creationId xmlns:a16="http://schemas.microsoft.com/office/drawing/2014/main" id="{2748F5F9-1FEA-4F47-8295-F3698E75B0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2149" y="6149924"/>
                <a:ext cx="1711711" cy="277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Back to main page</a:t>
                </a:r>
              </a:p>
            </p:txBody>
          </p:sp>
          <p:pic>
            <p:nvPicPr>
              <p:cNvPr id="36884" name="Image 25" descr="SafeConsume logo">
                <a:extLst>
                  <a:ext uri="{FF2B5EF4-FFF2-40B4-BE49-F238E27FC236}">
                    <a16:creationId xmlns:a16="http://schemas.microsoft.com/office/drawing/2014/main" id="{AED4D239-1EBD-437B-A507-D83711EE04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Bouton d’action : vide 22" descr="Next button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142F0C12-8A98-4D8C-9D69-32E60AC4FDE4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prstClr val="black"/>
                  </a:solidFill>
                </a:rPr>
                <a:t>&gt;</a:t>
              </a:r>
            </a:p>
          </p:txBody>
        </p:sp>
        <p:sp>
          <p:nvSpPr>
            <p:cNvPr id="36878" name="ZoneTexte 22">
              <a:extLst>
                <a:ext uri="{FF2B5EF4-FFF2-40B4-BE49-F238E27FC236}">
                  <a16:creationId xmlns:a16="http://schemas.microsoft.com/office/drawing/2014/main" id="{82DCFD71-A363-4490-B1AA-E87D4795C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4804" y="6145535"/>
              <a:ext cx="171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Next</a:t>
              </a:r>
            </a:p>
          </p:txBody>
        </p:sp>
      </p:grpSp>
      <p:pic>
        <p:nvPicPr>
          <p:cNvPr id="36872" name="Image 2" descr="Bag of meat">
            <a:extLst>
              <a:ext uri="{FF2B5EF4-FFF2-40B4-BE49-F238E27FC236}">
                <a16:creationId xmlns:a16="http://schemas.microsoft.com/office/drawing/2014/main" id="{DC1624A3-FDD5-46F1-90D5-E7496AC51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675" y="1023938"/>
            <a:ext cx="928688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Image 18" descr="Chicken being washed in sink with cross over image. ">
            <a:extLst>
              <a:ext uri="{FF2B5EF4-FFF2-40B4-BE49-F238E27FC236}">
                <a16:creationId xmlns:a16="http://schemas.microsoft.com/office/drawing/2014/main" id="{8E59E134-ED1B-4DDE-8525-26BB692B1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28120" r="18045" b="-3"/>
          <a:stretch>
            <a:fillRect/>
          </a:stretch>
        </p:blipFill>
        <p:spPr bwMode="auto">
          <a:xfrm>
            <a:off x="11004550" y="2409825"/>
            <a:ext cx="11160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Image 1" descr="Image of child next to raw meat with cross through the middle. ">
            <a:extLst>
              <a:ext uri="{FF2B5EF4-FFF2-40B4-BE49-F238E27FC236}">
                <a16:creationId xmlns:a16="http://schemas.microsoft.com/office/drawing/2014/main" id="{2F5F565B-45BC-4C3E-B450-DABD805DA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3970338"/>
            <a:ext cx="176053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Bouton d’action : vide 23">
            <a:hlinkClick r:id="rId8" highlightClick="1"/>
            <a:extLst>
              <a:ext uri="{FF2B5EF4-FFF2-40B4-BE49-F238E27FC236}">
                <a16:creationId xmlns:a16="http://schemas.microsoft.com/office/drawing/2014/main" id="{D7941C52-520B-4F5E-A016-55BBBBCB8D94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DA4E4B1-53DF-4422-A8CC-2706B86FD179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9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0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0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0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0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oneTexte 3">
            <a:extLst>
              <a:ext uri="{FF2B5EF4-FFF2-40B4-BE49-F238E27FC236}">
                <a16:creationId xmlns:a16="http://schemas.microsoft.com/office/drawing/2014/main" id="{F984E78E-7AFC-4A8E-8E7D-F3A3A995C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-46038"/>
            <a:ext cx="9115425" cy="78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4500" b="1">
                <a:solidFill>
                  <a:srgbClr val="00707C"/>
                </a:solidFill>
                <a:latin typeface="Georgia" panose="02040502050405020303" pitchFamily="18" charset="0"/>
              </a:rPr>
              <a:t>Meat handling </a:t>
            </a:r>
          </a:p>
        </p:txBody>
      </p:sp>
      <p:sp>
        <p:nvSpPr>
          <p:cNvPr id="30723" name="ZoneTexte 13">
            <a:extLst>
              <a:ext uri="{FF2B5EF4-FFF2-40B4-BE49-F238E27FC236}">
                <a16:creationId xmlns:a16="http://schemas.microsoft.com/office/drawing/2014/main" id="{0948E39F-812F-4E55-8885-6783B2DCB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944563"/>
            <a:ext cx="7945437" cy="53371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>
              <a:spcBef>
                <a:spcPts val="1000"/>
              </a:spcBef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1400" dirty="0">
                <a:solidFill>
                  <a:schemeClr val="accent3">
                    <a:lumMod val="75000"/>
                  </a:schemeClr>
                </a:solidFill>
              </a:rPr>
              <a:t>Wash hands carefully with soap, rinse them and dry them with a clean cloth or with a paper towel, after handling raw meat </a:t>
            </a:r>
            <a:r>
              <a:rPr lang="en-GB" altLang="fr-FR" sz="1400" dirty="0">
                <a:solidFill>
                  <a:srgbClr val="00707C"/>
                </a:solidFill>
              </a:rPr>
              <a:t>and before touching/doing something else. </a:t>
            </a:r>
          </a:p>
          <a:p>
            <a:pPr lvl="1">
              <a:spcBef>
                <a:spcPts val="1000"/>
              </a:spcBef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400" dirty="0">
              <a:solidFill>
                <a:srgbClr val="00707C"/>
              </a:solidFill>
            </a:endParaRPr>
          </a:p>
          <a:p>
            <a:pPr lvl="1">
              <a:spcBef>
                <a:spcPts val="1000"/>
              </a:spcBef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1400" dirty="0">
                <a:solidFill>
                  <a:schemeClr val="accent3">
                    <a:lumMod val="75000"/>
                  </a:schemeClr>
                </a:solidFill>
              </a:rPr>
              <a:t>Put aside (e.g. in the dish washer) or wash immediately </a:t>
            </a:r>
            <a:r>
              <a:rPr lang="en-GB" altLang="fr-FR" sz="1400" dirty="0">
                <a:solidFill>
                  <a:srgbClr val="00707C"/>
                </a:solidFill>
              </a:rPr>
              <a:t>with soap,</a:t>
            </a:r>
            <a:r>
              <a:rPr lang="en-GB" altLang="fr-FR" sz="1400" dirty="0">
                <a:solidFill>
                  <a:srgbClr val="DD4758"/>
                </a:solidFill>
              </a:rPr>
              <a:t> </a:t>
            </a:r>
            <a:r>
              <a:rPr lang="en-GB" altLang="fr-FR" sz="1400" dirty="0">
                <a:solidFill>
                  <a:schemeClr val="accent3">
                    <a:lumMod val="75000"/>
                  </a:schemeClr>
                </a:solidFill>
              </a:rPr>
              <a:t>surfaces and utensils </a:t>
            </a:r>
            <a:r>
              <a:rPr lang="en-GB" altLang="fr-FR" sz="1400" dirty="0">
                <a:solidFill>
                  <a:srgbClr val="00707C"/>
                </a:solidFill>
              </a:rPr>
              <a:t>in contact with raw meat, or soiled with raw meat juice (e.g. countertop, cutting board, knife, …). </a:t>
            </a:r>
          </a:p>
          <a:p>
            <a:pPr lvl="1">
              <a:spcBef>
                <a:spcPts val="1000"/>
              </a:spcBef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400" dirty="0">
              <a:solidFill>
                <a:srgbClr val="00707C"/>
              </a:solidFill>
            </a:endParaRP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fr-FR" sz="1400" dirty="0">
                <a:solidFill>
                  <a:srgbClr val="00707C"/>
                </a:solidFill>
              </a:rPr>
              <a:t>If preparing the </a:t>
            </a:r>
            <a:r>
              <a:rPr lang="en-GB" altLang="fr-FR" sz="1400" dirty="0">
                <a:solidFill>
                  <a:schemeClr val="accent3">
                    <a:lumMod val="75000"/>
                  </a:schemeClr>
                </a:solidFill>
              </a:rPr>
              <a:t>fruits and vegetable eaten raw </a:t>
            </a:r>
            <a:r>
              <a:rPr lang="en-GB" altLang="fr-FR" sz="1400" dirty="0">
                <a:solidFill>
                  <a:srgbClr val="00707C"/>
                </a:solidFill>
              </a:rPr>
              <a:t>(e.g. for a salad) after raw meat (e.g. while the meat dish is cooking), </a:t>
            </a:r>
            <a:r>
              <a:rPr lang="en-GB" altLang="fr-FR" sz="1400" dirty="0">
                <a:solidFill>
                  <a:schemeClr val="accent3">
                    <a:lumMod val="75000"/>
                  </a:schemeClr>
                </a:solidFill>
              </a:rPr>
              <a:t>do not use utensils, or surfaces, previously used for raw meat </a:t>
            </a:r>
            <a:r>
              <a:rPr lang="en-GB" altLang="fr-FR" sz="1400" dirty="0">
                <a:solidFill>
                  <a:srgbClr val="00707C"/>
                </a:solidFill>
              </a:rPr>
              <a:t>(e.g. do not use the same knife or the same cutting board) unless they have been washed thoroughly. </a:t>
            </a:r>
          </a:p>
          <a:p>
            <a:pPr marL="228600" lvl="1" indent="0">
              <a:spcBef>
                <a:spcPts val="1000"/>
              </a:spcBef>
              <a:defRPr/>
            </a:pPr>
            <a:endParaRPr lang="fr-FR" altLang="fr-FR" sz="1400" dirty="0">
              <a:solidFill>
                <a:srgbClr val="00707C"/>
              </a:solidFill>
            </a:endParaRPr>
          </a:p>
          <a:p>
            <a:pPr lvl="1">
              <a:spcBef>
                <a:spcPts val="1000"/>
              </a:spcBef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1400" dirty="0">
                <a:solidFill>
                  <a:schemeClr val="accent3">
                    <a:lumMod val="75000"/>
                  </a:schemeClr>
                </a:solidFill>
              </a:rPr>
              <a:t>Cook raw meat thoroughly and check doneness at the end of cooking</a:t>
            </a:r>
            <a:r>
              <a:rPr lang="en-GB" altLang="fr-FR" sz="1400" dirty="0">
                <a:solidFill>
                  <a:srgbClr val="00707C"/>
                </a:solidFill>
              </a:rPr>
              <a:t>. Visually, cut a piece in the thicker part of the meat, and check it is no longer glossy, that it is </a:t>
            </a:r>
            <a:r>
              <a:rPr lang="en-GB" altLang="fr-FR" sz="1400" dirty="0">
                <a:solidFill>
                  <a:schemeClr val="accent3">
                    <a:lumMod val="75000"/>
                  </a:schemeClr>
                </a:solidFill>
              </a:rPr>
              <a:t>white with no pink colour left. If available, use a meat thermometer</a:t>
            </a:r>
            <a:r>
              <a:rPr lang="en-GB" altLang="fr-FR" sz="1400" dirty="0">
                <a:solidFill>
                  <a:srgbClr val="00707C"/>
                </a:solidFill>
              </a:rPr>
              <a:t>, the core temperature should be at least 75°C for raw poultry, pork meat and hamburger. For red meat cook until no pink is visible in the middle of the thickest part of the meat or until 65°C is reached. This is particularly important for consumers </a:t>
            </a:r>
            <a:r>
              <a:rPr lang="en-US" altLang="fr-FR" sz="1400" dirty="0">
                <a:solidFill>
                  <a:srgbClr val="00707C"/>
                </a:solidFill>
              </a:rPr>
              <a:t>at risk (young children, pregnant women, elderlies, sick persons). </a:t>
            </a:r>
            <a:endParaRPr lang="fr-FR" altLang="fr-FR" sz="1400" dirty="0">
              <a:solidFill>
                <a:srgbClr val="00707C"/>
              </a:solidFill>
            </a:endParaRP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en-GB" altLang="fr-FR" sz="1400" dirty="0">
              <a:solidFill>
                <a:srgbClr val="00707C"/>
              </a:solidFill>
            </a:endParaRPr>
          </a:p>
          <a:p>
            <a:pPr lvl="1" eaLnBrk="1" hangingPunct="1">
              <a:defRPr/>
            </a:pPr>
            <a:endParaRPr lang="en-GB" altLang="fr-FR" sz="1400" dirty="0">
              <a:solidFill>
                <a:prstClr val="black"/>
              </a:solidFill>
            </a:endParaRPr>
          </a:p>
          <a:p>
            <a:pPr lvl="3" eaLnBrk="1" hangingPunct="1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endParaRPr lang="fr-FR" altLang="fr-FR" sz="1400" dirty="0">
              <a:solidFill>
                <a:srgbClr val="00707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19BD93-A13A-452B-85D0-3F2F46397F9F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D0A808E-59E5-4238-947D-0B536AD86FB5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7894" name="Image 17">
            <a:extLst>
              <a:ext uri="{FF2B5EF4-FFF2-40B4-BE49-F238E27FC236}">
                <a16:creationId xmlns:a16="http://schemas.microsoft.com/office/drawing/2014/main" id="{5AC6C385-889B-4542-97FC-20B07647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5" name="Groupe 17" descr="Navigation bar">
            <a:extLst>
              <a:ext uri="{FF2B5EF4-FFF2-40B4-BE49-F238E27FC236}">
                <a16:creationId xmlns:a16="http://schemas.microsoft.com/office/drawing/2014/main" id="{E838A59A-8722-40B3-8B12-C58E6968363B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37903" name="ZoneTexte 18">
              <a:extLst>
                <a:ext uri="{FF2B5EF4-FFF2-40B4-BE49-F238E27FC236}">
                  <a16:creationId xmlns:a16="http://schemas.microsoft.com/office/drawing/2014/main" id="{3CA5C989-DB91-4AC6-A3E7-C28FBFE4CD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Close</a:t>
              </a:r>
            </a:p>
          </p:txBody>
        </p:sp>
        <p:sp>
          <p:nvSpPr>
            <p:cNvPr id="37904" name="ZoneTexte 19">
              <a:extLst>
                <a:ext uri="{FF2B5EF4-FFF2-40B4-BE49-F238E27FC236}">
                  <a16:creationId xmlns:a16="http://schemas.microsoft.com/office/drawing/2014/main" id="{87723237-1B67-42D4-B284-6483AA43B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                             Next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DFDEDEB-305C-46AA-A185-2AF8CF34D166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6" name="Bouton d’action : vide 25" descr="Close button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935786B0-5D58-4048-9F0E-200EA331CB6E}"/>
                </a:ext>
              </a:extLst>
            </p:cNvPr>
            <p:cNvSpPr/>
            <p:nvPr/>
          </p:nvSpPr>
          <p:spPr>
            <a:xfrm>
              <a:off x="5589629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prstClr val="black"/>
                  </a:solidFill>
                </a:rPr>
                <a:t>X</a:t>
              </a:r>
            </a:p>
          </p:txBody>
        </p:sp>
        <p:sp>
          <p:nvSpPr>
            <p:cNvPr id="37907" name="ZoneTexte 22">
              <a:extLst>
                <a:ext uri="{FF2B5EF4-FFF2-40B4-BE49-F238E27FC236}">
                  <a16:creationId xmlns:a16="http://schemas.microsoft.com/office/drawing/2014/main" id="{5D143273-EE15-4100-8964-3A75E2D97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2149" y="6149924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Back to main page</a:t>
              </a:r>
            </a:p>
          </p:txBody>
        </p:sp>
        <p:pic>
          <p:nvPicPr>
            <p:cNvPr id="37908" name="Image 25" descr="SafeConsume logo">
              <a:extLst>
                <a:ext uri="{FF2B5EF4-FFF2-40B4-BE49-F238E27FC236}">
                  <a16:creationId xmlns:a16="http://schemas.microsoft.com/office/drawing/2014/main" id="{53FC6D4D-B665-4889-ADC3-C94058229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896" name="Image 2" descr="Washing hands">
            <a:extLst>
              <a:ext uri="{FF2B5EF4-FFF2-40B4-BE49-F238E27FC236}">
                <a16:creationId xmlns:a16="http://schemas.microsoft.com/office/drawing/2014/main" id="{E39F7F80-C060-49B0-823C-341B7D2BC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175" y="557213"/>
            <a:ext cx="12890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Image 5" descr="Child washing up in kitchen sink">
            <a:extLst>
              <a:ext uri="{FF2B5EF4-FFF2-40B4-BE49-F238E27FC236}">
                <a16:creationId xmlns:a16="http://schemas.microsoft.com/office/drawing/2014/main" id="{E3E5D814-2FC6-48DB-9EA4-FDD3A421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0" y="1763713"/>
            <a:ext cx="126047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Image 7" descr="Pile of meat with cross thorugh the middle.">
            <a:extLst>
              <a:ext uri="{FF2B5EF4-FFF2-40B4-BE49-F238E27FC236}">
                <a16:creationId xmlns:a16="http://schemas.microsoft.com/office/drawing/2014/main" id="{40CE36E2-F19D-4DFA-AF6F-A8F0DFD95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0" y="3373438"/>
            <a:ext cx="12668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Image 17" descr="Meat with termometer inserted. ">
            <a:extLst>
              <a:ext uri="{FF2B5EF4-FFF2-40B4-BE49-F238E27FC236}">
                <a16:creationId xmlns:a16="http://schemas.microsoft.com/office/drawing/2014/main" id="{E6408EDF-A8CD-4173-A5F3-A45E44832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0" y="4368800"/>
            <a:ext cx="12668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Bouton d’action : vide 22" descr="Previous button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8A98B52-A9FC-404A-A032-77755DB38750}"/>
              </a:ext>
            </a:extLst>
          </p:cNvPr>
          <p:cNvSpPr/>
          <p:nvPr/>
        </p:nvSpPr>
        <p:spPr bwMode="auto">
          <a:xfrm>
            <a:off x="11544300" y="6161088"/>
            <a:ext cx="306388" cy="268287"/>
          </a:xfrm>
          <a:prstGeom prst="actionButtonBlank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</a:rPr>
              <a:t>&lt;</a:t>
            </a:r>
          </a:p>
        </p:txBody>
      </p:sp>
      <p:sp>
        <p:nvSpPr>
          <p:cNvPr id="37901" name="ZoneTexte 22">
            <a:extLst>
              <a:ext uri="{FF2B5EF4-FFF2-40B4-BE49-F238E27FC236}">
                <a16:creationId xmlns:a16="http://schemas.microsoft.com/office/drawing/2014/main" id="{640E2DF5-572E-4320-9D75-CC09B68AD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2175" y="6170613"/>
            <a:ext cx="1712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rgbClr val="FFFFFF"/>
                </a:solidFill>
              </a:rPr>
              <a:t>Previous</a:t>
            </a:r>
          </a:p>
        </p:txBody>
      </p:sp>
      <p:sp>
        <p:nvSpPr>
          <p:cNvPr id="24" name="Bouton d’action : vide 23">
            <a:hlinkClick r:id="rId9" highlightClick="1"/>
            <a:extLst>
              <a:ext uri="{FF2B5EF4-FFF2-40B4-BE49-F238E27FC236}">
                <a16:creationId xmlns:a16="http://schemas.microsoft.com/office/drawing/2014/main" id="{E7698418-3928-4501-8AAE-4BB1EDFB4D65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765A24A-6BF9-4B1E-BC91-CE09037F26F6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0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1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1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1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1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ZoneTexte 13">
            <a:extLst>
              <a:ext uri="{FF2B5EF4-FFF2-40B4-BE49-F238E27FC236}">
                <a16:creationId xmlns:a16="http://schemas.microsoft.com/office/drawing/2014/main" id="{8A804134-1934-4DA1-AA5B-368281885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3" y="1128713"/>
            <a:ext cx="6273800" cy="35385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marL="285750" indent="-285750"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1600" dirty="0">
                <a:solidFill>
                  <a:schemeClr val="accent3">
                    <a:lumMod val="75000"/>
                  </a:schemeClr>
                </a:solidFill>
              </a:rPr>
              <a:t>Check the date </a:t>
            </a:r>
            <a:r>
              <a:rPr lang="en-GB" altLang="fr-FR" sz="1600" dirty="0">
                <a:solidFill>
                  <a:srgbClr val="00707C"/>
                </a:solidFill>
              </a:rPr>
              <a:t>indicated on the packaging and do not buy eggs past this date.</a:t>
            </a:r>
          </a:p>
          <a:p>
            <a:pPr marL="285750" indent="-285750"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en-GB" altLang="fr-FR" sz="1600" dirty="0">
              <a:solidFill>
                <a:srgbClr val="00707C"/>
              </a:solidFill>
            </a:endParaRPr>
          </a:p>
          <a:p>
            <a:pPr marL="285750" indent="-285750"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en-GB" altLang="fr-FR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1600" dirty="0">
                <a:solidFill>
                  <a:schemeClr val="accent3">
                    <a:lumMod val="75000"/>
                  </a:schemeClr>
                </a:solidFill>
              </a:rPr>
              <a:t>Do not buy dirty eggs </a:t>
            </a:r>
            <a:r>
              <a:rPr lang="en-GB" altLang="fr-FR" sz="1600" dirty="0">
                <a:solidFill>
                  <a:srgbClr val="00707C"/>
                </a:solidFill>
              </a:rPr>
              <a:t>or eggs in dirty packages.</a:t>
            </a: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en-GB" altLang="fr-FR" sz="1600" dirty="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600" dirty="0">
              <a:solidFill>
                <a:srgbClr val="00707C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1600" dirty="0">
                <a:solidFill>
                  <a:srgbClr val="00707C"/>
                </a:solidFill>
              </a:rPr>
              <a:t>Keep eggs refrigerated after purchase </a:t>
            </a:r>
            <a:r>
              <a:rPr lang="en-GB" altLang="fr-FR" sz="1600" dirty="0">
                <a:solidFill>
                  <a:schemeClr val="accent3">
                    <a:lumMod val="75000"/>
                  </a:schemeClr>
                </a:solidFill>
              </a:rPr>
              <a:t>but </a:t>
            </a:r>
            <a:r>
              <a:rPr lang="en-US" altLang="fr-FR" sz="1600" dirty="0">
                <a:solidFill>
                  <a:schemeClr val="accent3">
                    <a:lumMod val="75000"/>
                  </a:schemeClr>
                </a:solidFill>
              </a:rPr>
              <a:t>not in the fridge door which is usually the warmest place of the fridge</a:t>
            </a:r>
            <a:r>
              <a:rPr lang="en-US" altLang="fr-FR" sz="1600" dirty="0">
                <a:solidFill>
                  <a:srgbClr val="00707C"/>
                </a:solidFill>
              </a:rPr>
              <a:t>.</a:t>
            </a: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600" dirty="0">
              <a:solidFill>
                <a:srgbClr val="FF0000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endParaRPr lang="fr-FR" altLang="fr-FR" sz="1600" dirty="0">
              <a:solidFill>
                <a:srgbClr val="FF0000"/>
              </a:solidFill>
            </a:endParaRPr>
          </a:p>
          <a:p>
            <a:pPr>
              <a:buClr>
                <a:srgbClr val="00707C"/>
              </a:buClr>
              <a:buFont typeface="Wingdings" panose="05000000000000000000" pitchFamily="2" charset="2"/>
              <a:buChar char="ü"/>
              <a:defRPr/>
            </a:pPr>
            <a:r>
              <a:rPr lang="fr-FR" altLang="fr-FR" sz="1600" dirty="0" err="1">
                <a:solidFill>
                  <a:srgbClr val="00707C"/>
                </a:solidFill>
              </a:rPr>
              <a:t>Eggs</a:t>
            </a:r>
            <a:r>
              <a:rPr lang="fr-FR" altLang="fr-FR" sz="1600" dirty="0">
                <a:solidFill>
                  <a:srgbClr val="00707C"/>
                </a:solidFill>
              </a:rPr>
              <a:t> and </a:t>
            </a:r>
            <a:r>
              <a:rPr lang="fr-FR" altLang="fr-FR" sz="1600" dirty="0" err="1">
                <a:solidFill>
                  <a:srgbClr val="00707C"/>
                </a:solidFill>
              </a:rPr>
              <a:t>egg</a:t>
            </a:r>
            <a:r>
              <a:rPr lang="fr-FR" altLang="fr-FR" sz="1600" dirty="0">
                <a:solidFill>
                  <a:srgbClr val="00707C"/>
                </a:solidFill>
              </a:rPr>
              <a:t> </a:t>
            </a:r>
            <a:r>
              <a:rPr lang="fr-FR" altLang="fr-FR" sz="1600" dirty="0" err="1">
                <a:solidFill>
                  <a:srgbClr val="00707C"/>
                </a:solidFill>
              </a:rPr>
              <a:t>products</a:t>
            </a:r>
            <a:r>
              <a:rPr lang="fr-FR" altLang="fr-FR" sz="1600" dirty="0">
                <a:solidFill>
                  <a:srgbClr val="00707C"/>
                </a:solidFill>
              </a:rPr>
              <a:t> are t</a:t>
            </a:r>
            <a:r>
              <a:rPr lang="en-US" altLang="fr-FR" sz="1600" dirty="0">
                <a:solidFill>
                  <a:srgbClr val="00707C"/>
                </a:solidFill>
              </a:rPr>
              <a:t>he </a:t>
            </a:r>
            <a:r>
              <a:rPr lang="en-US" altLang="fr-FR" sz="1600" dirty="0">
                <a:solidFill>
                  <a:schemeClr val="accent3">
                    <a:lumMod val="75000"/>
                  </a:schemeClr>
                </a:solidFill>
              </a:rPr>
              <a:t>most important food sources </a:t>
            </a:r>
            <a:r>
              <a:rPr lang="en-US" altLang="fr-FR" sz="1600" dirty="0">
                <a:solidFill>
                  <a:srgbClr val="00707C"/>
                </a:solidFill>
              </a:rPr>
              <a:t>of confirmed cases of </a:t>
            </a:r>
            <a:r>
              <a:rPr lang="en-US" altLang="fr-FR" sz="1600" i="1" dirty="0">
                <a:solidFill>
                  <a:schemeClr val="accent3">
                    <a:lumMod val="75000"/>
                  </a:schemeClr>
                </a:solidFill>
              </a:rPr>
              <a:t>Salmonella enterica</a:t>
            </a:r>
            <a:r>
              <a:rPr lang="en-US" altLang="fr-FR" sz="1600" dirty="0">
                <a:solidFill>
                  <a:srgbClr val="00707C"/>
                </a:solidFill>
              </a:rPr>
              <a:t>. </a:t>
            </a:r>
            <a:r>
              <a:rPr lang="en-GB" altLang="fr-FR" sz="1600" dirty="0">
                <a:solidFill>
                  <a:srgbClr val="00707C"/>
                </a:solidFill>
              </a:rPr>
              <a:t>Eggs can be contaminated with </a:t>
            </a:r>
            <a:r>
              <a:rPr lang="en-GB" altLang="fr-FR" sz="1600" i="1" dirty="0">
                <a:solidFill>
                  <a:srgbClr val="00707C"/>
                </a:solidFill>
              </a:rPr>
              <a:t>Salmonella enterica</a:t>
            </a:r>
            <a:r>
              <a:rPr lang="en-GB" altLang="fr-FR" sz="1600" dirty="0">
                <a:solidFill>
                  <a:srgbClr val="00707C"/>
                </a:solidFill>
              </a:rPr>
              <a:t> without any</a:t>
            </a:r>
            <a:r>
              <a:rPr lang="fr-FR" altLang="fr-FR" sz="1600" dirty="0">
                <a:solidFill>
                  <a:srgbClr val="00707C"/>
                </a:solidFill>
              </a:rPr>
              <a:t> </a:t>
            </a:r>
            <a:r>
              <a:rPr lang="en-GB" altLang="fr-FR" sz="1600" dirty="0">
                <a:solidFill>
                  <a:srgbClr val="00707C"/>
                </a:solidFill>
              </a:rPr>
              <a:t>visible sign.</a:t>
            </a:r>
            <a:endParaRPr lang="fr-FR" altLang="fr-FR" sz="1600" dirty="0">
              <a:solidFill>
                <a:srgbClr val="00707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6B5A93-9143-46E2-92C3-9A2A0FF35923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4898220-A497-470A-85D0-61B5217426BB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8917" name="Image 17">
            <a:extLst>
              <a:ext uri="{FF2B5EF4-FFF2-40B4-BE49-F238E27FC236}">
                <a16:creationId xmlns:a16="http://schemas.microsoft.com/office/drawing/2014/main" id="{B9C9F763-3660-41A8-9F0A-576CA1BB1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8" name="Groupe 27" descr="Navigation bar">
            <a:extLst>
              <a:ext uri="{FF2B5EF4-FFF2-40B4-BE49-F238E27FC236}">
                <a16:creationId xmlns:a16="http://schemas.microsoft.com/office/drawing/2014/main" id="{FDEBE9E3-A581-433E-8F41-162290BDF3D5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8924" name="Groupe 17">
              <a:extLst>
                <a:ext uri="{FF2B5EF4-FFF2-40B4-BE49-F238E27FC236}">
                  <a16:creationId xmlns:a16="http://schemas.microsoft.com/office/drawing/2014/main" id="{C7581502-65FE-4B01-903F-D814378857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8927" name="ZoneTexte 18">
                <a:extLst>
                  <a:ext uri="{FF2B5EF4-FFF2-40B4-BE49-F238E27FC236}">
                    <a16:creationId xmlns:a16="http://schemas.microsoft.com/office/drawing/2014/main" id="{29BEB9A6-8B58-440B-8978-1632AC13E9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8928" name="ZoneTexte 19">
                <a:extLst>
                  <a:ext uri="{FF2B5EF4-FFF2-40B4-BE49-F238E27FC236}">
                    <a16:creationId xmlns:a16="http://schemas.microsoft.com/office/drawing/2014/main" id="{F485EC0E-A8EB-4B7B-B331-CC9BFB871D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2BC81B7-C365-4EED-BEA0-D240039CABB1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Bouton d’action : vide 27" descr="Close button">
                <a:hlinkClick r:id="rId3" action="ppaction://hlinksldjump" highlightClick="1"/>
                <a:extLst>
                  <a:ext uri="{FF2B5EF4-FFF2-40B4-BE49-F238E27FC236}">
                    <a16:creationId xmlns:a16="http://schemas.microsoft.com/office/drawing/2014/main" id="{5B600A56-B3EB-452D-B74B-6D6B3F3BE18C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>
                    <a:solidFill>
                      <a:prstClr val="black"/>
                    </a:solidFill>
                  </a:rPr>
                  <a:t>X</a:t>
                </a:r>
              </a:p>
            </p:txBody>
          </p:sp>
          <p:sp>
            <p:nvSpPr>
              <p:cNvPr id="38931" name="ZoneTexte 22">
                <a:extLst>
                  <a:ext uri="{FF2B5EF4-FFF2-40B4-BE49-F238E27FC236}">
                    <a16:creationId xmlns:a16="http://schemas.microsoft.com/office/drawing/2014/main" id="{60E51017-DA39-4276-A4A1-50AB5A7C03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2149" y="6149924"/>
                <a:ext cx="1711711" cy="277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Back to main page</a:t>
                </a:r>
              </a:p>
            </p:txBody>
          </p:sp>
          <p:pic>
            <p:nvPicPr>
              <p:cNvPr id="38932" name="Image 25" descr="SafeConsume logo">
                <a:extLst>
                  <a:ext uri="{FF2B5EF4-FFF2-40B4-BE49-F238E27FC236}">
                    <a16:creationId xmlns:a16="http://schemas.microsoft.com/office/drawing/2014/main" id="{521463E2-DECF-4BF3-96DA-3EFCF1D7E9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Bouton d’action : vide 22" descr="Next button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606CE055-B2AB-45BE-868C-9B14C93A131A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&gt;</a:t>
              </a:r>
            </a:p>
          </p:txBody>
        </p:sp>
        <p:sp>
          <p:nvSpPr>
            <p:cNvPr id="38926" name="ZoneTexte 22">
              <a:extLst>
                <a:ext uri="{FF2B5EF4-FFF2-40B4-BE49-F238E27FC236}">
                  <a16:creationId xmlns:a16="http://schemas.microsoft.com/office/drawing/2014/main" id="{3C6978CA-A530-43A1-96F7-A3835A4A6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4804" y="6145535"/>
              <a:ext cx="171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Next</a:t>
              </a:r>
            </a:p>
          </p:txBody>
        </p:sp>
      </p:grpSp>
      <p:pic>
        <p:nvPicPr>
          <p:cNvPr id="38919" name="Image 4" descr="Eggs shown in fridge door with cross through the middle">
            <a:extLst>
              <a:ext uri="{FF2B5EF4-FFF2-40B4-BE49-F238E27FC236}">
                <a16:creationId xmlns:a16="http://schemas.microsoft.com/office/drawing/2014/main" id="{155F83E3-E9E7-4CBE-BB2E-673454B71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8" y="1916113"/>
            <a:ext cx="2405062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Image 18" descr="Eggs in an egg box">
            <a:extLst>
              <a:ext uri="{FF2B5EF4-FFF2-40B4-BE49-F238E27FC236}">
                <a16:creationId xmlns:a16="http://schemas.microsoft.com/office/drawing/2014/main" id="{766AC22F-D015-4900-97D3-B00851361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327025"/>
            <a:ext cx="14795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ZoneTexte 34">
            <a:extLst>
              <a:ext uri="{FF2B5EF4-FFF2-40B4-BE49-F238E27FC236}">
                <a16:creationId xmlns:a16="http://schemas.microsoft.com/office/drawing/2014/main" id="{7BB5C6C9-4E10-4484-BE60-2189C7F0C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149225"/>
            <a:ext cx="91154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4500" b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 handling </a:t>
            </a:r>
          </a:p>
        </p:txBody>
      </p:sp>
      <p:sp>
        <p:nvSpPr>
          <p:cNvPr id="24" name="Bouton d’action : vide 23">
            <a:hlinkClick r:id="rId7" highlightClick="1"/>
            <a:extLst>
              <a:ext uri="{FF2B5EF4-FFF2-40B4-BE49-F238E27FC236}">
                <a16:creationId xmlns:a16="http://schemas.microsoft.com/office/drawing/2014/main" id="{4E49082D-D330-4458-AF20-1F8BA0FBB55D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272CBED-00C1-47EC-AE0E-548A543CEE7F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8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9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9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9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9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25" name="Bouton d’action : vide 22">
            <a:hlinkClick r:id="rId10" highlightClick="1"/>
            <a:extLst>
              <a:ext uri="{FF2B5EF4-FFF2-40B4-BE49-F238E27FC236}">
                <a16:creationId xmlns:a16="http://schemas.microsoft.com/office/drawing/2014/main" id="{00067D7B-0C72-4CAB-9D32-28A0406B6FCA}"/>
              </a:ext>
            </a:extLst>
          </p:cNvPr>
          <p:cNvSpPr/>
          <p:nvPr/>
        </p:nvSpPr>
        <p:spPr>
          <a:xfrm>
            <a:off x="5465890" y="5022850"/>
            <a:ext cx="3071811" cy="249487"/>
          </a:xfrm>
          <a:prstGeom prst="actionButtonBlank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/>
              <a:t>Download session 2 (</a:t>
            </a:r>
            <a:r>
              <a:rPr lang="fr-FR" sz="1100" dirty="0" err="1"/>
              <a:t>microbiological</a:t>
            </a:r>
            <a:r>
              <a:rPr lang="fr-FR" sz="1100" dirty="0"/>
              <a:t> aspects)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oneTexte 3">
            <a:extLst>
              <a:ext uri="{FF2B5EF4-FFF2-40B4-BE49-F238E27FC236}">
                <a16:creationId xmlns:a16="http://schemas.microsoft.com/office/drawing/2014/main" id="{A500A174-6046-4E48-A371-5905DA2CD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203200"/>
            <a:ext cx="9115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4800" b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 handling </a:t>
            </a:r>
          </a:p>
        </p:txBody>
      </p:sp>
      <p:sp>
        <p:nvSpPr>
          <p:cNvPr id="30723" name="ZoneTexte 13">
            <a:extLst>
              <a:ext uri="{FF2B5EF4-FFF2-40B4-BE49-F238E27FC236}">
                <a16:creationId xmlns:a16="http://schemas.microsoft.com/office/drawing/2014/main" id="{491988BD-589D-4778-A083-186EB9413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2250"/>
            <a:ext cx="6935788" cy="5594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endParaRPr lang="en-US" altLang="fr-FR" sz="1600" dirty="0">
              <a:solidFill>
                <a:srgbClr val="DD4758"/>
              </a:solidFill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endParaRPr lang="en-US" altLang="fr-FR" sz="1600" dirty="0">
              <a:solidFill>
                <a:srgbClr val="DD4758"/>
              </a:solidFill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1600" dirty="0">
                <a:solidFill>
                  <a:schemeClr val="accent3">
                    <a:lumMod val="75000"/>
                  </a:schemeClr>
                </a:solidFill>
              </a:rPr>
              <a:t>Lightly cooking of eggs </a:t>
            </a:r>
            <a:r>
              <a:rPr lang="en-GB" altLang="fr-FR" sz="1600" dirty="0">
                <a:solidFill>
                  <a:srgbClr val="00707C"/>
                </a:solidFill>
              </a:rPr>
              <a:t>(runny yolk) does not kill </a:t>
            </a:r>
            <a:r>
              <a:rPr lang="en-GB" altLang="fr-FR" sz="1600" i="1" dirty="0">
                <a:solidFill>
                  <a:schemeClr val="accent3">
                    <a:lumMod val="75000"/>
                  </a:schemeClr>
                </a:solidFill>
              </a:rPr>
              <a:t>Salmonella enterica</a:t>
            </a:r>
            <a:r>
              <a:rPr lang="en-GB" altLang="fr-FR" sz="1600" dirty="0">
                <a:solidFill>
                  <a:srgbClr val="00707C"/>
                </a:solidFill>
              </a:rPr>
              <a:t>.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endParaRPr lang="fr-FR" altLang="fr-FR" sz="1600" dirty="0">
              <a:solidFill>
                <a:srgbClr val="00707C"/>
              </a:solidFill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1600" dirty="0">
                <a:solidFill>
                  <a:srgbClr val="00707C"/>
                </a:solidFill>
              </a:rPr>
              <a:t>Preferably </a:t>
            </a:r>
            <a:r>
              <a:rPr lang="en-GB" altLang="fr-FR" sz="1600" dirty="0">
                <a:solidFill>
                  <a:schemeClr val="accent3">
                    <a:lumMod val="75000"/>
                  </a:schemeClr>
                </a:solidFill>
              </a:rPr>
              <a:t>use pasteurized eggs </a:t>
            </a:r>
            <a:r>
              <a:rPr lang="en-GB" altLang="fr-FR" sz="1600" dirty="0">
                <a:solidFill>
                  <a:schemeClr val="accent1"/>
                </a:solidFill>
              </a:rPr>
              <a:t>(if available) </a:t>
            </a:r>
            <a:r>
              <a:rPr lang="en-GB" altLang="fr-FR" sz="1600" dirty="0">
                <a:solidFill>
                  <a:srgbClr val="00707C"/>
                </a:solidFill>
              </a:rPr>
              <a:t>to prepare </a:t>
            </a:r>
            <a:r>
              <a:rPr lang="en-GB" altLang="fr-FR" sz="1600" dirty="0">
                <a:solidFill>
                  <a:schemeClr val="accent3">
                    <a:lumMod val="75000"/>
                  </a:schemeClr>
                </a:solidFill>
              </a:rPr>
              <a:t>dishes with raw eggs </a:t>
            </a:r>
            <a:r>
              <a:rPr lang="en-GB" altLang="fr-FR" sz="1600" dirty="0">
                <a:solidFill>
                  <a:srgbClr val="00707C"/>
                </a:solidFill>
              </a:rPr>
              <a:t>(mousse, mayonnaise, …) </a:t>
            </a:r>
            <a:r>
              <a:rPr lang="en-GB" altLang="fr-FR" sz="1600" dirty="0">
                <a:solidFill>
                  <a:schemeClr val="accent3">
                    <a:lumMod val="75000"/>
                  </a:schemeClr>
                </a:solidFill>
              </a:rPr>
              <a:t>or with lightly cooked eggs </a:t>
            </a:r>
            <a:r>
              <a:rPr lang="en-GB" altLang="fr-FR" sz="1600" dirty="0">
                <a:solidFill>
                  <a:srgbClr val="00707C"/>
                </a:solidFill>
              </a:rPr>
              <a:t>(runny scramble eggs, fried eggs with liquid yolk, runny omelette, ….).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endParaRPr lang="fr-FR" altLang="fr-FR" sz="1600" dirty="0">
              <a:solidFill>
                <a:srgbClr val="00707C"/>
              </a:solidFill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GB" altLang="fr-FR" sz="1600" dirty="0">
                <a:solidFill>
                  <a:srgbClr val="00707C"/>
                </a:solidFill>
              </a:rPr>
              <a:t>If using fresh eggs, yolks can be heated for 15 min at 60 ºC and agitation with a cooking robot to kill </a:t>
            </a:r>
            <a:r>
              <a:rPr lang="en-GB" altLang="fr-FR" sz="1600" i="1" dirty="0">
                <a:solidFill>
                  <a:srgbClr val="00707C"/>
                </a:solidFill>
              </a:rPr>
              <a:t>Salmonella enterica</a:t>
            </a:r>
            <a:r>
              <a:rPr lang="en-GB" altLang="fr-FR" sz="1600" dirty="0">
                <a:solidFill>
                  <a:srgbClr val="00707C"/>
                </a:solidFill>
              </a:rPr>
              <a:t> while keeping them liquid. Other procedures can be found at: 					   </a:t>
            </a:r>
            <a:r>
              <a:rPr lang="en-US" altLang="fr-FR" sz="1600" dirty="0">
                <a:solidFill>
                  <a:srgbClr val="00707C"/>
                </a:solidFill>
                <a:hlinkClick r:id="rId2" tooltip="click here to open the link"/>
              </a:rPr>
              <a:t>How to pasteurize eggs</a:t>
            </a:r>
            <a:endParaRPr lang="en-US" altLang="fr-FR" sz="1600" dirty="0">
              <a:solidFill>
                <a:srgbClr val="00707C"/>
              </a:solidFill>
            </a:endParaRPr>
          </a:p>
          <a:p>
            <a:pPr marL="0" indent="0">
              <a:buClr>
                <a:srgbClr val="00707C"/>
              </a:buClr>
              <a:defRPr/>
            </a:pPr>
            <a:r>
              <a:rPr lang="en-US" altLang="fr-FR" sz="1600" dirty="0">
                <a:solidFill>
                  <a:srgbClr val="00707C"/>
                </a:solidFill>
              </a:rPr>
              <a:t>																	</a:t>
            </a:r>
          </a:p>
          <a:p>
            <a:pPr marL="0" indent="0">
              <a:buClr>
                <a:srgbClr val="00707C"/>
              </a:buClr>
              <a:defRPr/>
            </a:pPr>
            <a:endParaRPr lang="en-GB" altLang="fr-FR" sz="1600" dirty="0">
              <a:solidFill>
                <a:prstClr val="black"/>
              </a:solidFill>
            </a:endParaRPr>
          </a:p>
          <a:p>
            <a:pPr lvl="1"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altLang="fr-FR" sz="1600" dirty="0">
                <a:solidFill>
                  <a:schemeClr val="accent3">
                    <a:lumMod val="75000"/>
                  </a:schemeClr>
                </a:solidFill>
              </a:rPr>
              <a:t>Backyard hens </a:t>
            </a:r>
            <a:r>
              <a:rPr lang="en-US" altLang="fr-FR" sz="1600" dirty="0">
                <a:solidFill>
                  <a:srgbClr val="00707C"/>
                </a:solidFill>
              </a:rPr>
              <a:t>are not controlled for </a:t>
            </a:r>
            <a:r>
              <a:rPr lang="en-US" altLang="fr-FR" sz="1600" i="1" dirty="0">
                <a:solidFill>
                  <a:srgbClr val="00707C"/>
                </a:solidFill>
              </a:rPr>
              <a:t>Salmonella enterica</a:t>
            </a:r>
            <a:r>
              <a:rPr lang="en-US" altLang="fr-FR" sz="1600" dirty="0">
                <a:solidFill>
                  <a:srgbClr val="00707C"/>
                </a:solidFill>
              </a:rPr>
              <a:t>, as are hens from commercial farms, and their eggs are </a:t>
            </a:r>
            <a:r>
              <a:rPr lang="en-US" altLang="fr-FR" sz="1600" dirty="0">
                <a:solidFill>
                  <a:schemeClr val="accent3">
                    <a:lumMod val="75000"/>
                  </a:schemeClr>
                </a:solidFill>
              </a:rPr>
              <a:t>more at risk </a:t>
            </a:r>
            <a:r>
              <a:rPr lang="en-US" altLang="fr-FR" sz="1600" dirty="0">
                <a:solidFill>
                  <a:srgbClr val="00707C"/>
                </a:solidFill>
              </a:rPr>
              <a:t>of being contaminated with </a:t>
            </a:r>
            <a:r>
              <a:rPr lang="en-US" altLang="fr-FR" sz="1600" i="1" dirty="0">
                <a:solidFill>
                  <a:srgbClr val="00707C"/>
                </a:solidFill>
              </a:rPr>
              <a:t>Salmonella enterica</a:t>
            </a:r>
            <a:r>
              <a:rPr lang="en-US" altLang="fr-FR" sz="1600" dirty="0">
                <a:solidFill>
                  <a:srgbClr val="00707C"/>
                </a:solidFill>
              </a:rPr>
              <a:t>. </a:t>
            </a: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endParaRPr lang="en-US" altLang="fr-FR" sz="1400" dirty="0">
              <a:solidFill>
                <a:srgbClr val="00707C"/>
              </a:solidFill>
            </a:endParaRPr>
          </a:p>
          <a:p>
            <a:pPr lvl="3" eaLnBrk="1" hangingPunct="1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endParaRPr lang="fr-FR" altLang="fr-FR" sz="1400" dirty="0">
              <a:solidFill>
                <a:srgbClr val="00707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E668BC-A956-489F-9596-65EA76285742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E15C901-4D3F-490E-81F3-0284D3C57311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9942" name="Image 17">
            <a:extLst>
              <a:ext uri="{FF2B5EF4-FFF2-40B4-BE49-F238E27FC236}">
                <a16:creationId xmlns:a16="http://schemas.microsoft.com/office/drawing/2014/main" id="{A2CAD419-5172-430B-AE16-21B05BC2B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Image 18" descr="Eggs in an egg box">
            <a:extLst>
              <a:ext uri="{FF2B5EF4-FFF2-40B4-BE49-F238E27FC236}">
                <a16:creationId xmlns:a16="http://schemas.microsoft.com/office/drawing/2014/main" id="{77951F09-505A-4522-97B5-318114422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463" y="231775"/>
            <a:ext cx="14795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Image 2" descr="open egg with cross thorugh the middle of it">
            <a:extLst>
              <a:ext uri="{FF2B5EF4-FFF2-40B4-BE49-F238E27FC236}">
                <a16:creationId xmlns:a16="http://schemas.microsoft.com/office/drawing/2014/main" id="{1ECA37B6-452C-4710-9A7E-25F2F3D52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75" y="3043238"/>
            <a:ext cx="223202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Image 4" descr="Wiki how logo">
            <a:extLst>
              <a:ext uri="{FF2B5EF4-FFF2-40B4-BE49-F238E27FC236}">
                <a16:creationId xmlns:a16="http://schemas.microsoft.com/office/drawing/2014/main" id="{006206C3-1370-42F6-B1C0-F2BAC3217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748088"/>
            <a:ext cx="9572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6" name="Groupe 27" descr="Navigation bar">
            <a:extLst>
              <a:ext uri="{FF2B5EF4-FFF2-40B4-BE49-F238E27FC236}">
                <a16:creationId xmlns:a16="http://schemas.microsoft.com/office/drawing/2014/main" id="{2A6BE812-57AA-48AE-B9FF-59B849F87703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275" y="6016625"/>
            <a:chExt cx="12276138" cy="887413"/>
          </a:xfrm>
        </p:grpSpPr>
        <p:grpSp>
          <p:nvGrpSpPr>
            <p:cNvPr id="39948" name="Groupe 17">
              <a:extLst>
                <a:ext uri="{FF2B5EF4-FFF2-40B4-BE49-F238E27FC236}">
                  <a16:creationId xmlns:a16="http://schemas.microsoft.com/office/drawing/2014/main" id="{8B2B8BF9-BFBF-405A-8E70-E799ABC591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1275" y="6016625"/>
              <a:ext cx="12276138" cy="887413"/>
              <a:chOff x="-41565" y="6016088"/>
              <a:chExt cx="12276859" cy="888671"/>
            </a:xfrm>
          </p:grpSpPr>
          <p:sp>
            <p:nvSpPr>
              <p:cNvPr id="39951" name="ZoneTexte 18">
                <a:extLst>
                  <a:ext uri="{FF2B5EF4-FFF2-40B4-BE49-F238E27FC236}">
                    <a16:creationId xmlns:a16="http://schemas.microsoft.com/office/drawing/2014/main" id="{D14D7C6B-2578-48C4-905B-74185CE5B0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957" y="6170631"/>
                <a:ext cx="9819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Close</a:t>
                </a:r>
              </a:p>
            </p:txBody>
          </p:sp>
          <p:sp>
            <p:nvSpPr>
              <p:cNvPr id="39952" name="ZoneTexte 19">
                <a:extLst>
                  <a:ext uri="{FF2B5EF4-FFF2-40B4-BE49-F238E27FC236}">
                    <a16:creationId xmlns:a16="http://schemas.microsoft.com/office/drawing/2014/main" id="{A41F70D6-5D2A-4696-A363-6271A730A3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6482" y="6160811"/>
                <a:ext cx="18324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                             Next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9240705-6325-46C0-959D-CCE86C810E34}"/>
                  </a:ext>
                </a:extLst>
              </p:cNvPr>
              <p:cNvSpPr/>
              <p:nvPr/>
            </p:nvSpPr>
            <p:spPr>
              <a:xfrm>
                <a:off x="-41565" y="6016088"/>
                <a:ext cx="12276859" cy="88867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Bouton d’action : vide 27" descr="Close button">
                <a:hlinkClick r:id="rId7" action="ppaction://hlinksldjump" highlightClick="1"/>
                <a:extLst>
                  <a:ext uri="{FF2B5EF4-FFF2-40B4-BE49-F238E27FC236}">
                    <a16:creationId xmlns:a16="http://schemas.microsoft.com/office/drawing/2014/main" id="{B5A59791-4976-41D9-AE46-45132FAB0D0D}"/>
                  </a:ext>
                </a:extLst>
              </p:cNvPr>
              <p:cNvSpPr/>
              <p:nvPr/>
            </p:nvSpPr>
            <p:spPr>
              <a:xfrm>
                <a:off x="5589629" y="6154397"/>
                <a:ext cx="306405" cy="270258"/>
              </a:xfrm>
              <a:prstGeom prst="actionButtonBlank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>
                    <a:solidFill>
                      <a:prstClr val="black"/>
                    </a:solidFill>
                  </a:rPr>
                  <a:t>X</a:t>
                </a:r>
              </a:p>
            </p:txBody>
          </p:sp>
          <p:sp>
            <p:nvSpPr>
              <p:cNvPr id="39955" name="ZoneTexte 22">
                <a:extLst>
                  <a:ext uri="{FF2B5EF4-FFF2-40B4-BE49-F238E27FC236}">
                    <a16:creationId xmlns:a16="http://schemas.microsoft.com/office/drawing/2014/main" id="{878CC0D4-C7C4-406C-963D-E7C04726CA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2149" y="6149924"/>
                <a:ext cx="1711711" cy="277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8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1pPr>
                <a:lvl2pPr marL="742950" indent="-28575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2pPr>
                <a:lvl3pPr marL="11430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3pPr>
                <a:lvl4pPr marL="16002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4pPr>
                <a:lvl5pPr marL="2057400" indent="-228600">
                  <a:lnSpc>
                    <a:spcPct val="118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5pPr>
                <a:lvl6pPr marL="25146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6pPr>
                <a:lvl7pPr marL="29718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7pPr>
                <a:lvl8pPr marL="34290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8pPr>
                <a:lvl9pPr marL="3886200" indent="-228600" defTabSz="228600" eaLnBrk="0" fontAlgn="base" hangingPunct="0">
                  <a:lnSpc>
                    <a:spcPct val="118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000">
                    <a:solidFill>
                      <a:schemeClr val="tx1"/>
                    </a:solidFill>
                    <a:latin typeface="Microsoft Sans Serif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>
                    <a:solidFill>
                      <a:srgbClr val="FFFFFF"/>
                    </a:solidFill>
                  </a:rPr>
                  <a:t>Back to main page</a:t>
                </a:r>
              </a:p>
            </p:txBody>
          </p:sp>
          <p:pic>
            <p:nvPicPr>
              <p:cNvPr id="39956" name="Image 25" descr="SafeConsume logo">
                <a:extLst>
                  <a:ext uri="{FF2B5EF4-FFF2-40B4-BE49-F238E27FC236}">
                    <a16:creationId xmlns:a16="http://schemas.microsoft.com/office/drawing/2014/main" id="{A513B691-1192-4E00-B5C9-7CAA824FE2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6" y="6063782"/>
                <a:ext cx="1890517" cy="413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6" name="Bouton d’action : vide 22" descr="Previous button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CE695763-CBD6-4568-B8D6-7B7F1D39D10D}"/>
                </a:ext>
              </a:extLst>
            </p:cNvPr>
            <p:cNvSpPr/>
            <p:nvPr/>
          </p:nvSpPr>
          <p:spPr bwMode="auto">
            <a:xfrm>
              <a:off x="11544300" y="6161088"/>
              <a:ext cx="306388" cy="268287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solidFill>
                    <a:prstClr val="black"/>
                  </a:solidFill>
                </a:rPr>
                <a:t>&lt;</a:t>
              </a:r>
            </a:p>
          </p:txBody>
        </p:sp>
        <p:sp>
          <p:nvSpPr>
            <p:cNvPr id="39950" name="ZoneTexte 22">
              <a:extLst>
                <a:ext uri="{FF2B5EF4-FFF2-40B4-BE49-F238E27FC236}">
                  <a16:creationId xmlns:a16="http://schemas.microsoft.com/office/drawing/2014/main" id="{59C85E20-A636-41EC-8421-9F1C92F3E9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4804" y="6145535"/>
              <a:ext cx="1711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Previous</a:t>
              </a:r>
            </a:p>
          </p:txBody>
        </p:sp>
      </p:grpSp>
      <p:sp>
        <p:nvSpPr>
          <p:cNvPr id="23" name="Bouton d’action : vide 22">
            <a:hlinkClick r:id="rId9" highlightClick="1"/>
            <a:extLst>
              <a:ext uri="{FF2B5EF4-FFF2-40B4-BE49-F238E27FC236}">
                <a16:creationId xmlns:a16="http://schemas.microsoft.com/office/drawing/2014/main" id="{D943DF1A-FEEB-4A84-9043-5CC303E64B74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4FBCDC2-54E7-4A74-B567-C282A9F2521E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0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1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1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1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1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9C6D9E3-BC12-4F8A-86AC-9A0AAF0A3CAF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93EB434-42E2-4D2E-8BD0-7A5D1E44E265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64" name="Image 17">
            <a:extLst>
              <a:ext uri="{FF2B5EF4-FFF2-40B4-BE49-F238E27FC236}">
                <a16:creationId xmlns:a16="http://schemas.microsoft.com/office/drawing/2014/main" id="{BC5ABFA0-A5DE-4847-AAEB-3DBB159E7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ZoneTexte 28">
            <a:extLst>
              <a:ext uri="{FF2B5EF4-FFF2-40B4-BE49-F238E27FC236}">
                <a16:creationId xmlns:a16="http://schemas.microsoft.com/office/drawing/2014/main" id="{4CCDAF3F-DF2D-4C65-8264-08D821359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563" y="130175"/>
            <a:ext cx="9115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4800" b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phone</a:t>
            </a:r>
          </a:p>
        </p:txBody>
      </p:sp>
      <p:grpSp>
        <p:nvGrpSpPr>
          <p:cNvPr id="40966" name="Groupe 17" descr="Navigation bar">
            <a:extLst>
              <a:ext uri="{FF2B5EF4-FFF2-40B4-BE49-F238E27FC236}">
                <a16:creationId xmlns:a16="http://schemas.microsoft.com/office/drawing/2014/main" id="{E0AAE2BD-05B0-4499-8518-075F62F8B11A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40970" name="ZoneTexte 18">
              <a:extLst>
                <a:ext uri="{FF2B5EF4-FFF2-40B4-BE49-F238E27FC236}">
                  <a16:creationId xmlns:a16="http://schemas.microsoft.com/office/drawing/2014/main" id="{5325A07F-7090-4832-A560-92946AC869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Close</a:t>
              </a:r>
            </a:p>
          </p:txBody>
        </p:sp>
        <p:sp>
          <p:nvSpPr>
            <p:cNvPr id="40971" name="ZoneTexte 19">
              <a:extLst>
                <a:ext uri="{FF2B5EF4-FFF2-40B4-BE49-F238E27FC236}">
                  <a16:creationId xmlns:a16="http://schemas.microsoft.com/office/drawing/2014/main" id="{5760FF82-3DDD-4810-8F3F-8A77E2472E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                             Next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FBD02B1-3A45-4369-A875-C104738AF6CB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4" name="Bouton d’action : vide 33" descr="Close button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A9B59F28-4E53-4379-8106-E5AB7115B86C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prstClr val="black"/>
                  </a:solidFill>
                </a:rPr>
                <a:t>X</a:t>
              </a:r>
            </a:p>
          </p:txBody>
        </p:sp>
        <p:sp>
          <p:nvSpPr>
            <p:cNvPr id="40974" name="ZoneTexte 22">
              <a:extLst>
                <a:ext uri="{FF2B5EF4-FFF2-40B4-BE49-F238E27FC236}">
                  <a16:creationId xmlns:a16="http://schemas.microsoft.com/office/drawing/2014/main" id="{5B408A94-1178-45F3-BEEC-B1A7B0A3A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Back to main page</a:t>
              </a:r>
            </a:p>
          </p:txBody>
        </p:sp>
        <p:pic>
          <p:nvPicPr>
            <p:cNvPr id="40975" name="Image 25" descr="SafeConsume logo">
              <a:extLst>
                <a:ext uri="{FF2B5EF4-FFF2-40B4-BE49-F238E27FC236}">
                  <a16:creationId xmlns:a16="http://schemas.microsoft.com/office/drawing/2014/main" id="{5F3DA067-5852-4FE2-A664-3506758A0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0F31BF1-6CF9-47A3-833E-9A75182CE552}"/>
              </a:ext>
            </a:extLst>
          </p:cNvPr>
          <p:cNvSpPr/>
          <p:nvPr/>
        </p:nvSpPr>
        <p:spPr>
          <a:xfrm>
            <a:off x="3160713" y="1098550"/>
            <a:ext cx="8936037" cy="2770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Mobile phones </a:t>
            </a:r>
            <a:r>
              <a:rPr lang="en-US" sz="1600" dirty="0">
                <a:solidFill>
                  <a:schemeClr val="accent1"/>
                </a:solidFill>
              </a:rPr>
              <a:t>have been reported to be a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reservoir for microorganisms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accent1"/>
                </a:solidFill>
              </a:rPr>
              <a:t>(1,2,3,4,5,6) and can spread infectious diseases by their frequent contact with hands</a:t>
            </a:r>
            <a:r>
              <a:rPr lang="en-US" sz="1600" i="1" dirty="0">
                <a:solidFill>
                  <a:schemeClr val="accent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fr-FR" sz="16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600" dirty="0" err="1">
                <a:solidFill>
                  <a:schemeClr val="accent1"/>
                </a:solidFill>
              </a:rPr>
              <a:t>Ilusanya</a:t>
            </a:r>
            <a:r>
              <a:rPr lang="en-US" sz="1600" dirty="0">
                <a:solidFill>
                  <a:schemeClr val="accent1"/>
                </a:solidFill>
              </a:rPr>
              <a:t> et al. (7) confirmed that, through hands to food transfer,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a contaminated cell phone can infect the food </a:t>
            </a:r>
            <a:r>
              <a:rPr lang="en-US" sz="1600" dirty="0">
                <a:solidFill>
                  <a:schemeClr val="accent1"/>
                </a:solidFill>
              </a:rPr>
              <a:t>and induce infection.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How to avoid it?</a:t>
            </a:r>
          </a:p>
          <a:p>
            <a:pPr marL="514350" lvl="1" indent="-285750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accent1"/>
                </a:solidFill>
              </a:rPr>
              <a:t>when cooking, remember to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wash your hands </a:t>
            </a:r>
            <a:r>
              <a:rPr lang="en-US" sz="1600" dirty="0">
                <a:solidFill>
                  <a:schemeClr val="accent1"/>
                </a:solidFill>
              </a:rPr>
              <a:t>each time you touch a mobile phone (a tablet, etc.).</a:t>
            </a:r>
          </a:p>
          <a:p>
            <a:pPr marL="514350" lvl="1" indent="-2857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disinfect your phone frequently </a:t>
            </a:r>
            <a:r>
              <a:rPr lang="en-US" sz="1600" dirty="0">
                <a:solidFill>
                  <a:schemeClr val="accent1"/>
                </a:solidFill>
              </a:rPr>
              <a:t>(following the manufacturers' recommendations).</a:t>
            </a:r>
            <a:endParaRPr lang="fr-FR" sz="1600" dirty="0">
              <a:solidFill>
                <a:schemeClr val="accent1"/>
              </a:solidFill>
            </a:endParaRPr>
          </a:p>
          <a:p>
            <a:pPr lvl="1" eaLnBrk="1" fontAlgn="auto" hangingPunct="1">
              <a:spcAft>
                <a:spcPts val="0"/>
              </a:spcAft>
              <a:buClr>
                <a:srgbClr val="00707C"/>
              </a:buClr>
              <a:buFont typeface="Wingdings" panose="05000000000000000000" pitchFamily="2" charset="2"/>
              <a:buChar char="§"/>
              <a:defRPr/>
            </a:pP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40968" name="ZoneTexte 1">
            <a:extLst>
              <a:ext uri="{FF2B5EF4-FFF2-40B4-BE49-F238E27FC236}">
                <a16:creationId xmlns:a16="http://schemas.microsoft.com/office/drawing/2014/main" id="{D5049C44-1819-45E7-94BC-DF62E27FA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3" y="3735388"/>
            <a:ext cx="87979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1000" u="sng">
                <a:solidFill>
                  <a:schemeClr val="accent1"/>
                </a:solidFill>
              </a:rPr>
              <a:t>References</a:t>
            </a:r>
            <a:r>
              <a:rPr lang="fr-FR" altLang="fr-FR" sz="1000">
                <a:solidFill>
                  <a:schemeClr val="accent1"/>
                </a:solidFill>
              </a:rPr>
              <a:t>:</a:t>
            </a:r>
          </a:p>
          <a:p>
            <a:r>
              <a:rPr lang="en-US" altLang="fr-FR" sz="1000">
                <a:solidFill>
                  <a:schemeClr val="accent1"/>
                </a:solidFill>
              </a:rPr>
              <a:t>1) The microbial colonisation of mobile phone used by healthcare staffs.Kilic IH, Ozaslan M, Karagoz ID, Zer Y, Davutoglu V</a:t>
            </a:r>
            <a:r>
              <a:rPr lang="fr-FR" altLang="fr-FR" sz="1000">
                <a:solidFill>
                  <a:schemeClr val="accent1"/>
                </a:solidFill>
              </a:rPr>
              <a:t>. </a:t>
            </a:r>
            <a:r>
              <a:rPr lang="en-US" altLang="fr-FR" sz="1000">
                <a:solidFill>
                  <a:schemeClr val="accent1"/>
                </a:solidFill>
              </a:rPr>
              <a:t>Pak J Biol Sci. 2009 Jun 1; 12(11):882-4.</a:t>
            </a:r>
            <a:endParaRPr lang="fr-FR" altLang="fr-FR" sz="1000">
              <a:solidFill>
                <a:schemeClr val="accent1"/>
              </a:solidFill>
            </a:endParaRPr>
          </a:p>
          <a:p>
            <a:r>
              <a:rPr lang="en-US" altLang="fr-FR" sz="1000">
                <a:solidFill>
                  <a:schemeClr val="accent1"/>
                </a:solidFill>
              </a:rPr>
              <a:t>2) Is your phone bugged? The incidence of bacteria known to cause nosocomial infection on healthcare workers' mobile phones.Brady RR, Wasson A, Stirling I, McAllister C, Damani NN</a:t>
            </a:r>
            <a:r>
              <a:rPr lang="fr-FR" altLang="fr-FR" sz="1000">
                <a:solidFill>
                  <a:schemeClr val="accent1"/>
                </a:solidFill>
              </a:rPr>
              <a:t>. </a:t>
            </a:r>
            <a:r>
              <a:rPr lang="en-US" altLang="fr-FR" sz="1000">
                <a:solidFill>
                  <a:schemeClr val="accent1"/>
                </a:solidFill>
              </a:rPr>
              <a:t>J Hosp Infect. 2006 Jan; 62(1):123-5.</a:t>
            </a:r>
            <a:endParaRPr lang="fr-FR" altLang="fr-FR" sz="1000">
              <a:solidFill>
                <a:schemeClr val="accent1"/>
              </a:solidFill>
            </a:endParaRPr>
          </a:p>
          <a:p>
            <a:r>
              <a:rPr lang="en-US" altLang="fr-FR" sz="1000">
                <a:solidFill>
                  <a:schemeClr val="accent1"/>
                </a:solidFill>
              </a:rPr>
              <a:t>3) Degree of Bacterial Contamination of Mobile Phone and Computer Keyboard Surfaces and Efficacy of Disinfection with Chlorhexidine Digluconate and Triclosan to Its Reduction</a:t>
            </a:r>
            <a:r>
              <a:rPr lang="fr-FR" altLang="fr-FR" sz="1000">
                <a:solidFill>
                  <a:schemeClr val="accent1"/>
                </a:solidFill>
              </a:rPr>
              <a:t>. J</a:t>
            </a:r>
            <a:r>
              <a:rPr lang="en-US" altLang="fr-FR" sz="1000">
                <a:solidFill>
                  <a:schemeClr val="accent1"/>
                </a:solidFill>
              </a:rPr>
              <a:t>ana Koscova, Zuzana Hurnikova and Juraj Pistl</a:t>
            </a:r>
            <a:r>
              <a:rPr lang="fr-FR" altLang="fr-FR" sz="1000">
                <a:solidFill>
                  <a:schemeClr val="accent1"/>
                </a:solidFill>
              </a:rPr>
              <a:t>. Int. J. Environ. Res. Public Health 2018, 15(10), 2238.</a:t>
            </a:r>
          </a:p>
          <a:p>
            <a:r>
              <a:rPr lang="en-US" altLang="fr-FR" sz="1000">
                <a:solidFill>
                  <a:schemeClr val="accent1"/>
                </a:solidFill>
              </a:rPr>
              <a:t>4) Are we aware how contaminated our mobile phones with nosocomial pathogens?</a:t>
            </a:r>
            <a:r>
              <a:rPr lang="fr-FR" altLang="fr-FR" sz="1000">
                <a:solidFill>
                  <a:schemeClr val="accent1"/>
                </a:solidFill>
              </a:rPr>
              <a:t> </a:t>
            </a:r>
            <a:r>
              <a:rPr lang="en-US" altLang="fr-FR" sz="1000">
                <a:solidFill>
                  <a:schemeClr val="accent1"/>
                </a:solidFill>
              </a:rPr>
              <a:t>Ulger F, Esen S, Dilek A, Yanik K, Gunaydin M, Leblebicioglu H.Ann Clin Microbiol Antimicrob. 2009 Mar 6;8:7. doi: 10.1186/1476-0711-8-7.</a:t>
            </a:r>
            <a:endParaRPr lang="fr-FR" altLang="fr-FR" sz="1000">
              <a:solidFill>
                <a:schemeClr val="accent1"/>
              </a:solidFill>
            </a:endParaRPr>
          </a:p>
          <a:p>
            <a:r>
              <a:rPr lang="en-US" altLang="fr-FR" sz="1000">
                <a:solidFill>
                  <a:schemeClr val="accent1"/>
                </a:solidFill>
              </a:rPr>
              <a:t>5) The potential role of mobile phones in the spread of bacterial infections. Akinyemi KO, Atapu AD, Adetona OO, Coker AO. J Infect Dev Ctries 3:628-632. </a:t>
            </a:r>
            <a:endParaRPr lang="fr-FR" altLang="fr-FR" sz="1000">
              <a:solidFill>
                <a:schemeClr val="accent1"/>
              </a:solidFill>
            </a:endParaRPr>
          </a:p>
          <a:p>
            <a:r>
              <a:rPr lang="en-US" altLang="fr-FR" sz="1000">
                <a:solidFill>
                  <a:schemeClr val="accent1"/>
                </a:solidFill>
              </a:rPr>
              <a:t>6) The Importance of Mobile Phones in the Possible Transmission of Bacterial Infections in the Community</a:t>
            </a:r>
            <a:r>
              <a:rPr lang="fr-FR" altLang="fr-FR" sz="1000">
                <a:solidFill>
                  <a:schemeClr val="accent1"/>
                </a:solidFill>
              </a:rPr>
              <a:t>. </a:t>
            </a:r>
            <a:r>
              <a:rPr lang="en-US" altLang="fr-FR" sz="1000">
                <a:solidFill>
                  <a:schemeClr val="accent1"/>
                </a:solidFill>
              </a:rPr>
              <a:t>Bhoonderowa, A., Gookool, S. &amp; Biranjia-Hurdoyal, S.D. J Community Health (2014) 39: 965</a:t>
            </a:r>
            <a:r>
              <a:rPr lang="fr-FR" altLang="fr-FR" sz="1000">
                <a:solidFill>
                  <a:schemeClr val="accent1"/>
                </a:solidFill>
              </a:rPr>
              <a:t>.</a:t>
            </a:r>
          </a:p>
          <a:p>
            <a:r>
              <a:rPr lang="fr-FR" altLang="fr-FR" sz="1000">
                <a:solidFill>
                  <a:schemeClr val="accent1"/>
                </a:solidFill>
              </a:rPr>
              <a:t>7) </a:t>
            </a:r>
            <a:r>
              <a:rPr lang="en-US" altLang="fr-FR" sz="1000">
                <a:solidFill>
                  <a:schemeClr val="accent1"/>
                </a:solidFill>
              </a:rPr>
              <a:t>Personal hygiene and microbial contamination of mobile phones of food vendors in Ago-Iwoye Town, Ogun State, Nigeria. Ilusanya O.A.F., Adesanya O.O.L., Adesomowo A., Amushan N.A.. Pak. J. Nutr. 2012;11:276–278.</a:t>
            </a:r>
            <a:endParaRPr lang="fr-FR" altLang="fr-FR" sz="1000">
              <a:solidFill>
                <a:schemeClr val="accent1"/>
              </a:solidFill>
            </a:endParaRPr>
          </a:p>
          <a:p>
            <a:endParaRPr lang="fr-FR" altLang="fr-FR" sz="1000">
              <a:solidFill>
                <a:schemeClr val="accent1"/>
              </a:solidFill>
            </a:endParaRPr>
          </a:p>
          <a:p>
            <a:endParaRPr lang="fr-FR" altLang="fr-FR" sz="1000">
              <a:solidFill>
                <a:schemeClr val="accent1"/>
              </a:solidFill>
            </a:endParaRPr>
          </a:p>
        </p:txBody>
      </p:sp>
      <p:sp>
        <p:nvSpPr>
          <p:cNvPr id="17" name="Bouton d’action : vide 16">
            <a:hlinkClick r:id="rId5" highlightClick="1"/>
            <a:extLst>
              <a:ext uri="{FF2B5EF4-FFF2-40B4-BE49-F238E27FC236}">
                <a16:creationId xmlns:a16="http://schemas.microsoft.com/office/drawing/2014/main" id="{18E20C24-DDEA-492F-B355-29A1E9BB822B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10A9CE5-BDC0-410A-AE02-207402F1496C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6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7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7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7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7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>
            <a:extLst>
              <a:ext uri="{FF2B5EF4-FFF2-40B4-BE49-F238E27FC236}">
                <a16:creationId xmlns:a16="http://schemas.microsoft.com/office/drawing/2014/main" id="{00BFABAB-DEFD-40CE-874D-9E79A4D36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8" y="139700"/>
            <a:ext cx="121046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defTabSz="914400" eaLnBrk="1" hangingPunct="1">
              <a:lnSpc>
                <a:spcPts val="5250"/>
              </a:lnSpc>
              <a:spcBef>
                <a:spcPct val="0"/>
              </a:spcBef>
              <a:buFontTx/>
              <a:buNone/>
            </a:pPr>
            <a:r>
              <a:rPr lang="fr-FR" altLang="fr-FR" sz="4500" b="1">
                <a:solidFill>
                  <a:srgbClr val="007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Links</a:t>
            </a:r>
          </a:p>
        </p:txBody>
      </p:sp>
      <p:pic>
        <p:nvPicPr>
          <p:cNvPr id="41987" name="Image 1" descr="Classroom with stack of books and chalk board">
            <a:extLst>
              <a:ext uri="{FF2B5EF4-FFF2-40B4-BE49-F238E27FC236}">
                <a16:creationId xmlns:a16="http://schemas.microsoft.com/office/drawing/2014/main" id="{683E3FF1-9B97-430C-81E9-6D6AE845F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1274763"/>
            <a:ext cx="31400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88" name="Groupe 6" descr="Navigation bar">
            <a:extLst>
              <a:ext uri="{FF2B5EF4-FFF2-40B4-BE49-F238E27FC236}">
                <a16:creationId xmlns:a16="http://schemas.microsoft.com/office/drawing/2014/main" id="{38ABB17A-A548-4782-9294-8EA4B12D0F98}"/>
              </a:ext>
            </a:extLst>
          </p:cNvPr>
          <p:cNvGrpSpPr>
            <a:grpSpLocks/>
          </p:cNvGrpSpPr>
          <p:nvPr/>
        </p:nvGrpSpPr>
        <p:grpSpPr bwMode="auto">
          <a:xfrm>
            <a:off x="-46038" y="6353175"/>
            <a:ext cx="12265026" cy="509588"/>
            <a:chOff x="5137" y="6349854"/>
            <a:chExt cx="12192000" cy="508973"/>
          </a:xfrm>
        </p:grpSpPr>
        <p:sp>
          <p:nvSpPr>
            <p:cNvPr id="41990" name="ZoneTexte 7">
              <a:extLst>
                <a:ext uri="{FF2B5EF4-FFF2-40B4-BE49-F238E27FC236}">
                  <a16:creationId xmlns:a16="http://schemas.microsoft.com/office/drawing/2014/main" id="{9A2C7FEC-3B2F-4ADF-8A3A-A5F87F9A8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4761" y="6504397"/>
              <a:ext cx="9751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Close</a:t>
              </a:r>
            </a:p>
          </p:txBody>
        </p:sp>
        <p:sp>
          <p:nvSpPr>
            <p:cNvPr id="41991" name="ZoneTexte 8">
              <a:extLst>
                <a:ext uri="{FF2B5EF4-FFF2-40B4-BE49-F238E27FC236}">
                  <a16:creationId xmlns:a16="http://schemas.microsoft.com/office/drawing/2014/main" id="{7CEECD7D-6950-4CA2-8A14-8A3D4F539A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4629" y="6494577"/>
              <a:ext cx="181974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                             Next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844D38-064F-45A5-9B92-B7ADF4BB8BB9}"/>
                </a:ext>
              </a:extLst>
            </p:cNvPr>
            <p:cNvSpPr/>
            <p:nvPr/>
          </p:nvSpPr>
          <p:spPr>
            <a:xfrm>
              <a:off x="5137" y="6349854"/>
              <a:ext cx="12192000" cy="50897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1" name="Bouton d’action : vide 10" descr="Close button ">
              <a:hlinkClick r:id="" action="ppaction://hlinkshowjump?jump=lastslideviewed" highlightClick="1"/>
              <a:extLst>
                <a:ext uri="{FF2B5EF4-FFF2-40B4-BE49-F238E27FC236}">
                  <a16:creationId xmlns:a16="http://schemas.microsoft.com/office/drawing/2014/main" id="{13FC495D-96A2-424B-95C4-FC4E1188BB73}"/>
                </a:ext>
              </a:extLst>
            </p:cNvPr>
            <p:cNvSpPr/>
            <p:nvPr/>
          </p:nvSpPr>
          <p:spPr>
            <a:xfrm>
              <a:off x="11674803" y="6470358"/>
              <a:ext cx="304564" cy="267964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prstClr val="black"/>
                  </a:solidFill>
                </a:rPr>
                <a:t>X</a:t>
              </a:r>
            </a:p>
          </p:txBody>
        </p:sp>
        <p:sp>
          <p:nvSpPr>
            <p:cNvPr id="41994" name="ZoneTexte 11">
              <a:extLst>
                <a:ext uri="{FF2B5EF4-FFF2-40B4-BE49-F238E27FC236}">
                  <a16:creationId xmlns:a16="http://schemas.microsoft.com/office/drawing/2014/main" id="{2FDA6113-6D6E-4ED8-8370-DAFC308A7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81162" y="6465839"/>
              <a:ext cx="2294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FFFF"/>
                  </a:solidFill>
                </a:rPr>
                <a:t>Close and go back to session 4</a:t>
              </a:r>
            </a:p>
          </p:txBody>
        </p:sp>
        <p:pic>
          <p:nvPicPr>
            <p:cNvPr id="41995" name="Image 14" descr="SafeConsume logo">
              <a:extLst>
                <a:ext uri="{FF2B5EF4-FFF2-40B4-BE49-F238E27FC236}">
                  <a16:creationId xmlns:a16="http://schemas.microsoft.com/office/drawing/2014/main" id="{96D28681-9BDB-45D6-8641-CC74829C68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16" y="6397548"/>
              <a:ext cx="1877450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ZoneTexte 4">
            <a:extLst>
              <a:ext uri="{FF2B5EF4-FFF2-40B4-BE49-F238E27FC236}">
                <a16:creationId xmlns:a16="http://schemas.microsoft.com/office/drawing/2014/main" id="{9DEB3B7F-BD27-49D8-BBFC-7A62C42F0C16}"/>
              </a:ext>
            </a:extLst>
          </p:cNvPr>
          <p:cNvSpPr txBox="1"/>
          <p:nvPr/>
        </p:nvSpPr>
        <p:spPr>
          <a:xfrm>
            <a:off x="420688" y="2025650"/>
            <a:ext cx="10253662" cy="235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00707C"/>
                </a:solidFill>
                <a:latin typeface="Microsoft Sans Serif"/>
              </a:rPr>
              <a:t>KS2/KS3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accent3">
                    <a:lumMod val="75000"/>
                  </a:schemeClr>
                </a:solidFill>
                <a:latin typeface="Microsoft Sans Serif"/>
              </a:rPr>
              <a:t>RSHE; Health and prevention, Healthy eating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accent3">
                    <a:lumMod val="75000"/>
                  </a:schemeClr>
                </a:solidFill>
                <a:latin typeface="Microsoft Sans Serif"/>
              </a:rPr>
              <a:t>Science; Living things and their habitats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FR" sz="1800" dirty="0">
              <a:solidFill>
                <a:srgbClr val="FFFFFF"/>
              </a:solidFill>
              <a:latin typeface="Microsoft Sans Serif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2"/>
                </a:solidFill>
                <a:latin typeface="Microsoft Sans Serif"/>
              </a:rPr>
              <a:t>KS4:</a:t>
            </a:r>
            <a:endParaRPr lang="fr-FR" sz="2400" b="1" dirty="0">
              <a:solidFill>
                <a:schemeClr val="tx2"/>
              </a:solidFill>
              <a:latin typeface="Microsoft Sans Serif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accent3">
                    <a:lumMod val="75000"/>
                  </a:schemeClr>
                </a:solidFill>
                <a:latin typeface="Microsoft Sans Serif"/>
              </a:rPr>
              <a:t>Food preparation and nutrition GCSE; Cooking and food preparation - the scientific principles underlying the preparation and cooking of food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Microsoft Sans Serif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black"/>
              </a:solidFill>
              <a:latin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raphic showing 'User Journey' inluding: Planning &gt; Shopping &gt; Packing &gt; Transporting &gt; Surface hygiene &gt; Personal hygiene &gt; Storing &gt; Unpacking &gt; Food washing/rinsing &gt; Cutting/prepping &gt; Tools hygiene &gt; Cooking &gt; Disposal &gt; Storing leftovers &gt; Eating &gt; Serving &gt; Healthy eating">
            <a:extLst>
              <a:ext uri="{FF2B5EF4-FFF2-40B4-BE49-F238E27FC236}">
                <a16:creationId xmlns:a16="http://schemas.microsoft.com/office/drawing/2014/main" id="{769C859F-52FD-4A5F-AEC1-784694094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53975"/>
            <a:ext cx="5295900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ADA8A63-52E2-44E2-95A2-56AC59EA5A44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18436" name="Groupe 17">
            <a:extLst>
              <a:ext uri="{FF2B5EF4-FFF2-40B4-BE49-F238E27FC236}">
                <a16:creationId xmlns:a16="http://schemas.microsoft.com/office/drawing/2014/main" id="{8F2F4D3B-BF69-44E9-95CD-E9434CA28840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18456" name="ZoneTexte 18">
              <a:extLst>
                <a:ext uri="{FF2B5EF4-FFF2-40B4-BE49-F238E27FC236}">
                  <a16:creationId xmlns:a16="http://schemas.microsoft.com/office/drawing/2014/main" id="{A03C57F1-D7CE-42ED-B739-F05849B817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8457" name="ZoneTexte 19">
              <a:extLst>
                <a:ext uri="{FF2B5EF4-FFF2-40B4-BE49-F238E27FC236}">
                  <a16:creationId xmlns:a16="http://schemas.microsoft.com/office/drawing/2014/main" id="{9F240274-9AF5-4F5D-A106-879E7FA7F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1D2557-544B-40C9-BD49-7EDE97C487D3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5" name="Bouton d’action : vide 34">
              <a:hlinkClick r:id="" action="ppaction://hlinkshowjump?jump=endshow" highlightClick="1"/>
              <a:extLst>
                <a:ext uri="{FF2B5EF4-FFF2-40B4-BE49-F238E27FC236}">
                  <a16:creationId xmlns:a16="http://schemas.microsoft.com/office/drawing/2014/main" id="{31D28883-82E3-49FB-B4D2-89971CA4E89A}"/>
                </a:ext>
              </a:extLst>
            </p:cNvPr>
            <p:cNvSpPr/>
            <p:nvPr/>
          </p:nvSpPr>
          <p:spPr>
            <a:xfrm>
              <a:off x="10896952" y="6154397"/>
              <a:ext cx="306406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18460" name="ZoneTexte 22">
              <a:extLst>
                <a:ext uri="{FF2B5EF4-FFF2-40B4-BE49-F238E27FC236}">
                  <a16:creationId xmlns:a16="http://schemas.microsoft.com/office/drawing/2014/main" id="{DBAE31FD-8685-450C-BC9F-EBDE8F8BD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39355" y="6155069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pic>
          <p:nvPicPr>
            <p:cNvPr id="18461" name="Image 25">
              <a:extLst>
                <a:ext uri="{FF2B5EF4-FFF2-40B4-BE49-F238E27FC236}">
                  <a16:creationId xmlns:a16="http://schemas.microsoft.com/office/drawing/2014/main" id="{BE587941-EBA2-494D-8680-E86C73BEB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7" name="Image 1">
            <a:extLst>
              <a:ext uri="{FF2B5EF4-FFF2-40B4-BE49-F238E27FC236}">
                <a16:creationId xmlns:a16="http://schemas.microsoft.com/office/drawing/2014/main" id="{67B86F8D-E319-4643-9D6C-E7FF910EC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B913A8C4-BC27-4552-8F72-C8FFB857DFF0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439" name="Picture 31">
            <a:extLst>
              <a:ext uri="{FF2B5EF4-FFF2-40B4-BE49-F238E27FC236}">
                <a16:creationId xmlns:a16="http://schemas.microsoft.com/office/drawing/2014/main" id="{6EAEAF8F-FCDF-4C92-B5E3-E935B097C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25400"/>
            <a:ext cx="8255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outon d’action : vide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35B144B-579C-496C-AE8F-04F1A67737EA}"/>
              </a:ext>
            </a:extLst>
          </p:cNvPr>
          <p:cNvSpPr/>
          <p:nvPr/>
        </p:nvSpPr>
        <p:spPr>
          <a:xfrm>
            <a:off x="5187950" y="774700"/>
            <a:ext cx="677863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dirty="0">
                <a:hlinkClick r:id="rId6" action="ppaction://hlinksldjump" tooltip="click here for information on planning"/>
              </a:rPr>
              <a:t>Planning</a:t>
            </a:r>
            <a:endParaRPr lang="fr-FR" sz="800" dirty="0"/>
          </a:p>
        </p:txBody>
      </p:sp>
      <p:sp>
        <p:nvSpPr>
          <p:cNvPr id="36" name="Bouton d’action : vide 3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059FEA9-907C-400C-82FC-B2F91C88F3B0}"/>
              </a:ext>
            </a:extLst>
          </p:cNvPr>
          <p:cNvSpPr/>
          <p:nvPr/>
        </p:nvSpPr>
        <p:spPr>
          <a:xfrm>
            <a:off x="6564313" y="774700"/>
            <a:ext cx="676275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6" action="ppaction://hlinksldjump" tooltip="click here for information on shopping"/>
              </a:rPr>
              <a:t>Shopping</a:t>
            </a:r>
            <a:endParaRPr lang="fr-FR" sz="800"/>
          </a:p>
        </p:txBody>
      </p:sp>
      <p:sp>
        <p:nvSpPr>
          <p:cNvPr id="37" name="Bouton d’action : vide 3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0B03C93-F957-499B-91D3-86257AD8B03A}"/>
              </a:ext>
            </a:extLst>
          </p:cNvPr>
          <p:cNvSpPr/>
          <p:nvPr/>
        </p:nvSpPr>
        <p:spPr>
          <a:xfrm>
            <a:off x="7985125" y="768350"/>
            <a:ext cx="677863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7" action="ppaction://hlinksldjump" tooltip="click here for information on packing"/>
              </a:rPr>
              <a:t>Packing</a:t>
            </a:r>
            <a:endParaRPr lang="fr-FR" sz="800"/>
          </a:p>
        </p:txBody>
      </p:sp>
      <p:sp>
        <p:nvSpPr>
          <p:cNvPr id="38" name="Bouton d’action : vide 3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AD9D763-5B37-4EA3-A328-672FB148DE14}"/>
              </a:ext>
            </a:extLst>
          </p:cNvPr>
          <p:cNvSpPr/>
          <p:nvPr/>
        </p:nvSpPr>
        <p:spPr>
          <a:xfrm>
            <a:off x="9337675" y="773113"/>
            <a:ext cx="831850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7" action="ppaction://hlinksldjump" tooltip="click here for information on transporting"/>
              </a:rPr>
              <a:t>Transporting</a:t>
            </a:r>
            <a:endParaRPr lang="fr-FR" sz="800"/>
          </a:p>
        </p:txBody>
      </p:sp>
      <p:sp>
        <p:nvSpPr>
          <p:cNvPr id="39" name="Bouton d’action : vide 3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52383C8-DB94-4769-9BDF-EA1A65335174}"/>
              </a:ext>
            </a:extLst>
          </p:cNvPr>
          <p:cNvSpPr/>
          <p:nvPr/>
        </p:nvSpPr>
        <p:spPr>
          <a:xfrm>
            <a:off x="4926013" y="2087563"/>
            <a:ext cx="1150937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8" action="ppaction://hlinksldjump" tooltip="click here for information on surface hygiene"/>
              </a:rPr>
              <a:t>Surface hygiene</a:t>
            </a:r>
            <a:endParaRPr lang="fr-FR" sz="800"/>
          </a:p>
        </p:txBody>
      </p:sp>
      <p:sp>
        <p:nvSpPr>
          <p:cNvPr id="40" name="Bouton d’action : vide 3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BF60297-9E37-4B11-B23D-B7258ED6E53D}"/>
              </a:ext>
            </a:extLst>
          </p:cNvPr>
          <p:cNvSpPr/>
          <p:nvPr/>
        </p:nvSpPr>
        <p:spPr>
          <a:xfrm>
            <a:off x="7989888" y="2087563"/>
            <a:ext cx="677862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9" action="ppaction://hlinksldjump" tooltip="click here for information on storing"/>
              </a:rPr>
              <a:t>Storing</a:t>
            </a:r>
            <a:endParaRPr lang="fr-FR" sz="800"/>
          </a:p>
        </p:txBody>
      </p:sp>
      <p:sp>
        <p:nvSpPr>
          <p:cNvPr id="41" name="Bouton d’action : vide 4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8F7D513-F7FD-4584-8AD5-55774E99CABB}"/>
              </a:ext>
            </a:extLst>
          </p:cNvPr>
          <p:cNvSpPr/>
          <p:nvPr/>
        </p:nvSpPr>
        <p:spPr>
          <a:xfrm>
            <a:off x="7835900" y="3373438"/>
            <a:ext cx="863600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8" action="ppaction://hlinksldjump" tooltip="click here for information on tools hygiene"/>
              </a:rPr>
              <a:t>Tools hygiene</a:t>
            </a:r>
            <a:endParaRPr lang="fr-FR" sz="800"/>
          </a:p>
        </p:txBody>
      </p:sp>
      <p:sp>
        <p:nvSpPr>
          <p:cNvPr id="42" name="Bouton d’action : vide 4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0903067-CD93-44A8-B3EB-CDC5D71D3F0F}"/>
              </a:ext>
            </a:extLst>
          </p:cNvPr>
          <p:cNvSpPr/>
          <p:nvPr/>
        </p:nvSpPr>
        <p:spPr>
          <a:xfrm>
            <a:off x="6388100" y="2087563"/>
            <a:ext cx="1039813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0" action="ppaction://hlinksldjump" tooltip="click here for information on personal hygiene"/>
              </a:rPr>
              <a:t>Personal hygiene</a:t>
            </a:r>
            <a:endParaRPr lang="fr-FR" sz="800"/>
          </a:p>
        </p:txBody>
      </p:sp>
      <p:sp>
        <p:nvSpPr>
          <p:cNvPr id="43" name="Bouton d’action : vide 4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55BF66D-4931-4A5A-8A03-0D0C640A0A53}"/>
              </a:ext>
            </a:extLst>
          </p:cNvPr>
          <p:cNvSpPr/>
          <p:nvPr/>
        </p:nvSpPr>
        <p:spPr>
          <a:xfrm>
            <a:off x="9409113" y="2087563"/>
            <a:ext cx="676275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9" action="ppaction://hlinksldjump" tooltip="click here for information on unpacking"/>
              </a:rPr>
              <a:t>Unpacking</a:t>
            </a:r>
            <a:endParaRPr lang="fr-FR" sz="800"/>
          </a:p>
        </p:txBody>
      </p:sp>
      <p:sp>
        <p:nvSpPr>
          <p:cNvPr id="44" name="Bouton d’action : vide 4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B0E1F18-3C90-4AE9-AB8D-D56514B83FAD}"/>
              </a:ext>
            </a:extLst>
          </p:cNvPr>
          <p:cNvSpPr/>
          <p:nvPr/>
        </p:nvSpPr>
        <p:spPr>
          <a:xfrm>
            <a:off x="4868863" y="3332163"/>
            <a:ext cx="1271587" cy="20637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1" action="ppaction://hlinksldjump" tooltip="click here for information on food washing/rinsing"/>
              </a:rPr>
              <a:t>Food washing/rinsing</a:t>
            </a:r>
            <a:endParaRPr lang="fr-FR" sz="800"/>
          </a:p>
        </p:txBody>
      </p:sp>
      <p:sp>
        <p:nvSpPr>
          <p:cNvPr id="45" name="Bouton d’action : vide 4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22BFA66-BE25-4159-B903-7C68A35C2C77}"/>
              </a:ext>
            </a:extLst>
          </p:cNvPr>
          <p:cNvSpPr/>
          <p:nvPr/>
        </p:nvSpPr>
        <p:spPr>
          <a:xfrm>
            <a:off x="6284913" y="3340100"/>
            <a:ext cx="1060450" cy="177800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2" action="ppaction://hlinksldjump" tooltip="click here for information on cutting/prepping"/>
              </a:rPr>
              <a:t>Cutting/preppping</a:t>
            </a:r>
            <a:endParaRPr lang="fr-FR" sz="800"/>
          </a:p>
        </p:txBody>
      </p:sp>
      <p:sp>
        <p:nvSpPr>
          <p:cNvPr id="46" name="Bouton d’action : vide 4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273BD52-FAA6-4FB6-ADD7-727DCB38C24A}"/>
              </a:ext>
            </a:extLst>
          </p:cNvPr>
          <p:cNvSpPr/>
          <p:nvPr/>
        </p:nvSpPr>
        <p:spPr>
          <a:xfrm>
            <a:off x="9417050" y="4657725"/>
            <a:ext cx="677863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3" action="ppaction://hlinksldjump" tooltip="click here for information on serving"/>
              </a:rPr>
              <a:t>Serving</a:t>
            </a:r>
            <a:endParaRPr lang="fr-FR" sz="800"/>
          </a:p>
        </p:txBody>
      </p:sp>
      <p:sp>
        <p:nvSpPr>
          <p:cNvPr id="47" name="Bouton d’action : vide 4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D972C38-92BD-4CFD-8562-80DFFE46C3BD}"/>
              </a:ext>
            </a:extLst>
          </p:cNvPr>
          <p:cNvSpPr/>
          <p:nvPr/>
        </p:nvSpPr>
        <p:spPr>
          <a:xfrm>
            <a:off x="9402763" y="3371850"/>
            <a:ext cx="677862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4" action="ppaction://hlinksldjump" tooltip="click here for information on cooking"/>
              </a:rPr>
              <a:t>Cooking</a:t>
            </a:r>
            <a:endParaRPr lang="fr-FR" sz="800"/>
          </a:p>
        </p:txBody>
      </p:sp>
      <p:sp>
        <p:nvSpPr>
          <p:cNvPr id="48" name="Bouton d’action : vide 4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B3A8335-B481-46AD-B1B7-44569CD64466}"/>
              </a:ext>
            </a:extLst>
          </p:cNvPr>
          <p:cNvSpPr/>
          <p:nvPr/>
        </p:nvSpPr>
        <p:spPr>
          <a:xfrm>
            <a:off x="5154613" y="4657725"/>
            <a:ext cx="677862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5" action="ppaction://hlinksldjump" tooltip="click here for information on disposal"/>
              </a:rPr>
              <a:t>Disposal</a:t>
            </a:r>
            <a:endParaRPr lang="fr-FR" sz="800"/>
          </a:p>
        </p:txBody>
      </p:sp>
      <p:sp>
        <p:nvSpPr>
          <p:cNvPr id="49" name="Bouton d’action : vide 4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55C117A-BA7F-4EA0-B10A-CA1859E34D11}"/>
              </a:ext>
            </a:extLst>
          </p:cNvPr>
          <p:cNvSpPr/>
          <p:nvPr/>
        </p:nvSpPr>
        <p:spPr>
          <a:xfrm>
            <a:off x="6297613" y="4633913"/>
            <a:ext cx="990600" cy="173037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6" action="ppaction://hlinksldjump" tooltip="click here for information on storing leftovers"/>
              </a:rPr>
              <a:t>Storing leftovers</a:t>
            </a:r>
            <a:endParaRPr lang="fr-FR" sz="800"/>
          </a:p>
        </p:txBody>
      </p:sp>
      <p:sp>
        <p:nvSpPr>
          <p:cNvPr id="50" name="Bouton d’action : vide 4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9EBA443-EF17-4EB6-8E01-81E632F9BF8D}"/>
              </a:ext>
            </a:extLst>
          </p:cNvPr>
          <p:cNvSpPr/>
          <p:nvPr/>
        </p:nvSpPr>
        <p:spPr>
          <a:xfrm>
            <a:off x="7932738" y="4657725"/>
            <a:ext cx="676275" cy="149225"/>
          </a:xfrm>
          <a:prstGeom prst="actionButtonBlank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800">
                <a:hlinkClick r:id="rId13" action="ppaction://hlinksldjump" tooltip="click here for information on eating"/>
              </a:rPr>
              <a:t>Eating</a:t>
            </a:r>
            <a:endParaRPr lang="fr-FR" sz="800"/>
          </a:p>
        </p:txBody>
      </p:sp>
      <p:sp>
        <p:nvSpPr>
          <p:cNvPr id="33" name="Bouton d’action : vide 32">
            <a:hlinkClick r:id="rId17" highlightClick="1"/>
            <a:extLst>
              <a:ext uri="{FF2B5EF4-FFF2-40B4-BE49-F238E27FC236}">
                <a16:creationId xmlns:a16="http://schemas.microsoft.com/office/drawing/2014/main" id="{0C22482C-2D5E-493B-887D-C206E54A1B3A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78D0F7C0-B738-4B1F-AA84-6B7070C5CD67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8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9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9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9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9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4" descr="Boy shopping">
            <a:extLst>
              <a:ext uri="{FF2B5EF4-FFF2-40B4-BE49-F238E27FC236}">
                <a16:creationId xmlns:a16="http://schemas.microsoft.com/office/drawing/2014/main" id="{71A2160C-43F7-441A-84B6-31FC267F0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3730625"/>
            <a:ext cx="1325562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mage 3" descr="Planning">
            <a:extLst>
              <a:ext uri="{FF2B5EF4-FFF2-40B4-BE49-F238E27FC236}">
                <a16:creationId xmlns:a16="http://schemas.microsoft.com/office/drawing/2014/main" id="{B912E6E1-82E5-4C11-87AA-2DB8ED60C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1376363"/>
            <a:ext cx="132556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794278C-CDE7-4B00-B225-F19CE0C6771C}"/>
              </a:ext>
            </a:extLst>
          </p:cNvPr>
          <p:cNvSpPr txBox="1"/>
          <p:nvPr/>
        </p:nvSpPr>
        <p:spPr>
          <a:xfrm>
            <a:off x="3076575" y="246063"/>
            <a:ext cx="91154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Planning and shopping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CCC0D49-7BE3-4753-B358-7BB98E86732C}"/>
              </a:ext>
            </a:extLst>
          </p:cNvPr>
          <p:cNvSpPr txBox="1"/>
          <p:nvPr/>
        </p:nvSpPr>
        <p:spPr>
          <a:xfrm>
            <a:off x="4262438" y="1187450"/>
            <a:ext cx="7680325" cy="4965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Plan </a:t>
            </a:r>
            <a:r>
              <a:rPr lang="en-US" sz="1600" dirty="0">
                <a:solidFill>
                  <a:srgbClr val="00707C"/>
                </a:solidFill>
                <a:latin typeface="+mn-lt"/>
              </a:rPr>
              <a:t>your shopping (products from freezer at the end of your list)</a:t>
            </a:r>
          </a:p>
          <a:p>
            <a:pPr marL="285750" indent="-285750" eaLnBrk="1" hangingPunct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endParaRPr lang="en-US" sz="1200" dirty="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707C"/>
                </a:solidFill>
                <a:latin typeface="+mn-lt"/>
              </a:rPr>
              <a:t>Take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cooler bags </a:t>
            </a:r>
            <a:r>
              <a:rPr lang="en-US" sz="1600" dirty="0">
                <a:solidFill>
                  <a:srgbClr val="00707C"/>
                </a:solidFill>
                <a:latin typeface="+mn-lt"/>
              </a:rPr>
              <a:t>with you, a separate one for meat</a:t>
            </a:r>
            <a:br>
              <a:rPr lang="en-US" sz="1600" dirty="0">
                <a:solidFill>
                  <a:srgbClr val="00707C"/>
                </a:solidFill>
                <a:latin typeface="+mn-lt"/>
              </a:rPr>
            </a:br>
            <a:r>
              <a:rPr lang="en-US" sz="1200" dirty="0" err="1">
                <a:solidFill>
                  <a:schemeClr val="accent1"/>
                </a:solidFill>
              </a:rPr>
              <a:t>Meat</a:t>
            </a:r>
            <a:r>
              <a:rPr lang="en-US" sz="1200" dirty="0">
                <a:solidFill>
                  <a:schemeClr val="accent1"/>
                </a:solidFill>
              </a:rPr>
              <a:t> and vegetables are covered in microorganisms so whenever we buy, carry </a:t>
            </a:r>
          </a:p>
          <a:p>
            <a:pPr lvl="1" indent="0" eaLnBrk="1" hangingPunct="1">
              <a:spcBef>
                <a:spcPts val="0"/>
              </a:spcBef>
              <a:defRPr/>
            </a:pPr>
            <a:r>
              <a:rPr lang="en-US" sz="1200" dirty="0">
                <a:solidFill>
                  <a:schemeClr val="accent1"/>
                </a:solidFill>
              </a:rPr>
              <a:t> or store food we need to make sure they are separated to prevent cross contamination.</a:t>
            </a:r>
          </a:p>
          <a:p>
            <a:pPr lvl="1" indent="0" eaLnBrk="1" hangingPunct="1">
              <a:spcBef>
                <a:spcPts val="0"/>
              </a:spcBef>
              <a:defRPr/>
            </a:pPr>
            <a:endParaRPr lang="en-US" sz="1200" dirty="0">
              <a:solidFill>
                <a:schemeClr val="accent1"/>
              </a:solidFill>
              <a:latin typeface="+mn-lt"/>
            </a:endParaRPr>
          </a:p>
          <a:p>
            <a:pPr lvl="1" indent="0" eaLnBrk="1" hangingPunct="1">
              <a:spcBef>
                <a:spcPts val="0"/>
              </a:spcBef>
              <a:defRPr/>
            </a:pPr>
            <a:endParaRPr lang="en-US" sz="1600" dirty="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707C"/>
                </a:solidFill>
                <a:latin typeface="+mn-lt"/>
              </a:rPr>
              <a:t>Read labels and in particular check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use by dates </a:t>
            </a:r>
            <a:endParaRPr lang="en-US" sz="12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en-US" sz="1200" dirty="0">
              <a:solidFill>
                <a:schemeClr val="bg1"/>
              </a:solidFill>
              <a:latin typeface="+mn-lt"/>
            </a:endParaRPr>
          </a:p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707C"/>
                </a:solidFill>
                <a:latin typeface="+mn-lt"/>
              </a:rPr>
              <a:t>In trolley,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store poultry/other meat and vegetables separately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1600" dirty="0">
                <a:solidFill>
                  <a:srgbClr val="00707C"/>
                </a:solidFill>
                <a:latin typeface="+mn-lt"/>
              </a:rPr>
              <a:t>	</a:t>
            </a:r>
            <a:r>
              <a:rPr lang="en-GB" sz="1200" dirty="0">
                <a:solidFill>
                  <a:schemeClr val="accent1"/>
                </a:solidFill>
              </a:rPr>
              <a:t>Raw chicken/meat is often contaminated with food poisoning microbes and must be stored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GB" sz="1200" dirty="0">
                <a:solidFill>
                  <a:schemeClr val="accent1"/>
                </a:solidFill>
              </a:rPr>
              <a:t>	separately from vegetables and other foods.</a:t>
            </a:r>
          </a:p>
          <a:p>
            <a:pPr eaLnBrk="1" hangingPunct="1">
              <a:spcBef>
                <a:spcPts val="0"/>
              </a:spcBef>
              <a:defRPr/>
            </a:pPr>
            <a:endParaRPr lang="en-GB" sz="1200" dirty="0">
              <a:solidFill>
                <a:schemeClr val="accent1"/>
              </a:solidFill>
            </a:endParaRPr>
          </a:p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707C"/>
                </a:solidFill>
                <a:latin typeface="+mn-lt"/>
              </a:rPr>
              <a:t>Use cooler bags to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maintain cold chain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1600" dirty="0">
                <a:solidFill>
                  <a:srgbClr val="00707C"/>
                </a:solidFill>
                <a:latin typeface="+mn-lt"/>
              </a:rPr>
              <a:t>	</a:t>
            </a:r>
            <a:r>
              <a:rPr lang="fr-FR" sz="1200" dirty="0">
                <a:solidFill>
                  <a:srgbClr val="00707C"/>
                </a:solidFill>
              </a:rPr>
              <a:t> It </a:t>
            </a:r>
            <a:r>
              <a:rPr lang="fr-FR" sz="1200" dirty="0" err="1">
                <a:solidFill>
                  <a:srgbClr val="00707C"/>
                </a:solidFill>
              </a:rPr>
              <a:t>will</a:t>
            </a:r>
            <a:r>
              <a:rPr lang="fr-FR" sz="1200" dirty="0">
                <a:solidFill>
                  <a:srgbClr val="00707C"/>
                </a:solidFill>
              </a:rPr>
              <a:t> help slow the </a:t>
            </a:r>
            <a:r>
              <a:rPr lang="fr-FR" sz="1200" dirty="0" err="1">
                <a:solidFill>
                  <a:srgbClr val="00707C"/>
                </a:solidFill>
              </a:rPr>
              <a:t>bacterial</a:t>
            </a:r>
            <a:r>
              <a:rPr lang="fr-FR" sz="1200" dirty="0">
                <a:solidFill>
                  <a:srgbClr val="00707C"/>
                </a:solidFill>
              </a:rPr>
              <a:t> </a:t>
            </a:r>
            <a:r>
              <a:rPr lang="fr-FR" sz="1200" dirty="0" err="1">
                <a:solidFill>
                  <a:srgbClr val="00707C"/>
                </a:solidFill>
              </a:rPr>
              <a:t>growth</a:t>
            </a:r>
            <a:r>
              <a:rPr lang="fr-FR" sz="1200" dirty="0">
                <a:solidFill>
                  <a:srgbClr val="00707C"/>
                </a:solidFill>
              </a:rPr>
              <a:t>.</a:t>
            </a:r>
            <a:endParaRPr lang="en-US" sz="1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sz="1400" dirty="0">
              <a:solidFill>
                <a:srgbClr val="00707C"/>
              </a:solidFill>
              <a:latin typeface="+mn-lt"/>
            </a:endParaRPr>
          </a:p>
        </p:txBody>
      </p:sp>
      <p:grpSp>
        <p:nvGrpSpPr>
          <p:cNvPr id="19462" name="Groupe 17" descr="Navigation bar">
            <a:extLst>
              <a:ext uri="{FF2B5EF4-FFF2-40B4-BE49-F238E27FC236}">
                <a16:creationId xmlns:a16="http://schemas.microsoft.com/office/drawing/2014/main" id="{3446747B-F1ED-4667-941F-2109BF8EA4AD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19473" name="ZoneTexte 18">
              <a:extLst>
                <a:ext uri="{FF2B5EF4-FFF2-40B4-BE49-F238E27FC236}">
                  <a16:creationId xmlns:a16="http://schemas.microsoft.com/office/drawing/2014/main" id="{A7C267D7-2CE8-450D-BD5F-A4DD1727D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19474" name="ZoneTexte 19">
              <a:extLst>
                <a:ext uri="{FF2B5EF4-FFF2-40B4-BE49-F238E27FC236}">
                  <a16:creationId xmlns:a16="http://schemas.microsoft.com/office/drawing/2014/main" id="{3F1AB2B0-15D8-4133-A7C2-66EB53060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399356-FCB4-43B4-AE30-D3F6B6C662E2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D5EEA3B1-5333-4E82-8C08-30E214E6BAA9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19477" name="ZoneTexte 22">
              <a:extLst>
                <a:ext uri="{FF2B5EF4-FFF2-40B4-BE49-F238E27FC236}">
                  <a16:creationId xmlns:a16="http://schemas.microsoft.com/office/drawing/2014/main" id="{241B9609-087A-46EA-9C59-C3D2C46E7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Back to main page</a:t>
              </a:r>
            </a:p>
          </p:txBody>
        </p:sp>
        <p:pic>
          <p:nvPicPr>
            <p:cNvPr id="19478" name="Image 25" descr="SafeConsume logo">
              <a:extLst>
                <a:ext uri="{FF2B5EF4-FFF2-40B4-BE49-F238E27FC236}">
                  <a16:creationId xmlns:a16="http://schemas.microsoft.com/office/drawing/2014/main" id="{24E1E144-E5C0-4EE9-A941-73C67F6879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CA05326-5609-4D8A-A460-0F1819C8E651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C47E84C-69B5-4061-AFA7-814AF16CA8CB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465" name="Image 17">
            <a:extLst>
              <a:ext uri="{FF2B5EF4-FFF2-40B4-BE49-F238E27FC236}">
                <a16:creationId xmlns:a16="http://schemas.microsoft.com/office/drawing/2014/main" id="{11571D24-684C-46D8-AE39-E19AF0EA4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Bouton d’action : vide 23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BEFF50C2-E9E8-4CC0-97C3-4793971D4AF5}"/>
              </a:ext>
            </a:extLst>
          </p:cNvPr>
          <p:cNvSpPr/>
          <p:nvPr/>
        </p:nvSpPr>
        <p:spPr>
          <a:xfrm>
            <a:off x="8231188" y="5072063"/>
            <a:ext cx="2081212" cy="477837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More information on the cold </a:t>
            </a:r>
            <a:r>
              <a:rPr lang="fr-FR" sz="1200" dirty="0" err="1"/>
              <a:t>chain</a:t>
            </a:r>
            <a:endParaRPr lang="fr-FR" sz="1200" dirty="0"/>
          </a:p>
        </p:txBody>
      </p:sp>
      <p:sp>
        <p:nvSpPr>
          <p:cNvPr id="25" name="Bouton d’action : vide 2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D26ECA37-CDFD-4FAB-8BF9-182C149214DD}"/>
              </a:ext>
            </a:extLst>
          </p:cNvPr>
          <p:cNvSpPr/>
          <p:nvPr/>
        </p:nvSpPr>
        <p:spPr>
          <a:xfrm>
            <a:off x="10480675" y="2408238"/>
            <a:ext cx="1508125" cy="563562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More information on cross contamination</a:t>
            </a:r>
          </a:p>
        </p:txBody>
      </p:sp>
      <p:grpSp>
        <p:nvGrpSpPr>
          <p:cNvPr id="19469" name="Groupe 27">
            <a:extLst>
              <a:ext uri="{FF2B5EF4-FFF2-40B4-BE49-F238E27FC236}">
                <a16:creationId xmlns:a16="http://schemas.microsoft.com/office/drawing/2014/main" id="{BB92C58C-11B2-450C-820B-3C73CB5AD226}"/>
              </a:ext>
            </a:extLst>
          </p:cNvPr>
          <p:cNvGrpSpPr>
            <a:grpSpLocks/>
          </p:cNvGrpSpPr>
          <p:nvPr/>
        </p:nvGrpSpPr>
        <p:grpSpPr bwMode="auto">
          <a:xfrm>
            <a:off x="10791825" y="3987800"/>
            <a:ext cx="1065213" cy="757238"/>
            <a:chOff x="9991462" y="1263369"/>
            <a:chExt cx="1859226" cy="1468010"/>
          </a:xfrm>
        </p:grpSpPr>
        <p:pic>
          <p:nvPicPr>
            <p:cNvPr id="19471" name="Image 28">
              <a:hlinkClick r:id="rId9" action="ppaction://hlinksldjump"/>
              <a:extLst>
                <a:ext uri="{FF2B5EF4-FFF2-40B4-BE49-F238E27FC236}">
                  <a16:creationId xmlns:a16="http://schemas.microsoft.com/office/drawing/2014/main" id="{69631A06-F381-4A2A-862A-8A9DBCE0C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462" y="1263369"/>
              <a:ext cx="1859226" cy="146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Bouton d’action : obtenir des informations 29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id="{B54FB608-1FAC-4054-B3DC-AD5C0BC80AEA}"/>
                </a:ext>
              </a:extLst>
            </p:cNvPr>
            <p:cNvSpPr/>
            <p:nvPr/>
          </p:nvSpPr>
          <p:spPr>
            <a:xfrm>
              <a:off x="11407356" y="1263369"/>
              <a:ext cx="443332" cy="550889"/>
            </a:xfrm>
            <a:prstGeom prst="actionButtonInform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7" name="Bouton d’action : vide 26">
            <a:hlinkClick r:id="rId11" highlightClick="1"/>
            <a:extLst>
              <a:ext uri="{FF2B5EF4-FFF2-40B4-BE49-F238E27FC236}">
                <a16:creationId xmlns:a16="http://schemas.microsoft.com/office/drawing/2014/main" id="{F37C03E5-E06E-4C3D-8548-59CE1850E8C9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0D24E6D-A784-427C-908F-4600E16E4CAA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2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3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3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3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3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28" name="Bouton d’action : vide 22">
            <a:hlinkClick r:id="rId14" highlightClick="1"/>
            <a:extLst>
              <a:ext uri="{FF2B5EF4-FFF2-40B4-BE49-F238E27FC236}">
                <a16:creationId xmlns:a16="http://schemas.microsoft.com/office/drawing/2014/main" id="{48E7553D-5291-449C-AAA0-34F19B182B54}"/>
              </a:ext>
            </a:extLst>
          </p:cNvPr>
          <p:cNvSpPr/>
          <p:nvPr/>
        </p:nvSpPr>
        <p:spPr>
          <a:xfrm>
            <a:off x="9090026" y="3441700"/>
            <a:ext cx="2436812" cy="212725"/>
          </a:xfrm>
          <a:prstGeom prst="actionButtonBlank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/>
              <a:t>Download session 3 (</a:t>
            </a:r>
            <a:r>
              <a:rPr lang="fr-FR" sz="1100" dirty="0" err="1"/>
              <a:t>food</a:t>
            </a:r>
            <a:r>
              <a:rPr lang="fr-FR" sz="1100" dirty="0"/>
              <a:t> labels)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E72FA28-F62D-4E80-BE6E-61CDC1BB52E0}"/>
              </a:ext>
            </a:extLst>
          </p:cNvPr>
          <p:cNvSpPr txBox="1"/>
          <p:nvPr/>
        </p:nvSpPr>
        <p:spPr>
          <a:xfrm>
            <a:off x="3076575" y="246063"/>
            <a:ext cx="91154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Packing and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Transporting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80FDE9-3A90-4B02-8B71-2892B7CB02CE}"/>
              </a:ext>
            </a:extLst>
          </p:cNvPr>
          <p:cNvSpPr txBox="1"/>
          <p:nvPr/>
        </p:nvSpPr>
        <p:spPr>
          <a:xfrm>
            <a:off x="3263900" y="1522413"/>
            <a:ext cx="8864600" cy="4716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en-US" sz="1400" dirty="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707C"/>
                </a:solidFill>
                <a:latin typeface="+mn-lt"/>
              </a:rPr>
              <a:t>Use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cooler bags </a:t>
            </a:r>
            <a:r>
              <a:rPr lang="en-US" sz="1600" dirty="0">
                <a:solidFill>
                  <a:srgbClr val="00707C"/>
                </a:solidFill>
                <a:latin typeface="+mn-lt"/>
              </a:rPr>
              <a:t>and quick transport to maintain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cold chain</a:t>
            </a:r>
          </a:p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707C"/>
                </a:solidFill>
              </a:rPr>
              <a:t>To avoid cross contamination,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transport poultry/other meat and vegetables separately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sz="1600" dirty="0">
              <a:solidFill>
                <a:srgbClr val="00707C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sz="1600" dirty="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Unpack cooler bags first 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lvl="1" indent="0" eaLnBrk="1" hangingPunct="1">
              <a:spcBef>
                <a:spcPts val="300"/>
              </a:spcBef>
              <a:defRPr/>
            </a:pPr>
            <a:r>
              <a:rPr lang="en-US" sz="1200" dirty="0">
                <a:solidFill>
                  <a:srgbClr val="00707C"/>
                </a:solidFill>
                <a:latin typeface="+mn-lt"/>
              </a:rPr>
              <a:t>To limit bacterial proliferation it is important to store refrigerated products as quickly as possible (at room temperature, in the presence of water and nutrients, a bacterial cell can be divided into 2 daughter cells in only 20 minutes).</a:t>
            </a:r>
          </a:p>
          <a:p>
            <a:pPr marL="285750" indent="-285750" eaLnBrk="1" hangingPunct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707C"/>
                </a:solidFill>
                <a:latin typeface="+mn-lt"/>
              </a:rPr>
              <a:t>Take external temperature into account</a:t>
            </a:r>
            <a:endParaRPr lang="en-US" sz="1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defRPr/>
            </a:pPr>
            <a:endParaRPr lang="en-US" sz="1400" dirty="0">
              <a:solidFill>
                <a:srgbClr val="00707C"/>
              </a:solidFill>
              <a:latin typeface="+mn-lt"/>
            </a:endParaRPr>
          </a:p>
        </p:txBody>
      </p:sp>
      <p:grpSp>
        <p:nvGrpSpPr>
          <p:cNvPr id="20484" name="Groupe 17">
            <a:extLst>
              <a:ext uri="{FF2B5EF4-FFF2-40B4-BE49-F238E27FC236}">
                <a16:creationId xmlns:a16="http://schemas.microsoft.com/office/drawing/2014/main" id="{664652A0-C0E6-4987-BC8A-F2680795B3B3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0496" name="ZoneTexte 18">
              <a:extLst>
                <a:ext uri="{FF2B5EF4-FFF2-40B4-BE49-F238E27FC236}">
                  <a16:creationId xmlns:a16="http://schemas.microsoft.com/office/drawing/2014/main" id="{574B93A7-92C8-45BB-AD5C-0B0B511556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0497" name="ZoneTexte 19">
              <a:extLst>
                <a:ext uri="{FF2B5EF4-FFF2-40B4-BE49-F238E27FC236}">
                  <a16:creationId xmlns:a16="http://schemas.microsoft.com/office/drawing/2014/main" id="{F55E0E29-7947-4DCA-A2EF-B67565AD2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D3AA7D-C126-4845-B5CF-BD3E78A5CC4C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5A04B59E-E2A4-4A67-BFA7-A36EA438FBD6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20500" name="ZoneTexte 22">
              <a:extLst>
                <a:ext uri="{FF2B5EF4-FFF2-40B4-BE49-F238E27FC236}">
                  <a16:creationId xmlns:a16="http://schemas.microsoft.com/office/drawing/2014/main" id="{B9DF7221-A274-4A41-AAAD-DB2453FB5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Back to main page</a:t>
              </a:r>
            </a:p>
          </p:txBody>
        </p:sp>
        <p:pic>
          <p:nvPicPr>
            <p:cNvPr id="20501" name="Image 25">
              <a:extLst>
                <a:ext uri="{FF2B5EF4-FFF2-40B4-BE49-F238E27FC236}">
                  <a16:creationId xmlns:a16="http://schemas.microsoft.com/office/drawing/2014/main" id="{06273E66-250C-475C-850C-ACA4330466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605CC02-A38D-4C06-B78A-D0404D9AC833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269B53C-82AB-4ADC-95F3-95A9D65AFA51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7" name="Image 17">
            <a:extLst>
              <a:ext uri="{FF2B5EF4-FFF2-40B4-BE49-F238E27FC236}">
                <a16:creationId xmlns:a16="http://schemas.microsoft.com/office/drawing/2014/main" id="{0BD0848A-225A-4C74-BE6B-165F2EF5F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 3" descr="Girl placing shopping in seperate bags">
            <a:extLst>
              <a:ext uri="{FF2B5EF4-FFF2-40B4-BE49-F238E27FC236}">
                <a16:creationId xmlns:a16="http://schemas.microsoft.com/office/drawing/2014/main" id="{DF736BFE-E4C9-4F28-9E8F-4FBDF4A863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231775"/>
            <a:ext cx="13700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Bouton d’action : vide 1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A0202C86-B4B8-4AE9-A51B-2893EA4456E7}"/>
              </a:ext>
            </a:extLst>
          </p:cNvPr>
          <p:cNvSpPr/>
          <p:nvPr/>
        </p:nvSpPr>
        <p:spPr>
          <a:xfrm>
            <a:off x="3532188" y="2513013"/>
            <a:ext cx="2044700" cy="46831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More information on the cold </a:t>
            </a:r>
            <a:r>
              <a:rPr lang="fr-FR" sz="1200" dirty="0" err="1"/>
              <a:t>chain</a:t>
            </a:r>
            <a:endParaRPr lang="fr-FR" sz="1200" dirty="0"/>
          </a:p>
        </p:txBody>
      </p:sp>
      <p:pic>
        <p:nvPicPr>
          <p:cNvPr id="20490" name="Image 3" descr="Transporting food in a car">
            <a:extLst>
              <a:ext uri="{FF2B5EF4-FFF2-40B4-BE49-F238E27FC236}">
                <a16:creationId xmlns:a16="http://schemas.microsoft.com/office/drawing/2014/main" id="{DC903DBD-8CC0-46F2-B2B8-A637A0FCE6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838" y="600075"/>
            <a:ext cx="1827212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Bouton d’action : vide 2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BC6AB02B-764F-44C5-A2B5-F8E08CD9DA77}"/>
              </a:ext>
            </a:extLst>
          </p:cNvPr>
          <p:cNvSpPr/>
          <p:nvPr/>
        </p:nvSpPr>
        <p:spPr>
          <a:xfrm>
            <a:off x="3559175" y="3429000"/>
            <a:ext cx="2017713" cy="468313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More information on cross contamination</a:t>
            </a:r>
          </a:p>
        </p:txBody>
      </p:sp>
      <p:grpSp>
        <p:nvGrpSpPr>
          <p:cNvPr id="20492" name="Groupe 25" descr="Link to meat handling information">
            <a:extLst>
              <a:ext uri="{FF2B5EF4-FFF2-40B4-BE49-F238E27FC236}">
                <a16:creationId xmlns:a16="http://schemas.microsoft.com/office/drawing/2014/main" id="{3CCB04E0-0916-4656-A34F-5C7C3D6C7B1F}"/>
              </a:ext>
            </a:extLst>
          </p:cNvPr>
          <p:cNvGrpSpPr>
            <a:grpSpLocks/>
          </p:cNvGrpSpPr>
          <p:nvPr/>
        </p:nvGrpSpPr>
        <p:grpSpPr bwMode="auto">
          <a:xfrm>
            <a:off x="10002838" y="3544888"/>
            <a:ext cx="1385887" cy="927100"/>
            <a:chOff x="9991462" y="1263369"/>
            <a:chExt cx="1859226" cy="1468010"/>
          </a:xfrm>
        </p:grpSpPr>
        <p:pic>
          <p:nvPicPr>
            <p:cNvPr id="20494" name="Image 26">
              <a:hlinkClick r:id="rId9" action="ppaction://hlinksldjump"/>
              <a:extLst>
                <a:ext uri="{FF2B5EF4-FFF2-40B4-BE49-F238E27FC236}">
                  <a16:creationId xmlns:a16="http://schemas.microsoft.com/office/drawing/2014/main" id="{DD4CE050-1C94-43AE-8810-816D0B24E1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462" y="1263369"/>
              <a:ext cx="1859226" cy="146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Bouton d’action : obtenir des informations 27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id="{58AE3D41-2887-4D72-B7C1-85B14C3D7C23}"/>
                </a:ext>
              </a:extLst>
            </p:cNvPr>
            <p:cNvSpPr/>
            <p:nvPr/>
          </p:nvSpPr>
          <p:spPr>
            <a:xfrm>
              <a:off x="11407711" y="1263369"/>
              <a:ext cx="442977" cy="553017"/>
            </a:xfrm>
            <a:prstGeom prst="actionButtonInform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6" name="Bouton d’action : vide 25">
            <a:hlinkClick r:id="rId11" highlightClick="1"/>
            <a:extLst>
              <a:ext uri="{FF2B5EF4-FFF2-40B4-BE49-F238E27FC236}">
                <a16:creationId xmlns:a16="http://schemas.microsoft.com/office/drawing/2014/main" id="{755F07D6-BF3C-4833-8030-B491C2C02090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658F520-8B93-453B-9C63-CB88BB770002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2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3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3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3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3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E0E3D93-DE32-411B-8BB7-2BDC55DD11A6}"/>
              </a:ext>
            </a:extLst>
          </p:cNvPr>
          <p:cNvSpPr txBox="1"/>
          <p:nvPr/>
        </p:nvSpPr>
        <p:spPr>
          <a:xfrm>
            <a:off x="3076575" y="246063"/>
            <a:ext cx="91154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Surface and 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tools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hygiene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579" name="ZoneTexte 13">
            <a:extLst>
              <a:ext uri="{FF2B5EF4-FFF2-40B4-BE49-F238E27FC236}">
                <a16:creationId xmlns:a16="http://schemas.microsoft.com/office/drawing/2014/main" id="{A2BE9B74-5819-4DCF-9DFD-A11E38CA4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2213" y="1639888"/>
            <a:ext cx="7567612" cy="3967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itchFamily="34" charset="0"/>
              </a:defRPr>
            </a:lvl1pPr>
            <a:lvl2pPr marL="514350" indent="-285750">
              <a:defRPr sz="900">
                <a:solidFill>
                  <a:schemeClr val="tx1"/>
                </a:solidFill>
                <a:latin typeface="Microsoft Sans Serif" pitchFamily="34" charset="0"/>
              </a:defRPr>
            </a:lvl2pPr>
            <a:lvl3pPr>
              <a:defRPr sz="900">
                <a:solidFill>
                  <a:schemeClr val="tx1"/>
                </a:solidFill>
                <a:latin typeface="Microsoft Sans Serif" pitchFamily="34" charset="0"/>
              </a:defRPr>
            </a:lvl3pPr>
            <a:lvl4pPr marL="742950" indent="-285750">
              <a:defRPr sz="900">
                <a:solidFill>
                  <a:schemeClr val="tx1"/>
                </a:solidFill>
                <a:latin typeface="Microsoft Sans Serif" pitchFamily="34" charset="0"/>
              </a:defRPr>
            </a:lvl4pPr>
            <a:lvl5pPr>
              <a:defRPr sz="900">
                <a:solidFill>
                  <a:schemeClr val="tx1"/>
                </a:solidFill>
                <a:latin typeface="Microsoft Sans Serif" pitchFamily="34" charset="0"/>
              </a:defRPr>
            </a:lvl5pPr>
            <a:lvl6pPr marL="13716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6pPr>
            <a:lvl7pPr marL="18288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7pPr>
            <a:lvl8pPr marL="22860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8pPr>
            <a:lvl9pPr marL="2743200" indent="9144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228600" lvl="1" indent="0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US" altLang="fr-FR" sz="1400" dirty="0">
              <a:solidFill>
                <a:srgbClr val="00707C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fr-FR" sz="1600" dirty="0">
                <a:solidFill>
                  <a:srgbClr val="00707C"/>
                </a:solidFill>
              </a:rPr>
              <a:t>Wash surfaces with </a:t>
            </a:r>
            <a:r>
              <a:rPr lang="en-US" altLang="fr-FR" sz="1600" dirty="0">
                <a:solidFill>
                  <a:schemeClr val="accent3">
                    <a:lumMod val="75000"/>
                  </a:schemeClr>
                </a:solidFill>
              </a:rPr>
              <a:t>clean cloths </a:t>
            </a:r>
            <a:r>
              <a:rPr lang="en-US" altLang="fr-FR" sz="1600" dirty="0">
                <a:solidFill>
                  <a:srgbClr val="00707C"/>
                </a:solidFill>
              </a:rPr>
              <a:t>(or sponges) then </a:t>
            </a:r>
            <a:r>
              <a:rPr lang="en-US" altLang="fr-FR" sz="1600" dirty="0">
                <a:solidFill>
                  <a:schemeClr val="accent3">
                    <a:lumMod val="75000"/>
                  </a:schemeClr>
                </a:solidFill>
              </a:rPr>
              <a:t>let them dry</a:t>
            </a: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600" dirty="0">
              <a:solidFill>
                <a:srgbClr val="00707C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600" dirty="0">
              <a:solidFill>
                <a:srgbClr val="00707C"/>
              </a:solidFill>
            </a:endParaRPr>
          </a:p>
          <a:p>
            <a:pPr marL="228600" lvl="1" eaLnBrk="1" hangingPunct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altLang="fr-FR" sz="1600" dirty="0">
                <a:solidFill>
                  <a:schemeClr val="accent3">
                    <a:lumMod val="75000"/>
                  </a:schemeClr>
                </a:solidFill>
              </a:rPr>
              <a:t>Wash </a:t>
            </a:r>
            <a:r>
              <a:rPr lang="en-US" altLang="fr-FR" sz="1600" dirty="0">
                <a:solidFill>
                  <a:srgbClr val="00707C"/>
                </a:solidFill>
              </a:rPr>
              <a:t>all tools </a:t>
            </a:r>
            <a:r>
              <a:rPr lang="en-US" altLang="fr-FR" sz="1600" dirty="0">
                <a:solidFill>
                  <a:schemeClr val="accent3">
                    <a:lumMod val="75000"/>
                  </a:schemeClr>
                </a:solidFill>
              </a:rPr>
              <a:t>after contact with poultry/meat</a:t>
            </a:r>
          </a:p>
          <a:p>
            <a:pPr marL="228600" lvl="1" eaLnBrk="1" hangingPunct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endParaRPr lang="en-US" altLang="fr-FR" sz="1600" dirty="0">
              <a:solidFill>
                <a:schemeClr val="bg1"/>
              </a:solidFill>
            </a:endParaRPr>
          </a:p>
          <a:p>
            <a:pPr marL="0" lvl="1" indent="0" eaLnBrk="1" hangingPunct="1">
              <a:spcBef>
                <a:spcPts val="1000"/>
              </a:spcBef>
              <a:buClr>
                <a:schemeClr val="accent1"/>
              </a:buClr>
              <a:defRPr/>
            </a:pPr>
            <a:endParaRPr lang="en-US" altLang="fr-FR" sz="1600" dirty="0">
              <a:solidFill>
                <a:schemeClr val="bg1"/>
              </a:solidFill>
            </a:endParaRPr>
          </a:p>
          <a:p>
            <a:pPr marL="228600" lvl="1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fr-FR" sz="1600" dirty="0">
                <a:solidFill>
                  <a:srgbClr val="00707C"/>
                </a:solidFill>
              </a:rPr>
              <a:t>Brushes are cleaner than sponges</a:t>
            </a:r>
          </a:p>
          <a:p>
            <a:pPr lvl="1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GB" altLang="fr-FR" sz="1400" dirty="0">
              <a:solidFill>
                <a:srgbClr val="00707C"/>
              </a:solidFill>
            </a:endParaRPr>
          </a:p>
          <a:p>
            <a:pPr lvl="1" eaLnBrk="1" hangingPunct="1">
              <a:defRPr/>
            </a:pPr>
            <a:endParaRPr lang="en-GB" altLang="fr-FR" sz="1400" dirty="0"/>
          </a:p>
          <a:p>
            <a:pPr lvl="3" eaLnBrk="1" hangingPunct="1">
              <a:spcBef>
                <a:spcPts val="300"/>
              </a:spcBef>
              <a:buFont typeface="Wingdings" pitchFamily="2" charset="2"/>
              <a:buChar char="ü"/>
              <a:defRPr/>
            </a:pPr>
            <a:endParaRPr lang="fr-FR" altLang="fr-FR" sz="1400" dirty="0">
              <a:solidFill>
                <a:srgbClr val="00707C"/>
              </a:solidFill>
            </a:endParaRPr>
          </a:p>
        </p:txBody>
      </p:sp>
      <p:grpSp>
        <p:nvGrpSpPr>
          <p:cNvPr id="21508" name="Groupe 17" descr="Navigation bar">
            <a:extLst>
              <a:ext uri="{FF2B5EF4-FFF2-40B4-BE49-F238E27FC236}">
                <a16:creationId xmlns:a16="http://schemas.microsoft.com/office/drawing/2014/main" id="{310F57BB-41DA-48C9-836B-ACD5DA5D8C84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1519" name="ZoneTexte 18">
              <a:extLst>
                <a:ext uri="{FF2B5EF4-FFF2-40B4-BE49-F238E27FC236}">
                  <a16:creationId xmlns:a16="http://schemas.microsoft.com/office/drawing/2014/main" id="{F9BB8C64-3E7C-46A7-80F4-7C7EA1C0F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1520" name="ZoneTexte 19">
              <a:extLst>
                <a:ext uri="{FF2B5EF4-FFF2-40B4-BE49-F238E27FC236}">
                  <a16:creationId xmlns:a16="http://schemas.microsoft.com/office/drawing/2014/main" id="{FA34654E-1D10-49C8-8B3D-102272D9B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CB3C2F0-8A82-49D8-AA06-9DC85FB72DC8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90015241-F4D0-4D91-96D2-62A41F722A17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21523" name="ZoneTexte 22">
              <a:extLst>
                <a:ext uri="{FF2B5EF4-FFF2-40B4-BE49-F238E27FC236}">
                  <a16:creationId xmlns:a16="http://schemas.microsoft.com/office/drawing/2014/main" id="{2BCD7E71-D7DB-496E-9808-B0E73C425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Back to main page</a:t>
              </a:r>
            </a:p>
          </p:txBody>
        </p:sp>
        <p:pic>
          <p:nvPicPr>
            <p:cNvPr id="21524" name="Image 25" descr="SafeConsume logo">
              <a:extLst>
                <a:ext uri="{FF2B5EF4-FFF2-40B4-BE49-F238E27FC236}">
                  <a16:creationId xmlns:a16="http://schemas.microsoft.com/office/drawing/2014/main" id="{17B84ECA-B088-42D7-92DA-38C7A8DAB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5994A61-E578-4B7B-AD63-20FEE5879B8E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7CDB170-A907-4E5C-AB60-06C2DA125CCB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511" name="Image 17">
            <a:extLst>
              <a:ext uri="{FF2B5EF4-FFF2-40B4-BE49-F238E27FC236}">
                <a16:creationId xmlns:a16="http://schemas.microsoft.com/office/drawing/2014/main" id="{8778AA55-2AF4-4897-9271-FEFC5C2B2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 3" descr="Boy sraying surfaces clean">
            <a:extLst>
              <a:ext uri="{FF2B5EF4-FFF2-40B4-BE49-F238E27FC236}">
                <a16:creationId xmlns:a16="http://schemas.microsoft.com/office/drawing/2014/main" id="{D86F89B7-CCC6-4DB2-BD78-7FFF185184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1543050"/>
            <a:ext cx="1422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Image 3" descr="Washing chopping board and knife">
            <a:extLst>
              <a:ext uri="{FF2B5EF4-FFF2-40B4-BE49-F238E27FC236}">
                <a16:creationId xmlns:a16="http://schemas.microsoft.com/office/drawing/2014/main" id="{808CAB27-A10C-48E7-A09B-D0FAAE63B7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3429000"/>
            <a:ext cx="18224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Image 5" descr="Washing up brush">
            <a:extLst>
              <a:ext uri="{FF2B5EF4-FFF2-40B4-BE49-F238E27FC236}">
                <a16:creationId xmlns:a16="http://schemas.microsoft.com/office/drawing/2014/main" id="{ED23ADB7-549B-4BFF-8F82-46DBC14A1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675" y="4035425"/>
            <a:ext cx="15065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5" name="Groupe 25" descr="Link to meat handling information">
            <a:extLst>
              <a:ext uri="{FF2B5EF4-FFF2-40B4-BE49-F238E27FC236}">
                <a16:creationId xmlns:a16="http://schemas.microsoft.com/office/drawing/2014/main" id="{F6895BCA-AD09-403E-9307-A1ADA1C8BFE5}"/>
              </a:ext>
            </a:extLst>
          </p:cNvPr>
          <p:cNvGrpSpPr>
            <a:grpSpLocks/>
          </p:cNvGrpSpPr>
          <p:nvPr/>
        </p:nvGrpSpPr>
        <p:grpSpPr bwMode="auto">
          <a:xfrm>
            <a:off x="10007600" y="2908300"/>
            <a:ext cx="1385888" cy="927100"/>
            <a:chOff x="9991462" y="1263369"/>
            <a:chExt cx="1859226" cy="1468010"/>
          </a:xfrm>
        </p:grpSpPr>
        <p:pic>
          <p:nvPicPr>
            <p:cNvPr id="21517" name="Image 26">
              <a:hlinkClick r:id="rId8" action="ppaction://hlinksldjump"/>
              <a:extLst>
                <a:ext uri="{FF2B5EF4-FFF2-40B4-BE49-F238E27FC236}">
                  <a16:creationId xmlns:a16="http://schemas.microsoft.com/office/drawing/2014/main" id="{742AE612-08A6-4144-9FE6-D05BA6AD01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462" y="1263369"/>
              <a:ext cx="1859226" cy="146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Bouton d’action : obtenir des informations 27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id="{A7BC8F3E-F20D-48E3-9F20-FCA3F628505F}"/>
                </a:ext>
              </a:extLst>
            </p:cNvPr>
            <p:cNvSpPr/>
            <p:nvPr/>
          </p:nvSpPr>
          <p:spPr>
            <a:xfrm>
              <a:off x="11407711" y="1263369"/>
              <a:ext cx="442977" cy="553017"/>
            </a:xfrm>
            <a:prstGeom prst="actionButtonInform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6" name="Bouton d’action : vide 25">
            <a:hlinkClick r:id="rId10" highlightClick="1"/>
            <a:extLst>
              <a:ext uri="{FF2B5EF4-FFF2-40B4-BE49-F238E27FC236}">
                <a16:creationId xmlns:a16="http://schemas.microsoft.com/office/drawing/2014/main" id="{1DB919DE-0D1F-4328-A162-B4E5519AB75E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00BDAEF-A707-4ABE-A9B8-33E9355A02BE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1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2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2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2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2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3" descr="Boy sorting foods of different types">
            <a:extLst>
              <a:ext uri="{FF2B5EF4-FFF2-40B4-BE49-F238E27FC236}">
                <a16:creationId xmlns:a16="http://schemas.microsoft.com/office/drawing/2014/main" id="{BD9D865B-9166-42B0-B2BE-42D93DFC6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262063"/>
            <a:ext cx="1512888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000B9B0-5AF0-412D-9743-9B4D5E4D4B8F}"/>
              </a:ext>
            </a:extLst>
          </p:cNvPr>
          <p:cNvSpPr txBox="1"/>
          <p:nvPr/>
        </p:nvSpPr>
        <p:spPr>
          <a:xfrm>
            <a:off x="3076575" y="204788"/>
            <a:ext cx="91154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Storing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unpacking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62CD660-F38F-4DCA-ABB4-7630A8AE8888}"/>
              </a:ext>
            </a:extLst>
          </p:cNvPr>
          <p:cNvSpPr txBox="1"/>
          <p:nvPr/>
        </p:nvSpPr>
        <p:spPr>
          <a:xfrm>
            <a:off x="4437063" y="677863"/>
            <a:ext cx="7534275" cy="4997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en-US" sz="1600" dirty="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Unpack cooler bags first</a:t>
            </a:r>
          </a:p>
          <a:p>
            <a:pPr eaLnBrk="1" hangingPunct="1">
              <a:spcBef>
                <a:spcPts val="300"/>
              </a:spcBef>
              <a:buClr>
                <a:schemeClr val="accent1"/>
              </a:buClr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    </a:t>
            </a:r>
            <a:r>
              <a:rPr lang="en-US" sz="1200" dirty="0">
                <a:solidFill>
                  <a:schemeClr val="accent1"/>
                </a:solidFill>
                <a:latin typeface="+mn-lt"/>
              </a:rPr>
              <a:t>To limit bacterial proliferation it is important to store refrigerated products as quickly as possible (at room 	temperature, in the presence of water and nutrients, a bacterial cell can be divided into 2 daughter cells	in only 20 minutes).</a:t>
            </a:r>
            <a:endParaRPr lang="en-US" sz="1200" dirty="0">
              <a:solidFill>
                <a:srgbClr val="00707C"/>
              </a:solidFill>
              <a:latin typeface="+mn-lt"/>
            </a:endParaRPr>
          </a:p>
          <a:p>
            <a:pPr eaLnBrk="1" hangingPunct="1">
              <a:spcBef>
                <a:spcPts val="1000"/>
              </a:spcBef>
              <a:defRPr/>
            </a:pPr>
            <a:endParaRPr lang="en-US" sz="1600" dirty="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707C"/>
                </a:solidFill>
                <a:latin typeface="+mn-lt"/>
              </a:rPr>
              <a:t>Fridge management : </a:t>
            </a:r>
          </a:p>
          <a:p>
            <a:pPr marL="514350" lvl="1" indent="-28575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707C"/>
                </a:solidFill>
                <a:latin typeface="+mn-lt"/>
              </a:rPr>
              <a:t>Identify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food urgent to consume </a:t>
            </a:r>
            <a:r>
              <a:rPr lang="en-US" sz="1600" dirty="0">
                <a:solidFill>
                  <a:srgbClr val="00707C"/>
                </a:solidFill>
                <a:latin typeface="+mn-lt"/>
              </a:rPr>
              <a:t>(first in - first out, keep track of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use by dates</a:t>
            </a:r>
            <a:r>
              <a:rPr lang="en-US" sz="1600" dirty="0">
                <a:solidFill>
                  <a:srgbClr val="00707C"/>
                </a:solidFill>
                <a:latin typeface="+mn-lt"/>
              </a:rPr>
              <a:t>)</a:t>
            </a:r>
          </a:p>
          <a:p>
            <a:pPr marL="514350" lvl="1" indent="-28575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707C"/>
                </a:solidFill>
                <a:latin typeface="+mn-lt"/>
              </a:rPr>
              <a:t>Identify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how long has food been in the fridge </a:t>
            </a:r>
            <a:r>
              <a:rPr lang="en-US" sz="1600" dirty="0">
                <a:solidFill>
                  <a:srgbClr val="00707C"/>
                </a:solidFill>
                <a:latin typeface="+mn-lt"/>
              </a:rPr>
              <a:t>(keep track of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leftovers</a:t>
            </a:r>
            <a:r>
              <a:rPr lang="en-US" sz="1600" dirty="0">
                <a:solidFill>
                  <a:srgbClr val="00707C"/>
                </a:solidFill>
                <a:latin typeface="+mn-lt"/>
              </a:rPr>
              <a:t> dates,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maximum 3 days</a:t>
            </a:r>
            <a:r>
              <a:rPr lang="en-US" sz="1600" dirty="0">
                <a:solidFill>
                  <a:srgbClr val="00707C"/>
                </a:solidFill>
                <a:latin typeface="+mn-lt"/>
              </a:rPr>
              <a:t>)</a:t>
            </a:r>
          </a:p>
          <a:p>
            <a:pPr eaLnBrk="1" hangingPunct="1">
              <a:spcBef>
                <a:spcPts val="1000"/>
              </a:spcBef>
              <a:defRPr/>
            </a:pPr>
            <a:endParaRPr lang="en-US" sz="1600" dirty="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Store raw poultry/other meat separately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>
                <a:solidFill>
                  <a:srgbClr val="00707C"/>
                </a:solidFill>
                <a:latin typeface="+mn-lt"/>
              </a:rPr>
              <a:t>from vegetables and ready to eat food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1600" dirty="0">
                <a:solidFill>
                  <a:srgbClr val="00707C"/>
                </a:solidFill>
                <a:latin typeface="+mn-lt"/>
              </a:rPr>
              <a:t>	</a:t>
            </a:r>
            <a:r>
              <a:rPr lang="en-US" sz="1400" dirty="0">
                <a:solidFill>
                  <a:srgbClr val="00707C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accent1"/>
                </a:solidFill>
                <a:latin typeface="+mn-lt"/>
              </a:rPr>
              <a:t>To avoid cross contamination store raw poultry/meat from other foods</a:t>
            </a:r>
            <a:endParaRPr lang="en-US" sz="1400" dirty="0">
              <a:solidFill>
                <a:schemeClr val="accent1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en-US" sz="1600" dirty="0">
              <a:solidFill>
                <a:srgbClr val="00707C"/>
              </a:solidFill>
              <a:latin typeface="+mn-lt"/>
            </a:endParaRPr>
          </a:p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707C"/>
                </a:solidFill>
                <a:latin typeface="+mn-lt"/>
              </a:rPr>
              <a:t>Store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eggs in fridge (not in the door)</a:t>
            </a:r>
          </a:p>
        </p:txBody>
      </p:sp>
      <p:grpSp>
        <p:nvGrpSpPr>
          <p:cNvPr id="22533" name="Groupe 17" descr="Navigation bar">
            <a:extLst>
              <a:ext uri="{FF2B5EF4-FFF2-40B4-BE49-F238E27FC236}">
                <a16:creationId xmlns:a16="http://schemas.microsoft.com/office/drawing/2014/main" id="{81CC1BD5-3C81-486F-B144-7E96E63C39C2}"/>
              </a:ext>
            </a:extLst>
          </p:cNvPr>
          <p:cNvGrpSpPr>
            <a:grpSpLocks/>
          </p:cNvGrpSpPr>
          <p:nvPr/>
        </p:nvGrpSpPr>
        <p:grpSpPr bwMode="auto">
          <a:xfrm>
            <a:off x="-46038" y="6016625"/>
            <a:ext cx="12276138" cy="887413"/>
            <a:chOff x="-41565" y="6016088"/>
            <a:chExt cx="12276859" cy="888671"/>
          </a:xfrm>
        </p:grpSpPr>
        <p:sp>
          <p:nvSpPr>
            <p:cNvPr id="22549" name="ZoneTexte 18">
              <a:extLst>
                <a:ext uri="{FF2B5EF4-FFF2-40B4-BE49-F238E27FC236}">
                  <a16:creationId xmlns:a16="http://schemas.microsoft.com/office/drawing/2014/main" id="{CC17D27F-C1EB-403B-9882-A257CF31F1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2550" name="ZoneTexte 19">
              <a:extLst>
                <a:ext uri="{FF2B5EF4-FFF2-40B4-BE49-F238E27FC236}">
                  <a16:creationId xmlns:a16="http://schemas.microsoft.com/office/drawing/2014/main" id="{9A94928F-906E-43AE-BBB0-AF77BB5B25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9550E80-CD47-4DED-9AF1-B45959E19647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ADC98FAD-D7A3-4373-B9D6-CBB63C640F7E}"/>
                </a:ext>
              </a:extLst>
            </p:cNvPr>
            <p:cNvSpPr/>
            <p:nvPr/>
          </p:nvSpPr>
          <p:spPr>
            <a:xfrm>
              <a:off x="5862695" y="6159166"/>
              <a:ext cx="306406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22553" name="ZoneTexte 22">
              <a:extLst>
                <a:ext uri="{FF2B5EF4-FFF2-40B4-BE49-F238E27FC236}">
                  <a16:creationId xmlns:a16="http://schemas.microsoft.com/office/drawing/2014/main" id="{C5AB5619-6A58-4514-A455-E2EC874062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749" y="6170433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Back to main page</a:t>
              </a:r>
            </a:p>
          </p:txBody>
        </p:sp>
        <p:pic>
          <p:nvPicPr>
            <p:cNvPr id="22554" name="Image 25" descr="SafeConsume logo">
              <a:extLst>
                <a:ext uri="{FF2B5EF4-FFF2-40B4-BE49-F238E27FC236}">
                  <a16:creationId xmlns:a16="http://schemas.microsoft.com/office/drawing/2014/main" id="{1DF5ED1E-DE7C-4F83-9817-E38EFE562E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A397F1D-E659-46EB-A775-D53D1DD45995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263A266-98BC-4C1B-9EB2-E7AF1354CD78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536" name="Image 17">
            <a:extLst>
              <a:ext uri="{FF2B5EF4-FFF2-40B4-BE49-F238E27FC236}">
                <a16:creationId xmlns:a16="http://schemas.microsoft.com/office/drawing/2014/main" id="{D93F9D68-244D-40D3-B187-2F6FEA2CD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Image 3" descr="Fridge">
            <a:extLst>
              <a:ext uri="{FF2B5EF4-FFF2-40B4-BE49-F238E27FC236}">
                <a16:creationId xmlns:a16="http://schemas.microsoft.com/office/drawing/2014/main" id="{2553F075-C0E2-4F17-BB97-97AA6E46E6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3176588"/>
            <a:ext cx="12795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Bouton d’action : vide 1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58A3D5B8-849F-43F9-AB85-E0C1657E15A4}"/>
              </a:ext>
            </a:extLst>
          </p:cNvPr>
          <p:cNvSpPr/>
          <p:nvPr/>
        </p:nvSpPr>
        <p:spPr>
          <a:xfrm>
            <a:off x="9829800" y="4659313"/>
            <a:ext cx="1916113" cy="457200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More information on cross contamination</a:t>
            </a:r>
          </a:p>
        </p:txBody>
      </p:sp>
      <p:sp>
        <p:nvSpPr>
          <p:cNvPr id="24" name="Bouton d’action : vide 2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DD0DCE7-62A9-4974-8E9E-97EDA857E32B}"/>
              </a:ext>
            </a:extLst>
          </p:cNvPr>
          <p:cNvSpPr/>
          <p:nvPr/>
        </p:nvSpPr>
        <p:spPr>
          <a:xfrm>
            <a:off x="4735513" y="2024063"/>
            <a:ext cx="2522537" cy="3651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More information on the cold </a:t>
            </a:r>
            <a:r>
              <a:rPr lang="fr-FR" sz="1200" dirty="0" err="1"/>
              <a:t>chain</a:t>
            </a:r>
            <a:endParaRPr lang="fr-FR" sz="1200" dirty="0"/>
          </a:p>
        </p:txBody>
      </p:sp>
      <p:sp>
        <p:nvSpPr>
          <p:cNvPr id="25" name="Bouton d’action : vide 24" descr="Next button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719494A-D0DF-46A4-BC82-84568B9ECAA7}"/>
              </a:ext>
            </a:extLst>
          </p:cNvPr>
          <p:cNvSpPr/>
          <p:nvPr/>
        </p:nvSpPr>
        <p:spPr bwMode="auto">
          <a:xfrm>
            <a:off x="11544300" y="6161088"/>
            <a:ext cx="306388" cy="268287"/>
          </a:xfrm>
          <a:prstGeom prst="actionButtonBlank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</a:rPr>
              <a:t>&gt;</a:t>
            </a:r>
          </a:p>
        </p:txBody>
      </p:sp>
      <p:sp>
        <p:nvSpPr>
          <p:cNvPr id="22541" name="ZoneTexte 22">
            <a:extLst>
              <a:ext uri="{FF2B5EF4-FFF2-40B4-BE49-F238E27FC236}">
                <a16:creationId xmlns:a16="http://schemas.microsoft.com/office/drawing/2014/main" id="{CABCFA58-A0C8-49D6-A94F-9DF0324FC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2813" y="6132513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Next</a:t>
            </a:r>
          </a:p>
        </p:txBody>
      </p:sp>
      <p:grpSp>
        <p:nvGrpSpPr>
          <p:cNvPr id="22542" name="Groupe 7" descr="Link to egg handling information">
            <a:extLst>
              <a:ext uri="{FF2B5EF4-FFF2-40B4-BE49-F238E27FC236}">
                <a16:creationId xmlns:a16="http://schemas.microsoft.com/office/drawing/2014/main" id="{0A218B1D-4A11-40CA-A951-C509E3E64BFC}"/>
              </a:ext>
            </a:extLst>
          </p:cNvPr>
          <p:cNvGrpSpPr>
            <a:grpSpLocks/>
          </p:cNvGrpSpPr>
          <p:nvPr/>
        </p:nvGrpSpPr>
        <p:grpSpPr bwMode="auto">
          <a:xfrm>
            <a:off x="8204200" y="5019675"/>
            <a:ext cx="1252538" cy="873125"/>
            <a:chOff x="9275562" y="229495"/>
            <a:chExt cx="1759703" cy="1355762"/>
          </a:xfrm>
        </p:grpSpPr>
        <p:pic>
          <p:nvPicPr>
            <p:cNvPr id="22547" name="Image 5">
              <a:hlinkClick r:id="rId9" action="ppaction://hlinksldjump"/>
              <a:extLst>
                <a:ext uri="{FF2B5EF4-FFF2-40B4-BE49-F238E27FC236}">
                  <a16:creationId xmlns:a16="http://schemas.microsoft.com/office/drawing/2014/main" id="{57C809F9-25A4-4271-9617-07B1F6EBAC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5562" y="229495"/>
              <a:ext cx="1759703" cy="1355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Bouton d’action : obtenir des informations 6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id="{2BC3A13A-8214-4486-B435-D43689BEE0F2}"/>
                </a:ext>
              </a:extLst>
            </p:cNvPr>
            <p:cNvSpPr/>
            <p:nvPr/>
          </p:nvSpPr>
          <p:spPr>
            <a:xfrm>
              <a:off x="10557982" y="1183459"/>
              <a:ext cx="477283" cy="401798"/>
            </a:xfrm>
            <a:prstGeom prst="actionButtonInform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22543" name="Groupe 10" descr="Link to meat handling information">
            <a:extLst>
              <a:ext uri="{FF2B5EF4-FFF2-40B4-BE49-F238E27FC236}">
                <a16:creationId xmlns:a16="http://schemas.microsoft.com/office/drawing/2014/main" id="{7556440B-2189-4525-BC75-C5DF7ADEA814}"/>
              </a:ext>
            </a:extLst>
          </p:cNvPr>
          <p:cNvGrpSpPr>
            <a:grpSpLocks/>
          </p:cNvGrpSpPr>
          <p:nvPr/>
        </p:nvGrpSpPr>
        <p:grpSpPr bwMode="auto">
          <a:xfrm>
            <a:off x="10680700" y="5172075"/>
            <a:ext cx="1065213" cy="757238"/>
            <a:chOff x="9991462" y="1263369"/>
            <a:chExt cx="1859226" cy="1468010"/>
          </a:xfrm>
        </p:grpSpPr>
        <p:pic>
          <p:nvPicPr>
            <p:cNvPr id="22545" name="Image 8">
              <a:hlinkClick r:id="rId11" action="ppaction://hlinksldjump"/>
              <a:extLst>
                <a:ext uri="{FF2B5EF4-FFF2-40B4-BE49-F238E27FC236}">
                  <a16:creationId xmlns:a16="http://schemas.microsoft.com/office/drawing/2014/main" id="{6F64804C-8A1D-481C-845E-BD6599DE1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462" y="1263369"/>
              <a:ext cx="1859226" cy="146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Bouton d’action : obtenir des informations 9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id="{766EABDC-6924-46F3-957F-090F2688EE35}"/>
                </a:ext>
              </a:extLst>
            </p:cNvPr>
            <p:cNvSpPr/>
            <p:nvPr/>
          </p:nvSpPr>
          <p:spPr>
            <a:xfrm>
              <a:off x="11407356" y="1263369"/>
              <a:ext cx="443332" cy="550889"/>
            </a:xfrm>
            <a:prstGeom prst="actionButtonInform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9" name="Bouton d’action : vide 28">
            <a:hlinkClick r:id="rId13" highlightClick="1"/>
            <a:extLst>
              <a:ext uri="{FF2B5EF4-FFF2-40B4-BE49-F238E27FC236}">
                <a16:creationId xmlns:a16="http://schemas.microsoft.com/office/drawing/2014/main" id="{A47DCED2-AA01-4F80-8072-89AAA5678195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B831D12-F237-43A5-9E80-963910F4C169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4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5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5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5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5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273806D-DB8C-462D-A6A9-7D027670A4B9}"/>
              </a:ext>
            </a:extLst>
          </p:cNvPr>
          <p:cNvSpPr txBox="1"/>
          <p:nvPr/>
        </p:nvSpPr>
        <p:spPr>
          <a:xfrm>
            <a:off x="3076575" y="246063"/>
            <a:ext cx="91154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Storing</a:t>
            </a: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unpacking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D1CAC02-312E-4936-AF4E-B19F72E0B0F3}"/>
              </a:ext>
            </a:extLst>
          </p:cNvPr>
          <p:cNvSpPr txBox="1"/>
          <p:nvPr/>
        </p:nvSpPr>
        <p:spPr>
          <a:xfrm>
            <a:off x="4460875" y="1230313"/>
            <a:ext cx="7531100" cy="2436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00707C"/>
                </a:solidFill>
                <a:latin typeface="+mn-lt"/>
              </a:rPr>
              <a:t>Control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temperature of fridge (≤4°C) </a:t>
            </a:r>
            <a:r>
              <a:rPr lang="en-US" sz="1600" dirty="0">
                <a:solidFill>
                  <a:srgbClr val="00707C"/>
                </a:solidFill>
                <a:latin typeface="+mn-lt"/>
              </a:rPr>
              <a:t>and identify low and high temperature zones</a:t>
            </a:r>
            <a:br>
              <a:rPr lang="en-US" sz="1600" dirty="0">
                <a:solidFill>
                  <a:srgbClr val="00707C"/>
                </a:solidFill>
                <a:latin typeface="+mn-lt"/>
              </a:rPr>
            </a:br>
            <a:r>
              <a:rPr lang="en-US" sz="1200" dirty="0">
                <a:solidFill>
                  <a:srgbClr val="00707C"/>
                </a:solidFill>
                <a:latin typeface="+mn-lt"/>
              </a:rPr>
              <a:t>Some harmful microbes can multiply at relatively cold temperature. </a:t>
            </a:r>
            <a:br>
              <a:rPr lang="en-US" sz="1200" dirty="0">
                <a:solidFill>
                  <a:srgbClr val="00707C"/>
                </a:solidFill>
                <a:latin typeface="+mn-lt"/>
              </a:rPr>
            </a:br>
            <a:r>
              <a:rPr lang="en-US" sz="1200" dirty="0">
                <a:solidFill>
                  <a:srgbClr val="00707C"/>
                </a:solidFill>
                <a:latin typeface="+mn-lt"/>
              </a:rPr>
              <a:t>To avoid their multiplication it is important to keep the fridge temperature </a:t>
            </a:r>
            <a:br>
              <a:rPr lang="en-US" sz="1200" dirty="0">
                <a:solidFill>
                  <a:srgbClr val="00707C"/>
                </a:solidFill>
                <a:latin typeface="+mn-lt"/>
              </a:rPr>
            </a:br>
            <a:r>
              <a:rPr lang="en-US" sz="1200" dirty="0">
                <a:solidFill>
                  <a:srgbClr val="00707C"/>
                </a:solidFill>
                <a:latin typeface="+mn-lt"/>
              </a:rPr>
              <a:t>less than or equal to 4°C.</a:t>
            </a:r>
            <a:endParaRPr lang="en-US" sz="1600" dirty="0"/>
          </a:p>
          <a:p>
            <a:pPr marL="285750" indent="-285750" eaLnBrk="1" hangingPunct="1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Defrost in fridge </a:t>
            </a:r>
          </a:p>
          <a:p>
            <a:pPr lvl="1" indent="0" eaLnBrk="1" hangingPunct="1">
              <a:spcBef>
                <a:spcPts val="0"/>
              </a:spcBef>
              <a:defRPr/>
            </a:pPr>
            <a:r>
              <a:rPr lang="en-US" sz="1200" dirty="0">
                <a:solidFill>
                  <a:srgbClr val="00707C"/>
                </a:solidFill>
                <a:latin typeface="+mn-lt"/>
              </a:rPr>
              <a:t>As freezing does not kill bacteria, pathogenic bacteria (</a:t>
            </a:r>
            <a:r>
              <a:rPr lang="en-US" sz="1200" i="1" dirty="0">
                <a:solidFill>
                  <a:srgbClr val="00707C"/>
                </a:solidFill>
                <a:latin typeface="+mn-lt"/>
              </a:rPr>
              <a:t>Salmonella enterica</a:t>
            </a:r>
            <a:r>
              <a:rPr lang="en-US" sz="1200" dirty="0">
                <a:solidFill>
                  <a:srgbClr val="00707C"/>
                </a:solidFill>
                <a:latin typeface="+mn-lt"/>
              </a:rPr>
              <a:t>, </a:t>
            </a:r>
            <a:r>
              <a:rPr lang="en-US" sz="1200" i="1" dirty="0">
                <a:solidFill>
                  <a:srgbClr val="00707C"/>
                </a:solidFill>
                <a:latin typeface="+mn-lt"/>
              </a:rPr>
              <a:t>Listeria monocytogenes</a:t>
            </a:r>
            <a:r>
              <a:rPr lang="en-US" sz="1200" dirty="0">
                <a:solidFill>
                  <a:srgbClr val="00707C"/>
                </a:solidFill>
                <a:latin typeface="+mn-lt"/>
              </a:rPr>
              <a:t>) potentially present can multiply in the thawed food as soon as temperature gets high enough. This may happen if foods are thawed at room temperature. </a:t>
            </a:r>
          </a:p>
          <a:p>
            <a:pPr lvl="1" indent="0" eaLnBrk="1" hangingPunct="1">
              <a:spcBef>
                <a:spcPts val="0"/>
              </a:spcBef>
              <a:defRPr/>
            </a:pPr>
            <a:r>
              <a:rPr lang="en-US" sz="1200" dirty="0">
                <a:solidFill>
                  <a:srgbClr val="00707C"/>
                </a:solidFill>
                <a:latin typeface="+mn-lt"/>
              </a:rPr>
              <a:t>Frozen foods must be thawed in fridge and eaten or prepared rapidly.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fr-FR" sz="1200" dirty="0">
                <a:solidFill>
                  <a:srgbClr val="00707C"/>
                </a:solidFill>
                <a:latin typeface="+mn-lt"/>
              </a:rPr>
              <a:t>	If you are in a hurry, defrost can also be done in the microwave or in hot water.</a:t>
            </a:r>
            <a:endParaRPr lang="en-US" sz="1200" dirty="0">
              <a:solidFill>
                <a:srgbClr val="00707C"/>
              </a:solidFill>
              <a:latin typeface="+mn-lt"/>
            </a:endParaRPr>
          </a:p>
        </p:txBody>
      </p:sp>
      <p:grpSp>
        <p:nvGrpSpPr>
          <p:cNvPr id="23556" name="Groupe 17" descr="Navigation bar">
            <a:extLst>
              <a:ext uri="{FF2B5EF4-FFF2-40B4-BE49-F238E27FC236}">
                <a16:creationId xmlns:a16="http://schemas.microsoft.com/office/drawing/2014/main" id="{080289BB-E3EB-47E1-9585-2511F4C58A0E}"/>
              </a:ext>
            </a:extLst>
          </p:cNvPr>
          <p:cNvGrpSpPr>
            <a:grpSpLocks/>
          </p:cNvGrpSpPr>
          <p:nvPr/>
        </p:nvGrpSpPr>
        <p:grpSpPr bwMode="auto">
          <a:xfrm>
            <a:off x="-46038" y="6016625"/>
            <a:ext cx="12276138" cy="887413"/>
            <a:chOff x="-41565" y="6016088"/>
            <a:chExt cx="12276859" cy="888671"/>
          </a:xfrm>
        </p:grpSpPr>
        <p:sp>
          <p:nvSpPr>
            <p:cNvPr id="23569" name="ZoneTexte 18">
              <a:extLst>
                <a:ext uri="{FF2B5EF4-FFF2-40B4-BE49-F238E27FC236}">
                  <a16:creationId xmlns:a16="http://schemas.microsoft.com/office/drawing/2014/main" id="{5BB1E2DE-0435-4405-AC95-0A508240D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3570" name="ZoneTexte 19">
              <a:extLst>
                <a:ext uri="{FF2B5EF4-FFF2-40B4-BE49-F238E27FC236}">
                  <a16:creationId xmlns:a16="http://schemas.microsoft.com/office/drawing/2014/main" id="{D2F10C39-C65F-4E54-B285-E919602C31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0B55CE7-C2A6-46C2-B3DA-3267051840A2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">
              <a:hlinkClick r:id="rId2" action="ppaction://hlinksldjump" highlightClick="1"/>
              <a:extLst>
                <a:ext uri="{FF2B5EF4-FFF2-40B4-BE49-F238E27FC236}">
                  <a16:creationId xmlns:a16="http://schemas.microsoft.com/office/drawing/2014/main" id="{4B0ECEE5-6BDA-4FE8-B894-00E00C150773}"/>
                </a:ext>
              </a:extLst>
            </p:cNvPr>
            <p:cNvSpPr/>
            <p:nvPr/>
          </p:nvSpPr>
          <p:spPr>
            <a:xfrm>
              <a:off x="5862695" y="6159166"/>
              <a:ext cx="306406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X</a:t>
              </a:r>
            </a:p>
          </p:txBody>
        </p:sp>
        <p:sp>
          <p:nvSpPr>
            <p:cNvPr id="23573" name="ZoneTexte 22">
              <a:extLst>
                <a:ext uri="{FF2B5EF4-FFF2-40B4-BE49-F238E27FC236}">
                  <a16:creationId xmlns:a16="http://schemas.microsoft.com/office/drawing/2014/main" id="{42E2B6DC-9604-4F73-9C62-45CE70513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749" y="6170433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Back to main page</a:t>
              </a:r>
            </a:p>
          </p:txBody>
        </p:sp>
        <p:pic>
          <p:nvPicPr>
            <p:cNvPr id="23574" name="Image 25" descr="SafeConsume logo">
              <a:extLst>
                <a:ext uri="{FF2B5EF4-FFF2-40B4-BE49-F238E27FC236}">
                  <a16:creationId xmlns:a16="http://schemas.microsoft.com/office/drawing/2014/main" id="{53C737EA-B71B-4A6E-94ED-2A0AB0922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FEED94A-B315-41B1-85F7-DF10D35F9BF6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6F19472-EB7B-4314-8CFC-B7399DB60445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559" name="Image 17">
            <a:extLst>
              <a:ext uri="{FF2B5EF4-FFF2-40B4-BE49-F238E27FC236}">
                <a16:creationId xmlns:a16="http://schemas.microsoft.com/office/drawing/2014/main" id="{5182ACA7-3174-4F07-B1AB-2E95CF28B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Image 3" descr="Fridge">
            <a:extLst>
              <a:ext uri="{FF2B5EF4-FFF2-40B4-BE49-F238E27FC236}">
                <a16:creationId xmlns:a16="http://schemas.microsoft.com/office/drawing/2014/main" id="{B7DD1798-BF3B-49C8-9E57-C8DA64B68C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1454150"/>
            <a:ext cx="127793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Bouton d’action : vide 24" descr="Previous button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9B29557-B0A3-42C6-85C4-06D2B975DEC6}"/>
              </a:ext>
            </a:extLst>
          </p:cNvPr>
          <p:cNvSpPr/>
          <p:nvPr/>
        </p:nvSpPr>
        <p:spPr bwMode="auto">
          <a:xfrm>
            <a:off x="11544300" y="6161088"/>
            <a:ext cx="306388" cy="268287"/>
          </a:xfrm>
          <a:prstGeom prst="actionButtonBlank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solidFill>
                  <a:prstClr val="black"/>
                </a:solidFill>
              </a:rPr>
              <a:t>&lt;</a:t>
            </a:r>
          </a:p>
        </p:txBody>
      </p:sp>
      <p:sp>
        <p:nvSpPr>
          <p:cNvPr id="23562" name="ZoneTexte 22">
            <a:extLst>
              <a:ext uri="{FF2B5EF4-FFF2-40B4-BE49-F238E27FC236}">
                <a16:creationId xmlns:a16="http://schemas.microsoft.com/office/drawing/2014/main" id="{1FCABFA3-193E-404A-96AE-5C28C06FF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2813" y="6132513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bg1"/>
                </a:solidFill>
              </a:rPr>
              <a:t>Previous</a:t>
            </a:r>
          </a:p>
        </p:txBody>
      </p:sp>
      <p:sp>
        <p:nvSpPr>
          <p:cNvPr id="27" name="Bouton d’action : vide 2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71524D1-A3F7-4746-B64B-DD230C9CF2C4}"/>
              </a:ext>
            </a:extLst>
          </p:cNvPr>
          <p:cNvSpPr/>
          <p:nvPr/>
        </p:nvSpPr>
        <p:spPr>
          <a:xfrm>
            <a:off x="9899650" y="1757363"/>
            <a:ext cx="1517650" cy="4953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More information on the cold </a:t>
            </a:r>
            <a:r>
              <a:rPr lang="fr-FR" sz="1200" dirty="0" err="1"/>
              <a:t>chain</a:t>
            </a:r>
            <a:endParaRPr lang="fr-FR" sz="12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734C32-7036-4711-99AF-3D1D48C8116A}"/>
              </a:ext>
            </a:extLst>
          </p:cNvPr>
          <p:cNvSpPr txBox="1"/>
          <p:nvPr/>
        </p:nvSpPr>
        <p:spPr>
          <a:xfrm>
            <a:off x="4660900" y="3671888"/>
            <a:ext cx="7418388" cy="2324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1600" b="1" u="sng" dirty="0">
                <a:solidFill>
                  <a:srgbClr val="00707C"/>
                </a:solidFill>
              </a:rPr>
              <a:t>More information :</a:t>
            </a:r>
            <a:endParaRPr lang="en-US" sz="1600" b="1" u="sng" dirty="0">
              <a:solidFill>
                <a:srgbClr val="00707C"/>
              </a:solidFill>
              <a:hlinkClick r:id="rId7" tooltip="click here to open the link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1200" dirty="0">
              <a:solidFill>
                <a:srgbClr val="00707C"/>
              </a:solidFill>
              <a:hlinkClick r:id="rId7" tooltip="click here to open the link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1200" dirty="0">
                <a:solidFill>
                  <a:srgbClr val="00707C"/>
                </a:solidFill>
                <a:hlinkClick r:id="rId7" tooltip="click here to open the link"/>
              </a:rPr>
              <a:t>Multi‐country outbreak of Listeria monocytogenes serogroup </a:t>
            </a:r>
            <a:r>
              <a:rPr lang="en-US" sz="1200" dirty="0" err="1">
                <a:solidFill>
                  <a:srgbClr val="00707C"/>
                </a:solidFill>
                <a:hlinkClick r:id="rId7" tooltip="click here to open the link"/>
              </a:rPr>
              <a:t>IVb</a:t>
            </a:r>
            <a:r>
              <a:rPr lang="en-US" sz="1200" dirty="0">
                <a:solidFill>
                  <a:srgbClr val="00707C"/>
                </a:solidFill>
                <a:hlinkClick r:id="rId7" tooltip="click here to open the link"/>
              </a:rPr>
              <a:t>, multi‐locus sequence type 6, infections linked to frozen corn and possibly to other frozen vegetables</a:t>
            </a:r>
            <a:endParaRPr lang="en-US" sz="1200" dirty="0">
              <a:solidFill>
                <a:srgbClr val="00707C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1200" dirty="0">
              <a:solidFill>
                <a:srgbClr val="00707C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1200" dirty="0">
              <a:solidFill>
                <a:srgbClr val="00707C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1200" dirty="0">
              <a:solidFill>
                <a:srgbClr val="00707C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1200" dirty="0">
                <a:solidFill>
                  <a:srgbClr val="00707C"/>
                </a:solidFill>
                <a:latin typeface="+mn-lt"/>
                <a:hlinkClick r:id="rId8" tooltip="click here to open the link"/>
              </a:rPr>
              <a:t>How to store food and leftovers</a:t>
            </a:r>
            <a:endParaRPr lang="en-US" sz="1200" dirty="0">
              <a:solidFill>
                <a:srgbClr val="00707C"/>
              </a:solidFill>
              <a:latin typeface="+mn-lt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1200" dirty="0">
              <a:solidFill>
                <a:srgbClr val="00707C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1200" dirty="0">
              <a:solidFill>
                <a:srgbClr val="00707C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1200" dirty="0">
                <a:solidFill>
                  <a:srgbClr val="00707C"/>
                </a:solidFill>
                <a:latin typeface="+mn-lt"/>
                <a:hlinkClick r:id="rId9" tooltip="click here to open the link"/>
              </a:rPr>
              <a:t>How to chill, freeze and defrost food safely</a:t>
            </a:r>
            <a:endParaRPr lang="en-US" sz="1200" dirty="0">
              <a:solidFill>
                <a:srgbClr val="00707C"/>
              </a:solidFill>
              <a:latin typeface="+mn-lt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  <a:hlinkClick r:id="rId9"/>
            </a:endParaRPr>
          </a:p>
        </p:txBody>
      </p:sp>
      <p:pic>
        <p:nvPicPr>
          <p:cNvPr id="23565" name="Image 1" descr="European Food Safety Authority logo">
            <a:extLst>
              <a:ext uri="{FF2B5EF4-FFF2-40B4-BE49-F238E27FC236}">
                <a16:creationId xmlns:a16="http://schemas.microsoft.com/office/drawing/2014/main" id="{6B4904E8-E5DB-4D87-B052-47A798778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4087813"/>
            <a:ext cx="10350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Image 5" descr="NHS logo">
            <a:extLst>
              <a:ext uri="{FF2B5EF4-FFF2-40B4-BE49-F238E27FC236}">
                <a16:creationId xmlns:a16="http://schemas.microsoft.com/office/drawing/2014/main" id="{5048A645-9E1B-4643-B64A-B890DD6A9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4927600"/>
            <a:ext cx="78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Image 1" descr="Food Standards Agency logo">
            <a:extLst>
              <a:ext uri="{FF2B5EF4-FFF2-40B4-BE49-F238E27FC236}">
                <a16:creationId xmlns:a16="http://schemas.microsoft.com/office/drawing/2014/main" id="{B8372359-5886-4BD8-8B14-912E53EF2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5448300"/>
            <a:ext cx="855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Bouton d’action : vide 25">
            <a:hlinkClick r:id="rId13" highlightClick="1"/>
            <a:extLst>
              <a:ext uri="{FF2B5EF4-FFF2-40B4-BE49-F238E27FC236}">
                <a16:creationId xmlns:a16="http://schemas.microsoft.com/office/drawing/2014/main" id="{0A9E75FC-DAC9-4487-BEBF-AE312603C733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3342E6C-E4D5-4E28-8B66-C49B1AF825CE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4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5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5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5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5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9988DA1-1576-4724-B916-E035CD8045CE}"/>
              </a:ext>
            </a:extLst>
          </p:cNvPr>
          <p:cNvSpPr txBox="1"/>
          <p:nvPr/>
        </p:nvSpPr>
        <p:spPr>
          <a:xfrm>
            <a:off x="3109913" y="246063"/>
            <a:ext cx="878998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4800" b="1" dirty="0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Cutting/</a:t>
            </a:r>
            <a:r>
              <a:rPr lang="fr-FR" altLang="fr-FR" sz="4800" b="1" dirty="0" err="1">
                <a:solidFill>
                  <a:srgbClr val="0070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prepping</a:t>
            </a:r>
            <a:endParaRPr lang="fr-FR" sz="4800" b="1" dirty="0">
              <a:solidFill>
                <a:srgbClr val="00707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B90A91A-35AA-43B7-A858-B14509FA00E6}"/>
              </a:ext>
            </a:extLst>
          </p:cNvPr>
          <p:cNvSpPr txBox="1"/>
          <p:nvPr/>
        </p:nvSpPr>
        <p:spPr>
          <a:xfrm>
            <a:off x="3109913" y="1227138"/>
            <a:ext cx="8828087" cy="4392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indent="0" defTabSz="91444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Use separate cutting boards and tools for poultry/meat and vegetables/bread</a:t>
            </a:r>
          </a:p>
          <a:p>
            <a:pPr lvl="1" indent="0" defTabSz="91444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707C"/>
                </a:solidFill>
                <a:latin typeface="+mn-lt"/>
              </a:rPr>
              <a:t>Raw meat, including poultry, can contain harmful bacteria  (</a:t>
            </a:r>
            <a:r>
              <a:rPr lang="en-US" sz="1200" i="1" dirty="0">
                <a:solidFill>
                  <a:srgbClr val="00707C"/>
                </a:solidFill>
                <a:latin typeface="+mn-lt"/>
              </a:rPr>
              <a:t>Salmonella enterica</a:t>
            </a:r>
            <a:r>
              <a:rPr lang="en-US" sz="1200" dirty="0">
                <a:solidFill>
                  <a:srgbClr val="00707C"/>
                </a:solidFill>
                <a:latin typeface="+mn-lt"/>
              </a:rPr>
              <a:t>, </a:t>
            </a:r>
            <a:r>
              <a:rPr lang="en-US" sz="1200" i="1" dirty="0">
                <a:solidFill>
                  <a:srgbClr val="00707C"/>
                </a:solidFill>
                <a:latin typeface="+mn-lt"/>
              </a:rPr>
              <a:t>Campylobacter </a:t>
            </a:r>
            <a:r>
              <a:rPr lang="en-US" sz="1200" i="1" dirty="0" err="1">
                <a:solidFill>
                  <a:srgbClr val="00707C"/>
                </a:solidFill>
                <a:latin typeface="+mn-lt"/>
              </a:rPr>
              <a:t>jejuni</a:t>
            </a:r>
            <a:r>
              <a:rPr lang="en-US" sz="1200" i="1" dirty="0">
                <a:solidFill>
                  <a:srgbClr val="00707C"/>
                </a:solidFill>
                <a:latin typeface="+mn-lt"/>
              </a:rPr>
              <a:t>, Campylobacter coli </a:t>
            </a:r>
            <a:r>
              <a:rPr lang="en-US" sz="1200" dirty="0">
                <a:solidFill>
                  <a:srgbClr val="00707C"/>
                </a:solidFill>
                <a:latin typeface="+mn-lt"/>
              </a:rPr>
              <a:t>) that can spread to anything it touches (countertops, chopping boards, and knives). </a:t>
            </a:r>
          </a:p>
          <a:p>
            <a:pPr lvl="1" indent="0" defTabSz="91444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707C"/>
              </a:solidFill>
              <a:latin typeface="+mn-lt"/>
            </a:endParaRPr>
          </a:p>
          <a:p>
            <a:pPr lvl="1" indent="0" defTabSz="91444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707C"/>
              </a:solidFill>
              <a:latin typeface="+mn-lt"/>
            </a:endParaRPr>
          </a:p>
          <a:p>
            <a:pPr lvl="1" indent="0" defTabSz="91444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707C"/>
                </a:solidFill>
                <a:latin typeface="+mn-lt"/>
              </a:rPr>
              <a:t>Direct and un-direct contacts between raw meat  and ready-to-eat foods such as bread, salad and fruit must be avoided because these foods won't be cooked so any pathogen that get on to them won't be killed. </a:t>
            </a:r>
          </a:p>
          <a:p>
            <a:pPr lvl="1" indent="0" defTabSz="914446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707C"/>
              </a:solidFill>
              <a:latin typeface="+mn-lt"/>
            </a:endParaRPr>
          </a:p>
          <a:p>
            <a:pPr lvl="1" indent="0" defTabSz="914446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707C"/>
              </a:solidFill>
              <a:latin typeface="+mn-lt"/>
            </a:endParaRPr>
          </a:p>
          <a:p>
            <a:pPr lvl="1" indent="0" defTabSz="914446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707C"/>
              </a:solidFill>
              <a:latin typeface="+mn-lt"/>
            </a:endParaRPr>
          </a:p>
          <a:p>
            <a:pPr lvl="1" indent="0" defTabSz="914446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600" b="1" u="sng" dirty="0">
                <a:solidFill>
                  <a:srgbClr val="00707C"/>
                </a:solidFill>
                <a:latin typeface="+mn-lt"/>
              </a:rPr>
              <a:t>More information:</a:t>
            </a:r>
            <a:endParaRPr lang="en-US" sz="1600" dirty="0">
              <a:solidFill>
                <a:srgbClr val="00707C"/>
              </a:solidFill>
              <a:latin typeface="+mn-lt"/>
            </a:endParaRPr>
          </a:p>
          <a:p>
            <a:pPr lvl="1" indent="0" defTabSz="914446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707C"/>
                </a:solidFill>
                <a:latin typeface="+mn-lt"/>
              </a:rPr>
              <a:t>	    </a:t>
            </a:r>
            <a:r>
              <a:rPr lang="en-US" sz="1200" dirty="0">
                <a:solidFill>
                  <a:srgbClr val="00707C"/>
                </a:solidFill>
                <a:latin typeface="+mn-lt"/>
                <a:hlinkClick r:id="rId2" tooltip="click here to open the link"/>
              </a:rPr>
              <a:t>How to prepare and cook food safely</a:t>
            </a:r>
            <a:endParaRPr lang="en-US" sz="1200" dirty="0">
              <a:solidFill>
                <a:schemeClr val="accent1"/>
              </a:solidFill>
              <a:latin typeface="+mn-lt"/>
            </a:endParaRPr>
          </a:p>
          <a:p>
            <a:pPr lvl="1" indent="0" defTabSz="914446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707C"/>
              </a:solidFill>
              <a:latin typeface="+mn-lt"/>
            </a:endParaRPr>
          </a:p>
          <a:p>
            <a:pPr>
              <a:defRPr/>
            </a:pPr>
            <a:r>
              <a:rPr lang="en-US" sz="1200" dirty="0"/>
              <a:t> </a:t>
            </a:r>
            <a:endParaRPr lang="en-GB" sz="1200" dirty="0">
              <a:solidFill>
                <a:srgbClr val="00707C"/>
              </a:solidFill>
              <a:latin typeface="+mn-lt"/>
            </a:endParaRPr>
          </a:p>
          <a:p>
            <a:pPr marL="559809" lvl="1" indent="0" defTabSz="9144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latin typeface="+mn-lt"/>
            </a:endParaRPr>
          </a:p>
          <a:p>
            <a:pPr marL="742950" lvl="3" indent="-285750" defTabSz="914446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sz="1400" dirty="0">
              <a:solidFill>
                <a:srgbClr val="00707C"/>
              </a:solidFill>
              <a:latin typeface="+mn-lt"/>
            </a:endParaRPr>
          </a:p>
        </p:txBody>
      </p:sp>
      <p:grpSp>
        <p:nvGrpSpPr>
          <p:cNvPr id="24580" name="Groupe 17" descr="Navigation bar">
            <a:extLst>
              <a:ext uri="{FF2B5EF4-FFF2-40B4-BE49-F238E27FC236}">
                <a16:creationId xmlns:a16="http://schemas.microsoft.com/office/drawing/2014/main" id="{4C18720A-C2D9-4461-896B-16D0498613CC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6016625"/>
            <a:ext cx="12276138" cy="887413"/>
            <a:chOff x="-41565" y="6016088"/>
            <a:chExt cx="12276859" cy="888671"/>
          </a:xfrm>
        </p:grpSpPr>
        <p:sp>
          <p:nvSpPr>
            <p:cNvPr id="24593" name="ZoneTexte 18">
              <a:extLst>
                <a:ext uri="{FF2B5EF4-FFF2-40B4-BE49-F238E27FC236}">
                  <a16:creationId xmlns:a16="http://schemas.microsoft.com/office/drawing/2014/main" id="{A49113D4-9A50-4CC9-BCBF-E625E7259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957" y="6170631"/>
              <a:ext cx="9819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Close</a:t>
              </a:r>
            </a:p>
          </p:txBody>
        </p:sp>
        <p:sp>
          <p:nvSpPr>
            <p:cNvPr id="24594" name="ZoneTexte 19">
              <a:extLst>
                <a:ext uri="{FF2B5EF4-FFF2-40B4-BE49-F238E27FC236}">
                  <a16:creationId xmlns:a16="http://schemas.microsoft.com/office/drawing/2014/main" id="{4B16FEEE-1638-4C62-8EF2-2F052DE10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6482" y="6160811"/>
              <a:ext cx="1832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                             Next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DFBF98-FE3B-4F04-9092-2EE60C8577B0}"/>
                </a:ext>
              </a:extLst>
            </p:cNvPr>
            <p:cNvSpPr/>
            <p:nvPr/>
          </p:nvSpPr>
          <p:spPr>
            <a:xfrm>
              <a:off x="-41565" y="6016088"/>
              <a:ext cx="12276859" cy="888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Bouton d’action : vide 21" descr="Close button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5974BDCE-D024-481F-ADA9-A51F93CC7C93}"/>
                </a:ext>
              </a:extLst>
            </p:cNvPr>
            <p:cNvSpPr/>
            <p:nvPr/>
          </p:nvSpPr>
          <p:spPr>
            <a:xfrm>
              <a:off x="10111094" y="6154397"/>
              <a:ext cx="306405" cy="270258"/>
            </a:xfrm>
            <a:prstGeom prst="actionButtonBlank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X</a:t>
              </a:r>
            </a:p>
          </p:txBody>
        </p:sp>
        <p:sp>
          <p:nvSpPr>
            <p:cNvPr id="24597" name="ZoneTexte 22">
              <a:extLst>
                <a:ext uri="{FF2B5EF4-FFF2-40B4-BE49-F238E27FC236}">
                  <a16:creationId xmlns:a16="http://schemas.microsoft.com/office/drawing/2014/main" id="{76553D13-4CC4-4C80-BBD3-A11823336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3605" y="6155069"/>
              <a:ext cx="1711711" cy="27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8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1pPr>
              <a:lvl2pPr marL="742950" indent="-28575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2pPr>
              <a:lvl3pPr marL="11430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3pPr>
              <a:lvl4pPr marL="16002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4pPr>
              <a:lvl5pPr marL="2057400" indent="-228600">
                <a:lnSpc>
                  <a:spcPct val="118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5pPr>
              <a:lvl6pPr marL="25146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6pPr>
              <a:lvl7pPr marL="29718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7pPr>
              <a:lvl8pPr marL="34290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8pPr>
              <a:lvl9pPr marL="3886200" indent="-228600" defTabSz="228600" eaLnBrk="0" fontAlgn="base" hangingPunct="0">
                <a:lnSpc>
                  <a:spcPct val="118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Microsoft Sans Serif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chemeClr val="bg1"/>
                  </a:solidFill>
                </a:rPr>
                <a:t>Back to main page</a:t>
              </a:r>
            </a:p>
          </p:txBody>
        </p:sp>
        <p:pic>
          <p:nvPicPr>
            <p:cNvPr id="24598" name="Image 25" descr="SafeConsume logo">
              <a:extLst>
                <a:ext uri="{FF2B5EF4-FFF2-40B4-BE49-F238E27FC236}">
                  <a16:creationId xmlns:a16="http://schemas.microsoft.com/office/drawing/2014/main" id="{A04A282C-461E-460B-9864-8E3A8C9CAA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6" y="6063782"/>
              <a:ext cx="1890517" cy="41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C7C1D3B-EB76-4E95-8B6B-3B934AF50BDF}"/>
              </a:ext>
            </a:extLst>
          </p:cNvPr>
          <p:cNvSpPr/>
          <p:nvPr/>
        </p:nvSpPr>
        <p:spPr bwMode="auto">
          <a:xfrm>
            <a:off x="4763" y="25400"/>
            <a:ext cx="3071812" cy="5959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257749E-80E3-4D87-9D06-8ED61201D1C7}"/>
              </a:ext>
            </a:extLst>
          </p:cNvPr>
          <p:cNvCxnSpPr/>
          <p:nvPr/>
        </p:nvCxnSpPr>
        <p:spPr>
          <a:xfrm>
            <a:off x="4763" y="1246188"/>
            <a:ext cx="30718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583" name="Image 3" descr="Girl cutting vegetables">
            <a:extLst>
              <a:ext uri="{FF2B5EF4-FFF2-40B4-BE49-F238E27FC236}">
                <a16:creationId xmlns:a16="http://schemas.microsoft.com/office/drawing/2014/main" id="{1DAB1888-5027-47A9-A834-85CCD02631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138113"/>
            <a:ext cx="1281112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Image 17">
            <a:extLst>
              <a:ext uri="{FF2B5EF4-FFF2-40B4-BE49-F238E27FC236}">
                <a16:creationId xmlns:a16="http://schemas.microsoft.com/office/drawing/2014/main" id="{CE275AE7-4B75-4F97-B7AF-3B7451D54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3"/>
            <a:ext cx="2871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Image 17" descr="NHS logo">
            <a:extLst>
              <a:ext uri="{FF2B5EF4-FFF2-40B4-BE49-F238E27FC236}">
                <a16:creationId xmlns:a16="http://schemas.microsoft.com/office/drawing/2014/main" id="{D30F828A-178D-4F09-B0F8-0C8CAF889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4305300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Bouton d’action : vide 1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CFBF9953-2838-44A7-B4E2-F0AB625A2577}"/>
              </a:ext>
            </a:extLst>
          </p:cNvPr>
          <p:cNvSpPr/>
          <p:nvPr/>
        </p:nvSpPr>
        <p:spPr>
          <a:xfrm>
            <a:off x="3465513" y="1958975"/>
            <a:ext cx="2949575" cy="366713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/>
              <a:t>More information on cross contamination</a:t>
            </a:r>
          </a:p>
        </p:txBody>
      </p:sp>
      <p:grpSp>
        <p:nvGrpSpPr>
          <p:cNvPr id="24587" name="Groupe 22" descr="Link to meat handling information">
            <a:extLst>
              <a:ext uri="{FF2B5EF4-FFF2-40B4-BE49-F238E27FC236}">
                <a16:creationId xmlns:a16="http://schemas.microsoft.com/office/drawing/2014/main" id="{DD442313-452A-4BCC-A3A5-CE7736FDA362}"/>
              </a:ext>
            </a:extLst>
          </p:cNvPr>
          <p:cNvGrpSpPr>
            <a:grpSpLocks/>
          </p:cNvGrpSpPr>
          <p:nvPr/>
        </p:nvGrpSpPr>
        <p:grpSpPr bwMode="auto">
          <a:xfrm>
            <a:off x="3465513" y="2847975"/>
            <a:ext cx="1325562" cy="935038"/>
            <a:chOff x="9991462" y="1263369"/>
            <a:chExt cx="1859226" cy="1468010"/>
          </a:xfrm>
        </p:grpSpPr>
        <p:pic>
          <p:nvPicPr>
            <p:cNvPr id="24591" name="Image 23">
              <a:hlinkClick r:id="rId9" action="ppaction://hlinksldjump"/>
              <a:extLst>
                <a:ext uri="{FF2B5EF4-FFF2-40B4-BE49-F238E27FC236}">
                  <a16:creationId xmlns:a16="http://schemas.microsoft.com/office/drawing/2014/main" id="{1A892604-3AFF-4D55-AC6A-812816342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462" y="1263369"/>
              <a:ext cx="1859226" cy="146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Bouton d’action : obtenir des informations 24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id="{16A27B09-C696-458E-B517-72395C0131A8}"/>
                </a:ext>
              </a:extLst>
            </p:cNvPr>
            <p:cNvSpPr/>
            <p:nvPr/>
          </p:nvSpPr>
          <p:spPr>
            <a:xfrm>
              <a:off x="11407592" y="1263369"/>
              <a:ext cx="443096" cy="550816"/>
            </a:xfrm>
            <a:prstGeom prst="actionButtonInforma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pic>
        <p:nvPicPr>
          <p:cNvPr id="24588" name="Image 2" descr="Still of Camplobacter video">
            <a:hlinkClick r:id="rId11" tooltip="click here to open the link"/>
            <a:extLst>
              <a:ext uri="{FF2B5EF4-FFF2-40B4-BE49-F238E27FC236}">
                <a16:creationId xmlns:a16="http://schemas.microsoft.com/office/drawing/2014/main" id="{EEE84E15-A508-4825-B83D-9754F3CCD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4819650"/>
            <a:ext cx="148431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ZoneTexte 1">
            <a:extLst>
              <a:ext uri="{FF2B5EF4-FFF2-40B4-BE49-F238E27FC236}">
                <a16:creationId xmlns:a16="http://schemas.microsoft.com/office/drawing/2014/main" id="{90BC7FA5-3743-4D5B-9445-5282A19A4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888" y="4972050"/>
            <a:ext cx="64611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altLang="fr-FR" sz="1200">
                <a:solidFill>
                  <a:srgbClr val="00707C"/>
                </a:solidFill>
                <a:hlinkClick r:id="rId11" tooltip="click here to open the link"/>
              </a:rPr>
              <a:t>Campylobacteriosis can be prevented</a:t>
            </a:r>
            <a:r>
              <a:rPr lang="fr-FR" altLang="fr-FR" sz="1200">
                <a:solidFill>
                  <a:srgbClr val="00707C"/>
                </a:solidFill>
                <a:hlinkClick r:id="rId11"/>
              </a:rPr>
              <a:t> </a:t>
            </a:r>
            <a:r>
              <a:rPr lang="fr-FR" altLang="fr-FR" sz="1200">
                <a:solidFill>
                  <a:srgbClr val="00707C"/>
                </a:solidFill>
              </a:rPr>
              <a:t>: video created by t</a:t>
            </a:r>
            <a:r>
              <a:rPr lang="en-US" altLang="fr-FR" sz="1200">
                <a:solidFill>
                  <a:srgbClr val="00707C"/>
                </a:solidFill>
              </a:rPr>
              <a:t>he Hungarian National Food Chain Safety Office for the World Food Safety Day.</a:t>
            </a:r>
            <a:endParaRPr lang="fr-FR" altLang="fr-FR" sz="1200">
              <a:solidFill>
                <a:srgbClr val="00707C"/>
              </a:solidFill>
            </a:endParaRPr>
          </a:p>
          <a:p>
            <a:endParaRPr lang="fr-FR" altLang="fr-FR"/>
          </a:p>
        </p:txBody>
      </p:sp>
      <p:sp>
        <p:nvSpPr>
          <p:cNvPr id="26" name="Bouton d’action : vide 25">
            <a:hlinkClick r:id="rId13" highlightClick="1"/>
            <a:extLst>
              <a:ext uri="{FF2B5EF4-FFF2-40B4-BE49-F238E27FC236}">
                <a16:creationId xmlns:a16="http://schemas.microsoft.com/office/drawing/2014/main" id="{73543B0B-B782-476D-B3F0-BF244041DA65}"/>
              </a:ext>
            </a:extLst>
          </p:cNvPr>
          <p:cNvSpPr/>
          <p:nvPr/>
        </p:nvSpPr>
        <p:spPr>
          <a:xfrm>
            <a:off x="436326" y="5272337"/>
            <a:ext cx="2176462" cy="365125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>
                <a:solidFill>
                  <a:schemeClr val="accent3">
                    <a:lumMod val="75000"/>
                  </a:schemeClr>
                </a:solidFill>
              </a:rPr>
              <a:t>Do the post-test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E961EC3-BAB3-43AC-B756-8B26316D7558}"/>
              </a:ext>
            </a:extLst>
          </p:cNvPr>
          <p:cNvSpPr txBox="1"/>
          <p:nvPr/>
        </p:nvSpPr>
        <p:spPr bwMode="auto">
          <a:xfrm>
            <a:off x="257175" y="1855788"/>
            <a:ext cx="2527300" cy="30315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5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4" action="ppaction://hlinksldjump"/>
              </a:rPr>
              <a:t>Curriculum links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accent1"/>
                </a:solidFill>
                <a:latin typeface="+mn-lt"/>
                <a:hlinkClick r:id="rId15"/>
              </a:rPr>
              <a:t>Test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5"/>
              </a:rPr>
              <a:t>your</a:t>
            </a:r>
            <a:r>
              <a:rPr lang="fr-FR" sz="1400" dirty="0">
                <a:solidFill>
                  <a:schemeClr val="accent1"/>
                </a:solidFill>
                <a:latin typeface="+mn-lt"/>
                <a:hlinkClick r:id="rId15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+mn-lt"/>
                <a:hlinkClick r:id="rId15"/>
              </a:rPr>
              <a:t>knowledge</a:t>
            </a: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accent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1">
  <a:themeElements>
    <a:clrScheme name="Custom 9">
      <a:dk1>
        <a:sysClr val="windowText" lastClr="000000"/>
      </a:dk1>
      <a:lt1>
        <a:srgbClr val="FFFFFF"/>
      </a:lt1>
      <a:dk2>
        <a:srgbClr val="00707C"/>
      </a:dk2>
      <a:lt2>
        <a:srgbClr val="CFEAE1"/>
      </a:lt2>
      <a:accent1>
        <a:srgbClr val="00707C"/>
      </a:accent1>
      <a:accent2>
        <a:srgbClr val="CFEAE1"/>
      </a:accent2>
      <a:accent3>
        <a:srgbClr val="DD4758"/>
      </a:accent3>
      <a:accent4>
        <a:srgbClr val="FFD8BA"/>
      </a:accent4>
      <a:accent5>
        <a:srgbClr val="0C1B1B"/>
      </a:accent5>
      <a:accent6>
        <a:srgbClr val="8DB7BC"/>
      </a:accent6>
      <a:hlink>
        <a:srgbClr val="0563C1"/>
      </a:hlink>
      <a:folHlink>
        <a:srgbClr val="954F72"/>
      </a:folHlink>
    </a:clrScheme>
    <a:fontScheme name="SafeConsume">
      <a:majorFont>
        <a:latin typeface="Georgia"/>
        <a:ea typeface=""/>
        <a:cs typeface=""/>
      </a:majorFont>
      <a:minorFont>
        <a:latin typeface="Microsoft Sans Serif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0E7BD821-AD58-45A2-853D-2D05F1CDADEF}" vid="{46F10311-8BDC-4967-99B2-F1F5E286CD8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01779BA33D24E8149D4B874D12439" ma:contentTypeVersion="10" ma:contentTypeDescription="Create a new document." ma:contentTypeScope="" ma:versionID="4c9363805fa9d57d915737c42785b0f5">
  <xsd:schema xmlns:xsd="http://www.w3.org/2001/XMLSchema" xmlns:xs="http://www.w3.org/2001/XMLSchema" xmlns:p="http://schemas.microsoft.com/office/2006/metadata/properties" xmlns:ns2="1fb14ad6-309a-489a-a37a-efadb6fb7c1d" targetNamespace="http://schemas.microsoft.com/office/2006/metadata/properties" ma:root="true" ma:fieldsID="37e72963be641e46334b69e806042f93" ns2:_="">
    <xsd:import namespace="1fb14ad6-309a-489a-a37a-efadb6fb7c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14ad6-309a-489a-a37a-efadb6fb7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688218-EA41-417A-8D17-0ADD9A3EC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b14ad6-309a-489a-a37a-efadb6fb7c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063E99-C0FB-4029-8B77-BE2B934351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99E2C0-4FA6-4805-9913-CB5E31DA9C7B}">
  <ds:schemaRefs>
    <ds:schemaRef ds:uri="http://purl.org/dc/elements/1.1/"/>
    <ds:schemaRef ds:uri="http://schemas.microsoft.com/office/2006/metadata/properties"/>
    <ds:schemaRef ds:uri="http://purl.org/dc/terms/"/>
    <ds:schemaRef ds:uri="1fb14ad6-309a-489a-a37a-efadb6fb7c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Safeconsume Theme</Template>
  <TotalTime>0</TotalTime>
  <Words>3588</Words>
  <Application>Microsoft Office PowerPoint</Application>
  <PresentationFormat>Widescreen</PresentationFormat>
  <Paragraphs>754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Georgia</vt:lpstr>
      <vt:lpstr>Microsoft Sans Serif</vt:lpstr>
      <vt:lpstr>Wingdings</vt:lpstr>
      <vt:lpstr>Tema1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Hugues</dc:creator>
  <cp:lastModifiedBy>Megan Whistance</cp:lastModifiedBy>
  <cp:revision>210</cp:revision>
  <dcterms:created xsi:type="dcterms:W3CDTF">2019-07-30T13:57:55Z</dcterms:created>
  <dcterms:modified xsi:type="dcterms:W3CDTF">2025-03-11T12:38:21Z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0x01010083501779BA33D24E8149D4B874D12439</vt:lpwstr>
  </property>
</Properties>
</file>