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3" r:id="rId4"/>
    <p:sldId id="264" r:id="rId5"/>
    <p:sldId id="265" r:id="rId6"/>
    <p:sldId id="270" r:id="rId7"/>
    <p:sldId id="273" r:id="rId8"/>
    <p:sldId id="269" r:id="rId9"/>
    <p:sldId id="262" r:id="rId10"/>
    <p:sldId id="272" r:id="rId11"/>
    <p:sldId id="274" r:id="rId12"/>
    <p:sldId id="258" r:id="rId13"/>
    <p:sldId id="276" r:id="rId14"/>
    <p:sldId id="277" r:id="rId15"/>
    <p:sldId id="280" r:id="rId16"/>
    <p:sldId id="278" r:id="rId17"/>
    <p:sldId id="279" r:id="rId18"/>
  </p:sldIdLst>
  <p:sldSz cx="9144000" cy="6858000" type="screen4x3"/>
  <p:notesSz cx="6858000" cy="9144000"/>
  <p:defaultTextStyle>
    <a:defPPr>
      <a:defRPr lang="pt-P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astillo" initials="AC" lastIdx="1" clrIdx="0">
    <p:extLst>
      <p:ext uri="{19B8F6BF-5375-455C-9EA6-DF929625EA0E}">
        <p15:presenceInfo xmlns:p15="http://schemas.microsoft.com/office/powerpoint/2012/main" userId="f8e1571d7a0c9a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E62"/>
    <a:srgbClr val="000000"/>
    <a:srgbClr val="302564"/>
    <a:srgbClr val="712B8F"/>
    <a:srgbClr val="2862A5"/>
    <a:srgbClr val="12B38F"/>
    <a:srgbClr val="8DC641"/>
    <a:srgbClr val="F16436"/>
    <a:srgbClr val="FAC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98" d="100"/>
          <a:sy n="98" d="100"/>
        </p:scale>
        <p:origin x="888" y="90"/>
      </p:cViewPr>
      <p:guideLst/>
    </p:cSldViewPr>
  </p:slideViewPr>
  <p:outlineViewPr>
    <p:cViewPr>
      <p:scale>
        <a:sx n="33" d="100"/>
        <a:sy n="33" d="100"/>
      </p:scale>
      <p:origin x="0" y="-23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7D478-E9BC-4FC0-9645-C9CD04C8C551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estilos de texto mestre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nivel</a:t>
            </a:r>
          </a:p>
          <a:p>
            <a:pPr lvl="3"/>
            <a:r>
              <a:rPr lang="pt-PT"/>
              <a:t>4º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6F3CC-95FF-41DB-95F3-E8B54B757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10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bug.eu/eng/KS2/lesson/Animal-Farm-Hygiene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bug.eu/eng/KS2/lesson/Animal-Farm-Hygien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bug.eu/eng/KS2/lesson/Animal-Farm-Hygiene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F3CC-95FF-41DB-95F3-E8B54B757E6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81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F3CC-95FF-41DB-95F3-E8B54B757E6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5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8F5338A7-B025-4D6C-9A0E-EABEA5879B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FFBCBC9-5DF4-420A-956B-9A921AFD87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493E777-79F1-44DA-B6E7-987AC0F11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B025879-F1A8-42E0-80EC-23FB2F6FF0AE}" type="slidenum">
              <a:rPr lang="en-GB" altLang="en-US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362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8F5338A7-B025-4D6C-9A0E-EABEA5879B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FFBCBC9-5DF4-420A-956B-9A921AFD87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fr-FR"/>
              <a:t>Faça o download dos cartões (Documento Informativo do Aluno 1) do website </a:t>
            </a:r>
            <a:r>
              <a:rPr lang="pt-PT">
                <a:hlinkClick r:id="rId3"/>
              </a:rPr>
              <a:t>Ciclo de Ensino dos 7 aos 11 anos | Higiene dos animais (e-bug.eu)</a:t>
            </a:r>
            <a:endParaRPr lang="fr-FR" altLang="fr-FR"/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493E777-79F1-44DA-B6E7-987AC0F11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B025879-F1A8-42E0-80EC-23FB2F6FF0AE}" type="slidenum">
              <a:rPr lang="en-GB" altLang="en-US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3206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8F5338A7-B025-4D6C-9A0E-EABEA5879B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FFBCBC9-5DF4-420A-956B-9A921AFD87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fr-FR" dirty="0"/>
              <a:t>Faça o download dos cartões (Documento Informativo do Aluno 1) do website </a:t>
            </a:r>
            <a:r>
              <a:rPr lang="pt-PT" dirty="0">
                <a:hlinkClick r:id="rId3"/>
              </a:rPr>
              <a:t>Ciclo de Ensino dos 7 aos 11 anos | Higiene dos animais (e-bug.eu)</a:t>
            </a:r>
            <a:endParaRPr lang="fr-FR" altLang="fr-FR" dirty="0"/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493E777-79F1-44DA-B6E7-987AC0F11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B025879-F1A8-42E0-80EC-23FB2F6FF0AE}" type="slidenum">
              <a:rPr lang="en-GB" altLang="en-US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4173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8F5338A7-B025-4D6C-9A0E-EABEA5879B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FFBCBC9-5DF4-420A-956B-9A921AFD87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fr-FR" dirty="0"/>
              <a:t>Faça o download dos cartões (Documento Informativo do Aluno 1) do website </a:t>
            </a:r>
            <a:r>
              <a:rPr lang="pt-PT" dirty="0">
                <a:hlinkClick r:id="rId3"/>
              </a:rPr>
              <a:t>Ciclo de Ensino dos 7 aos 11 anos | Higiene dos animais (e-bug.eu)</a:t>
            </a:r>
            <a:endParaRPr lang="fr-FR" altLang="fr-FR" dirty="0"/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493E777-79F1-44DA-B6E7-987AC0F11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B025879-F1A8-42E0-80EC-23FB2F6FF0AE}" type="slidenum">
              <a:rPr lang="en-GB" altLang="en-US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660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F3CC-95FF-41DB-95F3-E8B54B757E6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027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F3CC-95FF-41DB-95F3-E8B54B757E6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529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F3CC-95FF-41DB-95F3-E8B54B757E6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709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3170A5E0-322B-40EE-82E5-EAC2E497C4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3BCB5F4-2ACF-4473-A8BF-917FA31F77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53C5A9C-17C3-4449-8F7E-BCA90147C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7862274-430C-4220-98A4-B214790D52D3}" type="slidenum">
              <a:rPr lang="en-GB" altLang="en-US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4148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F3CC-95FF-41DB-95F3-E8B54B757E6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475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2385E27-6F01-4A91-A52B-B5158EA86F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C9E14BC1-9872-42FB-9075-AF2B5BC23A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9185348-983C-4150-942C-F6437BA047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572F389-3591-463F-9611-7FAD43C61325}" type="slidenum">
              <a:rPr lang="en-GB" altLang="en-US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811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8F5338A7-B025-4D6C-9A0E-EABEA5879B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FFBCBC9-5DF4-420A-956B-9A921AFD87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493E777-79F1-44DA-B6E7-987AC0F11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B025879-F1A8-42E0-80EC-23FB2F6FF0AE}" type="slidenum">
              <a:rPr lang="en-GB" altLang="en-US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146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8F5338A7-B025-4D6C-9A0E-EABEA5879B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FFBCBC9-5DF4-420A-956B-9A921AFD87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493E777-79F1-44DA-B6E7-987AC0F11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B025879-F1A8-42E0-80EC-23FB2F6FF0AE}" type="slidenum">
              <a:rPr lang="en-GB" altLang="en-US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915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0022" y="2167866"/>
            <a:ext cx="5628177" cy="2387600"/>
          </a:xfrm>
        </p:spPr>
        <p:txBody>
          <a:bodyPr anchor="b">
            <a:normAutofit/>
          </a:bodyPr>
          <a:lstStyle>
            <a:lvl1pPr algn="l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0022" y="4705394"/>
            <a:ext cx="5170978" cy="552405"/>
          </a:xfrm>
        </p:spPr>
        <p:txBody>
          <a:bodyPr/>
          <a:lstStyle>
            <a:lvl1pPr marL="0" indent="0" algn="l">
              <a:buNone/>
              <a:defRPr sz="24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A59B71F-964D-40F2-9472-58F22E079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266894" y="252098"/>
            <a:ext cx="2752909" cy="310956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DAAE083A-A530-4B08-9A08-9D705143C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9" b="15363"/>
          <a:stretch/>
        </p:blipFill>
        <p:spPr>
          <a:xfrm>
            <a:off x="-322577" y="6074434"/>
            <a:ext cx="2752909" cy="646981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F5507D01-A5DE-4C45-BE68-8EEA4C7E4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04" b="-2772"/>
          <a:stretch/>
        </p:blipFill>
        <p:spPr>
          <a:xfrm>
            <a:off x="1819091" y="6211019"/>
            <a:ext cx="2752909" cy="6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28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EE0DD7-08CB-46EF-85C7-32B73AD0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4BE1BCF-15DE-49B7-A9CB-39CD9FA14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8D9D590-9046-44AD-B970-0090967A7FCB}"/>
              </a:ext>
            </a:extLst>
          </p:cNvPr>
          <p:cNvSpPr txBox="1">
            <a:spLocks/>
          </p:cNvSpPr>
          <p:nvPr userDrawn="1"/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2400954-B929-45F1-9AC9-4C0E1D923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3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95687B-D3CD-4948-BF0D-E266FB1C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4F8482B-B41C-4851-9152-4C524AF07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7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82C82D-41DD-4AE6-8CDA-8F9858CFE500}"/>
              </a:ext>
            </a:extLst>
          </p:cNvPr>
          <p:cNvSpPr txBox="1">
            <a:spLocks/>
          </p:cNvSpPr>
          <p:nvPr userDrawn="1"/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60F00E3-6DDA-4835-AFA9-D35A9DF50E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D97A74-80F2-4E45-8504-29C9A607749D}"/>
              </a:ext>
            </a:extLst>
          </p:cNvPr>
          <p:cNvSpPr txBox="1">
            <a:spLocks/>
          </p:cNvSpPr>
          <p:nvPr userDrawn="1"/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E4E131B-21B7-4569-82FC-58E99881A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0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15CA1-5983-4124-9A97-023BDB78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446F810-F4AC-48CE-A778-4EAE2AD25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4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15CA1-5983-4124-9A97-023BDB78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446F810-F4AC-48CE-A778-4EAE2AD25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1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gener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5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EYF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3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9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7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3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4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AE08458-01B7-4486-9EE6-F34018AD69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C578-1356-483F-AD7A-E402F00D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7FC27-A6FF-4AA1-9B63-FBD258DA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20138C2-E7CD-43F7-ADA7-0103BB6F0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estilos de texto mestre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nivel</a:t>
            </a:r>
          </a:p>
          <a:p>
            <a:pPr lvl="3"/>
            <a:r>
              <a:rPr lang="pt-PT"/>
              <a:t>4º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4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75" r:id="rId4"/>
    <p:sldLayoutId id="2147483676" r:id="rId5"/>
    <p:sldLayoutId id="2147483677" r:id="rId6"/>
    <p:sldLayoutId id="2147483679" r:id="rId7"/>
    <p:sldLayoutId id="2147483662" r:id="rId8"/>
    <p:sldLayoutId id="2147483673" r:id="rId9"/>
    <p:sldLayoutId id="2147483664" r:id="rId10"/>
    <p:sldLayoutId id="2147483665" r:id="rId11"/>
    <p:sldLayoutId id="2147483666" r:id="rId12"/>
    <p:sldLayoutId id="2147483668" r:id="rId13"/>
    <p:sldLayoutId id="2147483669" r:id="rId14"/>
    <p:sldLayoutId id="2147483681" r:id="rId15"/>
    <p:sldLayoutId id="2147483682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CC990-AD08-47C8-8DBD-3D30B1AE0B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sz="4400" dirty="0"/>
              <a:t>Uma Só Saúde: Cuidar do seu animal de estimação</a:t>
            </a:r>
            <a:br>
              <a:rPr lang="pt-PT" sz="4400" dirty="0"/>
            </a:br>
            <a:endParaRPr lang="pt-PT" sz="4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DD72BA-8EC0-4C18-ACCC-5A789EE84A00}"/>
              </a:ext>
            </a:extLst>
          </p:cNvPr>
          <p:cNvSpPr txBox="1"/>
          <p:nvPr/>
        </p:nvSpPr>
        <p:spPr>
          <a:xfrm>
            <a:off x="4891315" y="6134999"/>
            <a:ext cx="3933370" cy="579686"/>
          </a:xfrm>
          <a:prstGeom prst="rect">
            <a:avLst/>
          </a:prstGeom>
          <a:noFill/>
        </p:spPr>
        <p:txBody>
          <a:bodyPr wrap="square" lIns="54000" tIns="43200" rIns="54000" bIns="43200" rtlCol="0">
            <a:spAutoFit/>
          </a:bodyPr>
          <a:lstStyle/>
          <a:p>
            <a:r>
              <a:rPr lang="pt-PT" sz="1600" dirty="0"/>
              <a:t>Direção Geral da Saúde/Direção Geral da Educação/INFARMED</a:t>
            </a:r>
          </a:p>
        </p:txBody>
      </p:sp>
    </p:spTree>
    <p:extLst>
      <p:ext uri="{BB962C8B-B14F-4D97-AF65-F5344CB8AC3E}">
        <p14:creationId xmlns:p14="http://schemas.microsoft.com/office/powerpoint/2010/main" val="3816504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911587D4-3090-42D5-BF5F-4532ACA8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80963"/>
            <a:ext cx="8229600" cy="910874"/>
          </a:xfrm>
        </p:spPr>
        <p:txBody>
          <a:bodyPr/>
          <a:lstStyle/>
          <a:p>
            <a:pPr eaLnBrk="1" hangingPunct="1"/>
            <a:r>
              <a:rPr lang="pt-PT" altLang="fr-FR" dirty="0"/>
              <a:t>Antibióticos</a:t>
            </a:r>
          </a:p>
        </p:txBody>
      </p:sp>
      <p:sp>
        <p:nvSpPr>
          <p:cNvPr id="11271" name="Content Placeholder 1">
            <a:extLst>
              <a:ext uri="{FF2B5EF4-FFF2-40B4-BE49-F238E27FC236}">
                <a16:creationId xmlns:a16="http://schemas.microsoft.com/office/drawing/2014/main" id="{FBDC3CDA-813D-4C9B-9033-3DC8D8CC5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150" y="1149350"/>
            <a:ext cx="8509000" cy="4525963"/>
          </a:xfrm>
        </p:spPr>
        <p:txBody>
          <a:bodyPr>
            <a:normAutofit/>
          </a:bodyPr>
          <a:lstStyle/>
          <a:p>
            <a:r>
              <a:rPr lang="pt-PT" altLang="en-US" sz="2000" dirty="0"/>
              <a:t>A toma de antibióticos quando não é necessário faz com que as nossas bactérias lutem para que os antibióticos não funcionem.</a:t>
            </a:r>
          </a:p>
          <a:p>
            <a:r>
              <a:rPr lang="pt-PT" altLang="en-US" sz="2000" dirty="0"/>
              <a:t>Quando os antibióticos não funcionam contra uma bactéria, diz-se que a bactéria é resistente a antibióticos.</a:t>
            </a:r>
          </a:p>
          <a:p>
            <a:r>
              <a:rPr lang="pt-PT" altLang="en-US" sz="2000" dirty="0"/>
              <a:t>Quanto mais antibióticos eu tomo, mais bactérias resistentes a antibióticos eu tenho.</a:t>
            </a:r>
          </a:p>
          <a:p>
            <a:r>
              <a:rPr lang="pt-PT" altLang="en-US" sz="2000" dirty="0"/>
              <a:t>Se tomar antibióticos quando não for necessário, incentivo as minhas bactérias do intestino a tornarem-se resistentes aos antibióticos.</a:t>
            </a:r>
          </a:p>
          <a:p>
            <a:r>
              <a:rPr lang="pt-PT" altLang="en-US" sz="2000" dirty="0"/>
              <a:t>E o mesmo acontece com o meu animal de estimação</a:t>
            </a:r>
          </a:p>
        </p:txBody>
      </p:sp>
      <p:pic>
        <p:nvPicPr>
          <p:cNvPr id="9" name="Picture 8" descr="menino na cama com antibióticos">
            <a:extLst>
              <a:ext uri="{FF2B5EF4-FFF2-40B4-BE49-F238E27FC236}">
                <a16:creationId xmlns:a16="http://schemas.microsoft.com/office/drawing/2014/main" id="{5FA42461-3604-4B13-AD9D-8CE6EBC7F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30338"/>
            <a:ext cx="15144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enina e mãe na consulta médica">
            <a:extLst>
              <a:ext uri="{FF2B5EF4-FFF2-40B4-BE49-F238E27FC236}">
                <a16:creationId xmlns:a16="http://schemas.microsoft.com/office/drawing/2014/main" id="{98B9051F-51C4-40A9-848F-051904782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7" y="4230338"/>
            <a:ext cx="267176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D0930CC-BFE9-4810-AC12-3CD472722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</p:spPr>
        <p:txBody>
          <a:bodyPr/>
          <a:lstStyle/>
          <a:p>
            <a:r>
              <a:rPr lang="pt-PT" dirty="0"/>
              <a:t>e-Bug.eu</a:t>
            </a:r>
          </a:p>
        </p:txBody>
      </p:sp>
      <p:pic>
        <p:nvPicPr>
          <p:cNvPr id="11" name="Picture 13" descr="veterinário e cão com antibióticos">
            <a:extLst>
              <a:ext uri="{FF2B5EF4-FFF2-40B4-BE49-F238E27FC236}">
                <a16:creationId xmlns:a16="http://schemas.microsoft.com/office/drawing/2014/main" id="{BF8200A8-3F51-4F2C-AA78-73B4E0AA8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4494231"/>
            <a:ext cx="21605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911587D4-3090-42D5-BF5F-4532ACA8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80963"/>
            <a:ext cx="8229600" cy="1116012"/>
          </a:xfrm>
        </p:spPr>
        <p:txBody>
          <a:bodyPr/>
          <a:lstStyle/>
          <a:p>
            <a:pPr eaLnBrk="1" hangingPunct="1"/>
            <a:r>
              <a:rPr lang="pt-PT" altLang="fr-FR" dirty="0"/>
              <a:t>Uma Única Saúde</a:t>
            </a:r>
          </a:p>
        </p:txBody>
      </p:sp>
      <p:sp>
        <p:nvSpPr>
          <p:cNvPr id="11271" name="Content Placeholder 1">
            <a:extLst>
              <a:ext uri="{FF2B5EF4-FFF2-40B4-BE49-F238E27FC236}">
                <a16:creationId xmlns:a16="http://schemas.microsoft.com/office/drawing/2014/main" id="{FBDC3CDA-813D-4C9B-9033-3DC8D8CC5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150" y="1149350"/>
            <a:ext cx="8509000" cy="4525963"/>
          </a:xfrm>
        </p:spPr>
        <p:txBody>
          <a:bodyPr/>
          <a:lstStyle/>
          <a:p>
            <a:pPr marL="0" indent="0">
              <a:buNone/>
            </a:pPr>
            <a:r>
              <a:rPr lang="pt-PT" altLang="fr-FR" sz="2400" dirty="0"/>
              <a:t>Mantenha o seu animal de estimação saudável da mesma forma que se mantém saudável!</a:t>
            </a:r>
            <a:endParaRPr lang="fr-FR" altLang="fr-FR" sz="2400" dirty="0">
              <a:solidFill>
                <a:srgbClr val="FF0000"/>
              </a:solidFill>
            </a:endParaRPr>
          </a:p>
          <a:p>
            <a:endParaRPr lang="en-GB" altLang="en-US" sz="240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D0930CC-BFE9-4810-AC12-3CD472722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</p:spPr>
        <p:txBody>
          <a:bodyPr/>
          <a:lstStyle/>
          <a:p>
            <a:r>
              <a:rPr lang="pt-PT" dirty="0"/>
              <a:t>e-Bug.eu</a:t>
            </a:r>
          </a:p>
        </p:txBody>
      </p:sp>
      <p:pic>
        <p:nvPicPr>
          <p:cNvPr id="12" name="Picture 6" descr="pegadas na areia">
            <a:extLst>
              <a:ext uri="{FF2B5EF4-FFF2-40B4-BE49-F238E27FC236}">
                <a16:creationId xmlns:a16="http://schemas.microsoft.com/office/drawing/2014/main" id="{EC033CEE-0739-44F1-85ED-02FA4C9EB9E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9362" y="2191779"/>
            <a:ext cx="4105275" cy="3044825"/>
          </a:xfrm>
          <a:noFill/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5CFB7D7-927A-4DA0-BDE4-A2E81034783B}"/>
              </a:ext>
            </a:extLst>
          </p:cNvPr>
          <p:cNvSpPr txBox="1">
            <a:spLocks/>
          </p:cNvSpPr>
          <p:nvPr/>
        </p:nvSpPr>
        <p:spPr>
          <a:xfrm>
            <a:off x="4496475" y="5508002"/>
            <a:ext cx="4450675" cy="10309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altLang="fr-FR" sz="2400" dirty="0"/>
              <a:t>Teste os seus conhecimentos sobre higiene animal respondendo ao nosso questionário!</a:t>
            </a:r>
            <a:endParaRPr lang="fr-FR" altLang="fr-FR" sz="2400" dirty="0">
              <a:solidFill>
                <a:srgbClr val="FF0000"/>
              </a:solidFill>
            </a:endParaRPr>
          </a:p>
          <a:p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385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68CF-D765-42B1-AAAE-83431851F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000000"/>
                </a:solidFill>
              </a:rPr>
              <a:t>Atividades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F7A48-575C-40CA-91BA-9D518104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>
                <a:solidFill>
                  <a:srgbClr val="000000"/>
                </a:solidFill>
              </a:rPr>
              <a:t>e-Bug.eu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2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D03B3-8F18-4AE4-8199-032D5B8E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62" y="650982"/>
            <a:ext cx="7886700" cy="802261"/>
          </a:xfrm>
        </p:spPr>
        <p:txBody>
          <a:bodyPr>
            <a:normAutofit fontScale="90000"/>
          </a:bodyPr>
          <a:lstStyle/>
          <a:p>
            <a:r>
              <a:rPr lang="pt-PT" sz="5400" dirty="0">
                <a:solidFill>
                  <a:schemeClr val="tx1"/>
                </a:solidFill>
              </a:rPr>
              <a:t>Jogo de Memória</a:t>
            </a:r>
            <a:br>
              <a:rPr lang="pt-PT" sz="5400" dirty="0">
                <a:solidFill>
                  <a:schemeClr val="tx1"/>
                </a:solidFill>
              </a:rPr>
            </a:br>
            <a:r>
              <a:rPr lang="pt-PT" sz="2200" dirty="0">
                <a:solidFill>
                  <a:schemeClr val="tx1"/>
                </a:solidFill>
              </a:rPr>
              <a:t>(com Cartões Didáticos)</a:t>
            </a:r>
            <a:endParaRPr lang="pt-PT" sz="54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D9C96-40D3-4B96-9543-0217282EC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062" y="5381031"/>
            <a:ext cx="8422836" cy="708620"/>
          </a:xfrm>
        </p:spPr>
        <p:txBody>
          <a:bodyPr>
            <a:normAutofit fontScale="77500" lnSpcReduction="20000"/>
          </a:bodyPr>
          <a:lstStyle/>
          <a:p>
            <a:r>
              <a:rPr lang="pt-PT" dirty="0">
                <a:solidFill>
                  <a:schemeClr val="tx1"/>
                </a:solidFill>
              </a:rPr>
              <a:t>Consegue fazer a correspondência entre os pares para associar ações semelhantes entre a saúde humana e a saúde animal? Descarregue o DIA1 da página Web do e-Bug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F8AF4-DFAF-42E7-8193-4670E6985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>
                <a:solidFill>
                  <a:schemeClr val="tx1"/>
                </a:solidFill>
              </a:rPr>
              <a:t>e-Bug.eu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E3498-8ED2-494C-BF6E-68F18717E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12037" y="2093564"/>
            <a:ext cx="5540749" cy="26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2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911587D4-3090-42D5-BF5F-4532ACA8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45" y="122638"/>
            <a:ext cx="8229600" cy="837928"/>
          </a:xfrm>
        </p:spPr>
        <p:txBody>
          <a:bodyPr/>
          <a:lstStyle/>
          <a:p>
            <a:pPr eaLnBrk="1" hangingPunct="1"/>
            <a:r>
              <a:rPr lang="pt-PT" altLang="fr-FR" dirty="0"/>
              <a:t>Jogo de Memória</a:t>
            </a:r>
          </a:p>
        </p:txBody>
      </p:sp>
      <p:sp>
        <p:nvSpPr>
          <p:cNvPr id="16" name="Rectangle: Rounded Corners 15" descr="I’m getting vaccinated&#10;">
            <a:extLst>
              <a:ext uri="{FF2B5EF4-FFF2-40B4-BE49-F238E27FC236}">
                <a16:creationId xmlns:a16="http://schemas.microsoft.com/office/drawing/2014/main" id="{32707C45-D391-4BD1-B0CB-D29CC28F6B45}"/>
              </a:ext>
            </a:extLst>
          </p:cNvPr>
          <p:cNvSpPr/>
          <p:nvPr/>
        </p:nvSpPr>
        <p:spPr>
          <a:xfrm>
            <a:off x="793146" y="918895"/>
            <a:ext cx="2319694" cy="1695607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286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 vacinado</a:t>
            </a:r>
          </a:p>
        </p:txBody>
      </p:sp>
      <p:sp>
        <p:nvSpPr>
          <p:cNvPr id="13" name="Rectangle: Rounded Corners 12" descr="I have a vaccination record&#10;">
            <a:extLst>
              <a:ext uri="{FF2B5EF4-FFF2-40B4-BE49-F238E27FC236}">
                <a16:creationId xmlns:a16="http://schemas.microsoft.com/office/drawing/2014/main" id="{61A5D184-BD27-460B-B899-07DC53BB3309}"/>
              </a:ext>
            </a:extLst>
          </p:cNvPr>
          <p:cNvSpPr/>
          <p:nvPr/>
        </p:nvSpPr>
        <p:spPr>
          <a:xfrm>
            <a:off x="3433426" y="918895"/>
            <a:ext cx="2319694" cy="1695607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286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Tenho um registo de vacinas</a:t>
            </a:r>
          </a:p>
        </p:txBody>
      </p:sp>
      <p:sp>
        <p:nvSpPr>
          <p:cNvPr id="10" name="Rectangle: Rounded Corners 9" descr="I get vaccinated according to guidance&#10;">
            <a:extLst>
              <a:ext uri="{FF2B5EF4-FFF2-40B4-BE49-F238E27FC236}">
                <a16:creationId xmlns:a16="http://schemas.microsoft.com/office/drawing/2014/main" id="{33D1E911-930F-43F4-A154-E59CEBC0BC1B}"/>
              </a:ext>
            </a:extLst>
          </p:cNvPr>
          <p:cNvSpPr/>
          <p:nvPr/>
        </p:nvSpPr>
        <p:spPr>
          <a:xfrm>
            <a:off x="6073708" y="918894"/>
            <a:ext cx="2319694" cy="1695607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286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 as vacinas de acordo com as orientações</a:t>
            </a:r>
          </a:p>
        </p:txBody>
      </p:sp>
      <p:sp>
        <p:nvSpPr>
          <p:cNvPr id="17" name="Rectangle: Rounded Corners 16" descr="I have a balanced diet with plenty of fruit and vegetables&#10;">
            <a:extLst>
              <a:ext uri="{FF2B5EF4-FFF2-40B4-BE49-F238E27FC236}">
                <a16:creationId xmlns:a16="http://schemas.microsoft.com/office/drawing/2014/main" id="{B0E19E98-199E-4C8A-BC2E-B4FD7E3B5B21}"/>
              </a:ext>
            </a:extLst>
          </p:cNvPr>
          <p:cNvSpPr/>
          <p:nvPr/>
        </p:nvSpPr>
        <p:spPr>
          <a:xfrm>
            <a:off x="793146" y="2789819"/>
            <a:ext cx="2319694" cy="1695607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286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Tenho uma dieta equilibrada com muita fruta e vegetais s</a:t>
            </a:r>
          </a:p>
        </p:txBody>
      </p:sp>
      <p:sp>
        <p:nvSpPr>
          <p:cNvPr id="14" name="Rectangle: Rounded Corners 13" descr="My immune system fights off most common infections&#10;">
            <a:extLst>
              <a:ext uri="{FF2B5EF4-FFF2-40B4-BE49-F238E27FC236}">
                <a16:creationId xmlns:a16="http://schemas.microsoft.com/office/drawing/2014/main" id="{C0DED3ED-BBC2-435F-9CB0-DAB57ECC704B}"/>
              </a:ext>
            </a:extLst>
          </p:cNvPr>
          <p:cNvSpPr/>
          <p:nvPr/>
        </p:nvSpPr>
        <p:spPr>
          <a:xfrm>
            <a:off x="3433427" y="2789818"/>
            <a:ext cx="2319694" cy="1695607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286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meu sistema imunitário combate quase todas as infeções</a:t>
            </a:r>
          </a:p>
        </p:txBody>
      </p:sp>
      <p:sp>
        <p:nvSpPr>
          <p:cNvPr id="11" name="Rectangle: Rounded Corners 10" descr="I wash my hands often during the day with soap and water&#10;">
            <a:extLst>
              <a:ext uri="{FF2B5EF4-FFF2-40B4-BE49-F238E27FC236}">
                <a16:creationId xmlns:a16="http://schemas.microsoft.com/office/drawing/2014/main" id="{5ED629B4-DD72-4163-844B-E6664306C6E8}"/>
              </a:ext>
            </a:extLst>
          </p:cNvPr>
          <p:cNvSpPr/>
          <p:nvPr/>
        </p:nvSpPr>
        <p:spPr>
          <a:xfrm>
            <a:off x="6073709" y="2789819"/>
            <a:ext cx="2319694" cy="1695607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286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 as minhas mãos frequentemente durante o dia com sabão e água</a:t>
            </a:r>
          </a:p>
        </p:txBody>
      </p:sp>
      <p:sp>
        <p:nvSpPr>
          <p:cNvPr id="18" name="Rectangle: Rounded Corners 17" descr="I brush my teeth&#10;">
            <a:extLst>
              <a:ext uri="{FF2B5EF4-FFF2-40B4-BE49-F238E27FC236}">
                <a16:creationId xmlns:a16="http://schemas.microsoft.com/office/drawing/2014/main" id="{399577C4-96F8-4C0C-B107-6B8A8F47B106}"/>
              </a:ext>
            </a:extLst>
          </p:cNvPr>
          <p:cNvSpPr/>
          <p:nvPr/>
        </p:nvSpPr>
        <p:spPr>
          <a:xfrm>
            <a:off x="793146" y="4660740"/>
            <a:ext cx="2319694" cy="1695607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286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Escovo os meus dentes</a:t>
            </a:r>
          </a:p>
        </p:txBody>
      </p:sp>
      <p:sp>
        <p:nvSpPr>
          <p:cNvPr id="15" name="Rectangle: Rounded Corners 14" descr="When I take a walk in the forest, I check my skin and my hair for ticks&#10;">
            <a:extLst>
              <a:ext uri="{FF2B5EF4-FFF2-40B4-BE49-F238E27FC236}">
                <a16:creationId xmlns:a16="http://schemas.microsoft.com/office/drawing/2014/main" id="{56AF88F5-B8C7-4552-B259-FCBDE0BFDA8B}"/>
              </a:ext>
            </a:extLst>
          </p:cNvPr>
          <p:cNvSpPr/>
          <p:nvPr/>
        </p:nvSpPr>
        <p:spPr>
          <a:xfrm>
            <a:off x="3433427" y="4660745"/>
            <a:ext cx="2319694" cy="1695607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286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6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Quando dou um passeio na floresta, verifico a minha pele e cabelo para ver se tem quaisquer carraças </a:t>
            </a:r>
            <a:endParaRPr lang="pt-PT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 descr="I have useful microbes in my digestive tract that help keep me healthy&#10;">
            <a:extLst>
              <a:ext uri="{FF2B5EF4-FFF2-40B4-BE49-F238E27FC236}">
                <a16:creationId xmlns:a16="http://schemas.microsoft.com/office/drawing/2014/main" id="{BC184194-D2B7-4B65-9647-B2194633D06A}"/>
              </a:ext>
            </a:extLst>
          </p:cNvPr>
          <p:cNvSpPr/>
          <p:nvPr/>
        </p:nvSpPr>
        <p:spPr>
          <a:xfrm>
            <a:off x="6073708" y="4660744"/>
            <a:ext cx="2319694" cy="1695607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286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Tenho micróbios úteis no meu trato digestivo que ajudam a manter-me saudável </a:t>
            </a:r>
          </a:p>
        </p:txBody>
      </p:sp>
      <p:sp>
        <p:nvSpPr>
          <p:cNvPr id="9" name="TextBox 8" descr="SH1 - (a-d) Memory Game Handouts&#10;">
            <a:extLst>
              <a:ext uri="{FF2B5EF4-FFF2-40B4-BE49-F238E27FC236}">
                <a16:creationId xmlns:a16="http://schemas.microsoft.com/office/drawing/2014/main" id="{4C3B7EE6-9D5A-48A8-9941-CEEBBFA30023}"/>
              </a:ext>
            </a:extLst>
          </p:cNvPr>
          <p:cNvSpPr txBox="1"/>
          <p:nvPr/>
        </p:nvSpPr>
        <p:spPr>
          <a:xfrm rot="5400000">
            <a:off x="6660938" y="2038330"/>
            <a:ext cx="394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DIA1 - (a-d) Folhetos Informativos do Jogo de Memória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D0930CC-BFE9-4810-AC12-3CD472722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</p:spPr>
        <p:txBody>
          <a:bodyPr/>
          <a:lstStyle/>
          <a:p>
            <a:r>
              <a:rPr lang="pt-PT" dirty="0"/>
              <a:t>e-Bug.eu</a:t>
            </a:r>
          </a:p>
        </p:txBody>
      </p:sp>
    </p:spTree>
    <p:extLst>
      <p:ext uri="{BB962C8B-B14F-4D97-AF65-F5344CB8AC3E}">
        <p14:creationId xmlns:p14="http://schemas.microsoft.com/office/powerpoint/2010/main" val="10502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911587D4-3090-42D5-BF5F-4532ACA8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80963"/>
            <a:ext cx="8229600" cy="1116012"/>
          </a:xfrm>
        </p:spPr>
        <p:txBody>
          <a:bodyPr/>
          <a:lstStyle/>
          <a:p>
            <a:pPr eaLnBrk="1" hangingPunct="1"/>
            <a:r>
              <a:rPr lang="pt-PT" altLang="fr-FR" dirty="0"/>
              <a:t>Jogo de Memória</a:t>
            </a:r>
          </a:p>
        </p:txBody>
      </p:sp>
      <p:sp>
        <p:nvSpPr>
          <p:cNvPr id="25" name="Rectangle: Rounded Corners 24" descr="If I get sick, I only take antibiotics if my doctor prescribes them&#10;">
            <a:extLst>
              <a:ext uri="{FF2B5EF4-FFF2-40B4-BE49-F238E27FC236}">
                <a16:creationId xmlns:a16="http://schemas.microsoft.com/office/drawing/2014/main" id="{188FE56E-9012-40FF-8F11-50A3D8F10814}"/>
              </a:ext>
            </a:extLst>
          </p:cNvPr>
          <p:cNvSpPr/>
          <p:nvPr/>
        </p:nvSpPr>
        <p:spPr>
          <a:xfrm>
            <a:off x="703681" y="983552"/>
            <a:ext cx="2284513" cy="1688868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286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ficar doente, só tomo antibióticos se o meu médico os receitar</a:t>
            </a:r>
          </a:p>
        </p:txBody>
      </p:sp>
      <p:sp>
        <p:nvSpPr>
          <p:cNvPr id="23" name="Rectangle: Rounded Corners 22" descr="Never take antibiotics from a previous treatment">
            <a:extLst>
              <a:ext uri="{FF2B5EF4-FFF2-40B4-BE49-F238E27FC236}">
                <a16:creationId xmlns:a16="http://schemas.microsoft.com/office/drawing/2014/main" id="{20B8A629-35AF-41FE-A035-3BF37AF6CD7C}"/>
              </a:ext>
            </a:extLst>
          </p:cNvPr>
          <p:cNvSpPr/>
          <p:nvPr/>
        </p:nvSpPr>
        <p:spPr>
          <a:xfrm>
            <a:off x="3303919" y="983552"/>
            <a:ext cx="2284513" cy="1688868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286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 tomo antibióticos de um tratamento anterior</a:t>
            </a:r>
          </a:p>
        </p:txBody>
      </p:sp>
      <p:sp>
        <p:nvSpPr>
          <p:cNvPr id="22" name="Rectangle: Rounded Corners 21" descr="If my doctor prescribes antibiotics, I finish the treatment prescribed to me&#10;">
            <a:extLst>
              <a:ext uri="{FF2B5EF4-FFF2-40B4-BE49-F238E27FC236}">
                <a16:creationId xmlns:a16="http://schemas.microsoft.com/office/drawing/2014/main" id="{B630FDF6-D673-4B72-809C-B760A51CCADA}"/>
              </a:ext>
            </a:extLst>
          </p:cNvPr>
          <p:cNvSpPr/>
          <p:nvPr/>
        </p:nvSpPr>
        <p:spPr>
          <a:xfrm>
            <a:off x="5904158" y="983551"/>
            <a:ext cx="2284513" cy="1688868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286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 meu médico receitar antibióticos, termino o tratamento que me foi prescrito </a:t>
            </a:r>
          </a:p>
        </p:txBody>
      </p:sp>
      <p:sp>
        <p:nvSpPr>
          <p:cNvPr id="26" name="Rectangle: Rounded Corners 25" descr="I will return any leftover antibiotics to&#10;my pharmacy">
            <a:extLst>
              <a:ext uri="{FF2B5EF4-FFF2-40B4-BE49-F238E27FC236}">
                <a16:creationId xmlns:a16="http://schemas.microsoft.com/office/drawing/2014/main" id="{460169DA-DD1C-4341-94DF-3942215ED02F}"/>
              </a:ext>
            </a:extLst>
          </p:cNvPr>
          <p:cNvSpPr/>
          <p:nvPr/>
        </p:nvSpPr>
        <p:spPr>
          <a:xfrm>
            <a:off x="703681" y="2847038"/>
            <a:ext cx="2284513" cy="1688868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286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Devolvo à farmácia os antibióticos que sobraram </a:t>
            </a:r>
          </a:p>
          <a:p>
            <a:pPr algn="ctr"/>
            <a:endParaRPr lang="pt-P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 descr="I don't feed my pet while I'm cooking or eating&#10;">
            <a:extLst>
              <a:ext uri="{FF2B5EF4-FFF2-40B4-BE49-F238E27FC236}">
                <a16:creationId xmlns:a16="http://schemas.microsoft.com/office/drawing/2014/main" id="{112F286E-748A-493D-989B-863BFD7EAC40}"/>
              </a:ext>
            </a:extLst>
          </p:cNvPr>
          <p:cNvSpPr/>
          <p:nvPr/>
        </p:nvSpPr>
        <p:spPr>
          <a:xfrm>
            <a:off x="3303920" y="2847037"/>
            <a:ext cx="2284513" cy="1688868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286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alimento o meu animal de estimação enquanto estou a cozinhar ou a comer</a:t>
            </a:r>
          </a:p>
        </p:txBody>
      </p:sp>
      <p:sp>
        <p:nvSpPr>
          <p:cNvPr id="20" name="TextBox 19" descr="SH1 - (a-d) Memory Game Handouts&#10;">
            <a:extLst>
              <a:ext uri="{FF2B5EF4-FFF2-40B4-BE49-F238E27FC236}">
                <a16:creationId xmlns:a16="http://schemas.microsoft.com/office/drawing/2014/main" id="{B6F1F5B1-4095-4B89-AAA8-24EB320D44AA}"/>
              </a:ext>
            </a:extLst>
          </p:cNvPr>
          <p:cNvSpPr txBox="1"/>
          <p:nvPr/>
        </p:nvSpPr>
        <p:spPr>
          <a:xfrm rot="5400000">
            <a:off x="6452617" y="2097997"/>
            <a:ext cx="394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DIA1 - (a-d) Folhetos Informativos do Jogo de Memória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D0930CC-BFE9-4810-AC12-3CD472722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</p:spPr>
        <p:txBody>
          <a:bodyPr/>
          <a:lstStyle/>
          <a:p>
            <a:r>
              <a:rPr lang="pt-PT" dirty="0"/>
              <a:t>e-Bug.eu</a:t>
            </a:r>
          </a:p>
        </p:txBody>
      </p:sp>
    </p:spTree>
    <p:extLst>
      <p:ext uri="{BB962C8B-B14F-4D97-AF65-F5344CB8AC3E}">
        <p14:creationId xmlns:p14="http://schemas.microsoft.com/office/powerpoint/2010/main" val="681746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911587D4-3090-42D5-BF5F-4532ACA8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16" y="0"/>
            <a:ext cx="8229600" cy="1116012"/>
          </a:xfrm>
        </p:spPr>
        <p:txBody>
          <a:bodyPr/>
          <a:lstStyle/>
          <a:p>
            <a:pPr eaLnBrk="1" hangingPunct="1"/>
            <a:r>
              <a:rPr lang="pt-PT" altLang="fr-FR" dirty="0"/>
              <a:t>Jogo de Memória</a:t>
            </a:r>
          </a:p>
        </p:txBody>
      </p:sp>
      <p:sp>
        <p:nvSpPr>
          <p:cNvPr id="15" name="Rectangle: Rounded Corners 14" descr="I will vaccinate my pet">
            <a:extLst>
              <a:ext uri="{FF2B5EF4-FFF2-40B4-BE49-F238E27FC236}">
                <a16:creationId xmlns:a16="http://schemas.microsoft.com/office/drawing/2014/main" id="{1AB13D33-0CA8-44C4-B6F0-76D0382E7EDE}"/>
              </a:ext>
            </a:extLst>
          </p:cNvPr>
          <p:cNvSpPr/>
          <p:nvPr/>
        </p:nvSpPr>
        <p:spPr>
          <a:xfrm>
            <a:off x="830832" y="929574"/>
            <a:ext cx="2315137" cy="1692277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117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Vacinarei o meu animal de estimação</a:t>
            </a:r>
          </a:p>
        </p:txBody>
      </p:sp>
      <p:sp>
        <p:nvSpPr>
          <p:cNvPr id="12" name="Rectangle: Rounded Corners 11" descr="My pet has a vaccination certificate">
            <a:extLst>
              <a:ext uri="{FF2B5EF4-FFF2-40B4-BE49-F238E27FC236}">
                <a16:creationId xmlns:a16="http://schemas.microsoft.com/office/drawing/2014/main" id="{31EF2CB0-56E5-40D2-9B8B-C16C67D4ECF1}"/>
              </a:ext>
            </a:extLst>
          </p:cNvPr>
          <p:cNvSpPr/>
          <p:nvPr/>
        </p:nvSpPr>
        <p:spPr>
          <a:xfrm>
            <a:off x="3465926" y="929574"/>
            <a:ext cx="2315137" cy="1692277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117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meu animal de estimação tem certificado de vacinas</a:t>
            </a:r>
          </a:p>
        </p:txBody>
      </p:sp>
      <p:sp>
        <p:nvSpPr>
          <p:cNvPr id="9" name="Rectangle: Rounded Corners 8" descr="I have my pet vaccinated according to the vaccine schedule of its species&#10;">
            <a:extLst>
              <a:ext uri="{FF2B5EF4-FFF2-40B4-BE49-F238E27FC236}">
                <a16:creationId xmlns:a16="http://schemas.microsoft.com/office/drawing/2014/main" id="{42C19C8E-7674-4E16-8814-FCDE0D1ADD80}"/>
              </a:ext>
            </a:extLst>
          </p:cNvPr>
          <p:cNvSpPr/>
          <p:nvPr/>
        </p:nvSpPr>
        <p:spPr>
          <a:xfrm>
            <a:off x="6101021" y="929573"/>
            <a:ext cx="2315137" cy="1692277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117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Tenho o meu animal de estimação vacinado de acordo com o calendário da sua espécie</a:t>
            </a:r>
          </a:p>
        </p:txBody>
      </p:sp>
      <p:sp>
        <p:nvSpPr>
          <p:cNvPr id="16" name="Rectangle: Rounded Corners 15" descr="My pet has a balanced diet adapted to its species">
            <a:extLst>
              <a:ext uri="{FF2B5EF4-FFF2-40B4-BE49-F238E27FC236}">
                <a16:creationId xmlns:a16="http://schemas.microsoft.com/office/drawing/2014/main" id="{4DBDF4E9-0681-4C42-8861-35F941328DA0}"/>
              </a:ext>
            </a:extLst>
          </p:cNvPr>
          <p:cNvSpPr/>
          <p:nvPr/>
        </p:nvSpPr>
        <p:spPr>
          <a:xfrm>
            <a:off x="830832" y="2796822"/>
            <a:ext cx="2315137" cy="1692277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117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meu animal de estimação tem uma dieta equilibrada e adaptada à sua espécie</a:t>
            </a:r>
          </a:p>
        </p:txBody>
      </p:sp>
      <p:sp>
        <p:nvSpPr>
          <p:cNvPr id="13" name="Rectangle: Rounded Corners 12" descr="My pet has immune defences that fight most common infections">
            <a:extLst>
              <a:ext uri="{FF2B5EF4-FFF2-40B4-BE49-F238E27FC236}">
                <a16:creationId xmlns:a16="http://schemas.microsoft.com/office/drawing/2014/main" id="{573DD4D0-A2B5-4AE3-94B5-18F0C68ECE13}"/>
              </a:ext>
            </a:extLst>
          </p:cNvPr>
          <p:cNvSpPr/>
          <p:nvPr/>
        </p:nvSpPr>
        <p:spPr>
          <a:xfrm>
            <a:off x="3465927" y="2796822"/>
            <a:ext cx="2315137" cy="1692277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117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meu animal de estimação tem defesas imunológicas que lutam contra as infeções mais comuns</a:t>
            </a:r>
          </a:p>
          <a:p>
            <a:pPr algn="ctr"/>
            <a:endParaRPr lang="pt-P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 descr="I wash my pet with suitable shampoos when it is dirty">
            <a:extLst>
              <a:ext uri="{FF2B5EF4-FFF2-40B4-BE49-F238E27FC236}">
                <a16:creationId xmlns:a16="http://schemas.microsoft.com/office/drawing/2014/main" id="{D4596972-AA25-45A7-A026-99BEA3EA8466}"/>
              </a:ext>
            </a:extLst>
          </p:cNvPr>
          <p:cNvSpPr/>
          <p:nvPr/>
        </p:nvSpPr>
        <p:spPr>
          <a:xfrm>
            <a:off x="6101022" y="2796823"/>
            <a:ext cx="2315137" cy="1692277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117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está sujo, lavo o meu animal de estimação com champô adequado</a:t>
            </a:r>
          </a:p>
          <a:p>
            <a:pPr algn="ctr"/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 descr="I check the dental condition of my pet">
            <a:extLst>
              <a:ext uri="{FF2B5EF4-FFF2-40B4-BE49-F238E27FC236}">
                <a16:creationId xmlns:a16="http://schemas.microsoft.com/office/drawing/2014/main" id="{EAD951A4-9459-4EF4-883F-85C888BA6B48}"/>
              </a:ext>
            </a:extLst>
          </p:cNvPr>
          <p:cNvSpPr/>
          <p:nvPr/>
        </p:nvSpPr>
        <p:spPr>
          <a:xfrm>
            <a:off x="830832" y="4664069"/>
            <a:ext cx="2315137" cy="1692277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117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Verifico o estado dos dentes do meu animal de estimação</a:t>
            </a:r>
          </a:p>
        </p:txBody>
      </p:sp>
      <p:sp>
        <p:nvSpPr>
          <p:cNvPr id="14" name="Rectangle: Rounded Corners 13" descr="When I take a walk in the forest with my pet, I check their fur for ticks">
            <a:extLst>
              <a:ext uri="{FF2B5EF4-FFF2-40B4-BE49-F238E27FC236}">
                <a16:creationId xmlns:a16="http://schemas.microsoft.com/office/drawing/2014/main" id="{94927F3F-E11E-463F-933F-4244D6FE9FA1}"/>
              </a:ext>
            </a:extLst>
          </p:cNvPr>
          <p:cNvSpPr/>
          <p:nvPr/>
        </p:nvSpPr>
        <p:spPr>
          <a:xfrm>
            <a:off x="3465927" y="4664074"/>
            <a:ext cx="2315137" cy="1692277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117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dou um passeio</a:t>
            </a:r>
          </a:p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floresta com o</a:t>
            </a:r>
          </a:p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meu animal de estimação, procuro se tem carraças no pelo</a:t>
            </a:r>
          </a:p>
        </p:txBody>
      </p:sp>
      <p:sp>
        <p:nvSpPr>
          <p:cNvPr id="11" name="Rectangle: Rounded Corners 10" descr="My pet has useful microbes in their digestive tract that help keep them healthy">
            <a:extLst>
              <a:ext uri="{FF2B5EF4-FFF2-40B4-BE49-F238E27FC236}">
                <a16:creationId xmlns:a16="http://schemas.microsoft.com/office/drawing/2014/main" id="{131B6975-B289-4FA4-814B-9494A2D79EFF}"/>
              </a:ext>
            </a:extLst>
          </p:cNvPr>
          <p:cNvSpPr/>
          <p:nvPr/>
        </p:nvSpPr>
        <p:spPr>
          <a:xfrm>
            <a:off x="6101021" y="4664073"/>
            <a:ext cx="2315137" cy="1692277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117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meu animal de estimação tem micróbios úteis no trato digestivo que ajudam a mantê-lo saudável</a:t>
            </a:r>
          </a:p>
          <a:p>
            <a:pPr algn="ctr"/>
            <a:endParaRPr lang="pt-P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 descr="SH1 - (a-d) Memory Game Handouts&#10;">
            <a:extLst>
              <a:ext uri="{FF2B5EF4-FFF2-40B4-BE49-F238E27FC236}">
                <a16:creationId xmlns:a16="http://schemas.microsoft.com/office/drawing/2014/main" id="{8027F7EC-569B-40FA-A389-69E7E5F73B8D}"/>
              </a:ext>
            </a:extLst>
          </p:cNvPr>
          <p:cNvSpPr txBox="1"/>
          <p:nvPr/>
        </p:nvSpPr>
        <p:spPr>
          <a:xfrm rot="5400000">
            <a:off x="7035896" y="2061931"/>
            <a:ext cx="32351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DIA - (a-d) Folhetos Informativos do Jogo de Memória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D0930CC-BFE9-4810-AC12-3CD472722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</p:spPr>
        <p:txBody>
          <a:bodyPr/>
          <a:lstStyle/>
          <a:p>
            <a:r>
              <a:rPr lang="pt-PT" dirty="0"/>
              <a:t>e-Bug.eu</a:t>
            </a:r>
          </a:p>
        </p:txBody>
      </p:sp>
    </p:spTree>
    <p:extLst>
      <p:ext uri="{BB962C8B-B14F-4D97-AF65-F5344CB8AC3E}">
        <p14:creationId xmlns:p14="http://schemas.microsoft.com/office/powerpoint/2010/main" val="4004525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id="{91C79044-67C2-4B8B-B4A6-AB2B4602CC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9916" y="0"/>
            <a:ext cx="8229600" cy="11160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fr-FR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Jogo de Memória</a:t>
            </a:r>
            <a:endParaRPr kumimoji="0" lang="fr-FR" altLang="fr-F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Rectangle: Rounded Corners 14" descr="I will vaccinate my pet">
            <a:extLst>
              <a:ext uri="{FF2B5EF4-FFF2-40B4-BE49-F238E27FC236}">
                <a16:creationId xmlns:a16="http://schemas.microsoft.com/office/drawing/2014/main" id="{CF8C43F2-D937-4AF2-AC77-10D002D50142}"/>
              </a:ext>
            </a:extLst>
          </p:cNvPr>
          <p:cNvSpPr/>
          <p:nvPr/>
        </p:nvSpPr>
        <p:spPr>
          <a:xfrm>
            <a:off x="830833" y="881444"/>
            <a:ext cx="2335669" cy="1707286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117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Vacinarei o</a:t>
            </a:r>
          </a:p>
          <a:p>
            <a:pPr algn="ctr"/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meu animal de estimação</a:t>
            </a:r>
          </a:p>
        </p:txBody>
      </p:sp>
      <p:sp>
        <p:nvSpPr>
          <p:cNvPr id="12" name="Rectangle: Rounded Corners 11" descr="My pet has a vaccination certificate">
            <a:extLst>
              <a:ext uri="{FF2B5EF4-FFF2-40B4-BE49-F238E27FC236}">
                <a16:creationId xmlns:a16="http://schemas.microsoft.com/office/drawing/2014/main" id="{12E78810-155D-451C-B44D-D9D95DC1C11C}"/>
              </a:ext>
            </a:extLst>
          </p:cNvPr>
          <p:cNvSpPr/>
          <p:nvPr/>
        </p:nvSpPr>
        <p:spPr>
          <a:xfrm>
            <a:off x="3489297" y="881444"/>
            <a:ext cx="2335669" cy="1707286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117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meu animal de estimação tem</a:t>
            </a:r>
          </a:p>
          <a:p>
            <a:pPr algn="ctr"/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 de vacinas</a:t>
            </a:r>
          </a:p>
        </p:txBody>
      </p:sp>
      <p:sp>
        <p:nvSpPr>
          <p:cNvPr id="9" name="Rectangle: Rounded Corners 8" descr="I have my pet vaccinated according to the vaccine schedule of its species&#10;">
            <a:extLst>
              <a:ext uri="{FF2B5EF4-FFF2-40B4-BE49-F238E27FC236}">
                <a16:creationId xmlns:a16="http://schemas.microsoft.com/office/drawing/2014/main" id="{C7C7EE11-59ED-43F6-9D3B-2786C3DDB404}"/>
              </a:ext>
            </a:extLst>
          </p:cNvPr>
          <p:cNvSpPr/>
          <p:nvPr/>
        </p:nvSpPr>
        <p:spPr>
          <a:xfrm>
            <a:off x="6147762" y="881443"/>
            <a:ext cx="2335669" cy="1707286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117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Tenho o meu animal de estimação vacinado de acordo com o calendário da sua espécie</a:t>
            </a:r>
          </a:p>
        </p:txBody>
      </p:sp>
      <p:sp>
        <p:nvSpPr>
          <p:cNvPr id="16" name="Rectangle: Rounded Corners 15" descr="My pet has a balanced diet adapted to its species">
            <a:extLst>
              <a:ext uri="{FF2B5EF4-FFF2-40B4-BE49-F238E27FC236}">
                <a16:creationId xmlns:a16="http://schemas.microsoft.com/office/drawing/2014/main" id="{B6E89144-13D9-4EC2-9C6D-C3B31FECB348}"/>
              </a:ext>
            </a:extLst>
          </p:cNvPr>
          <p:cNvSpPr/>
          <p:nvPr/>
        </p:nvSpPr>
        <p:spPr>
          <a:xfrm>
            <a:off x="830833" y="2765253"/>
            <a:ext cx="2335669" cy="1707286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117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meu animal de estimação tem uma dieta equilibrada e adaptada à sua espécie</a:t>
            </a:r>
          </a:p>
        </p:txBody>
      </p:sp>
      <p:sp>
        <p:nvSpPr>
          <p:cNvPr id="13" name="Rectangle: Rounded Corners 12" descr="My pet has immune defences that fight most common infections">
            <a:extLst>
              <a:ext uri="{FF2B5EF4-FFF2-40B4-BE49-F238E27FC236}">
                <a16:creationId xmlns:a16="http://schemas.microsoft.com/office/drawing/2014/main" id="{3969585C-AC7A-400B-AC73-5881C8F59207}"/>
              </a:ext>
            </a:extLst>
          </p:cNvPr>
          <p:cNvSpPr/>
          <p:nvPr/>
        </p:nvSpPr>
        <p:spPr>
          <a:xfrm>
            <a:off x="3489298" y="2765252"/>
            <a:ext cx="2335669" cy="1707286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117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meu animal de estimação tem defesas imunológicas que lutam contra as infeções mais comuns</a:t>
            </a:r>
          </a:p>
        </p:txBody>
      </p:sp>
      <p:sp>
        <p:nvSpPr>
          <p:cNvPr id="10" name="Rectangle: Rounded Corners 9" descr="I wash my pet with suitable shampoos when it is dirty">
            <a:extLst>
              <a:ext uri="{FF2B5EF4-FFF2-40B4-BE49-F238E27FC236}">
                <a16:creationId xmlns:a16="http://schemas.microsoft.com/office/drawing/2014/main" id="{115A633F-BB32-413F-A3AA-1E3B2BA8B67C}"/>
              </a:ext>
            </a:extLst>
          </p:cNvPr>
          <p:cNvSpPr/>
          <p:nvPr/>
        </p:nvSpPr>
        <p:spPr>
          <a:xfrm>
            <a:off x="6147763" y="2765254"/>
            <a:ext cx="2335669" cy="1707286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117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está sujo, lavo o meu animal de estimação com champô adequado</a:t>
            </a:r>
          </a:p>
        </p:txBody>
      </p:sp>
      <p:sp>
        <p:nvSpPr>
          <p:cNvPr id="17" name="Rectangle: Rounded Corners 16" descr="I check the dental condition of my pet">
            <a:extLst>
              <a:ext uri="{FF2B5EF4-FFF2-40B4-BE49-F238E27FC236}">
                <a16:creationId xmlns:a16="http://schemas.microsoft.com/office/drawing/2014/main" id="{78590EE1-2224-42F0-AF57-B4546989F058}"/>
              </a:ext>
            </a:extLst>
          </p:cNvPr>
          <p:cNvSpPr/>
          <p:nvPr/>
        </p:nvSpPr>
        <p:spPr>
          <a:xfrm>
            <a:off x="830833" y="4649061"/>
            <a:ext cx="2335669" cy="1707286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117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Verifico o estado dos dentes do meu animal de estimação</a:t>
            </a:r>
          </a:p>
        </p:txBody>
      </p:sp>
      <p:sp>
        <p:nvSpPr>
          <p:cNvPr id="14" name="Rectangle: Rounded Corners 13" descr="When I take a walk in the forest with my pet, I check their fur for ticks">
            <a:extLst>
              <a:ext uri="{FF2B5EF4-FFF2-40B4-BE49-F238E27FC236}">
                <a16:creationId xmlns:a16="http://schemas.microsoft.com/office/drawing/2014/main" id="{0D5ED02B-0FA3-4721-85FB-969804460912}"/>
              </a:ext>
            </a:extLst>
          </p:cNvPr>
          <p:cNvSpPr/>
          <p:nvPr/>
        </p:nvSpPr>
        <p:spPr>
          <a:xfrm>
            <a:off x="3489298" y="4649065"/>
            <a:ext cx="2335669" cy="1707286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117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dou um passeio</a:t>
            </a:r>
          </a:p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floresta com o</a:t>
            </a:r>
          </a:p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meu animal de estimação, procuro se tem carraças no pelo</a:t>
            </a:r>
          </a:p>
          <a:p>
            <a:pPr algn="ctr"/>
            <a:endParaRPr lang="pt-P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 descr="My pet has useful microbes in their digestive tract that help keep them healthy">
            <a:extLst>
              <a:ext uri="{FF2B5EF4-FFF2-40B4-BE49-F238E27FC236}">
                <a16:creationId xmlns:a16="http://schemas.microsoft.com/office/drawing/2014/main" id="{CCCB1969-DBEF-41B1-B9A3-5AFAED008804}"/>
              </a:ext>
            </a:extLst>
          </p:cNvPr>
          <p:cNvSpPr/>
          <p:nvPr/>
        </p:nvSpPr>
        <p:spPr>
          <a:xfrm>
            <a:off x="6147762" y="4649064"/>
            <a:ext cx="2335669" cy="1707286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117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meu animal de estimação tem micróbios úteis no trato digestivo que ajudam a mantê-lo saudável</a:t>
            </a:r>
          </a:p>
        </p:txBody>
      </p:sp>
      <p:sp>
        <p:nvSpPr>
          <p:cNvPr id="6" name="TextBox 5" descr="SH1 - (a-d) Memory Game Handouts&#10;">
            <a:extLst>
              <a:ext uri="{FF2B5EF4-FFF2-40B4-BE49-F238E27FC236}">
                <a16:creationId xmlns:a16="http://schemas.microsoft.com/office/drawing/2014/main" id="{4F0AB09B-DC22-4A0E-BDE7-272D00A63AED}"/>
              </a:ext>
            </a:extLst>
          </p:cNvPr>
          <p:cNvSpPr txBox="1"/>
          <p:nvPr/>
        </p:nvSpPr>
        <p:spPr>
          <a:xfrm rot="5400000">
            <a:off x="7119066" y="1835294"/>
            <a:ext cx="32351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>
                <a:latin typeface="Arial" panose="020B0604020202020204" pitchFamily="34" charset="0"/>
                <a:cs typeface="Arial" panose="020B0604020202020204" pitchFamily="34" charset="0"/>
              </a:rPr>
              <a:t>DIA 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- (a-d) Folhetos Informativos do Jogo de Memória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D0930CC-BFE9-4810-AC12-3CD472722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</p:spPr>
        <p:txBody>
          <a:bodyPr/>
          <a:lstStyle/>
          <a:p>
            <a:r>
              <a:rPr lang="pt-PT" dirty="0"/>
              <a:t>e-Bug.eu</a:t>
            </a:r>
          </a:p>
        </p:txBody>
      </p:sp>
    </p:spTree>
    <p:extLst>
      <p:ext uri="{BB962C8B-B14F-4D97-AF65-F5344CB8AC3E}">
        <p14:creationId xmlns:p14="http://schemas.microsoft.com/office/powerpoint/2010/main" val="41524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55427" cy="1210755"/>
          </a:xfrm>
        </p:spPr>
        <p:txBody>
          <a:bodyPr/>
          <a:lstStyle/>
          <a:p>
            <a:r>
              <a:rPr lang="pt-PT" dirty="0"/>
              <a:t>A saúde animal e humana têm muito em comum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e-Bug.eu</a:t>
            </a:r>
            <a:endParaRPr lang="en-GB" dirty="0"/>
          </a:p>
        </p:txBody>
      </p:sp>
      <p:pic>
        <p:nvPicPr>
          <p:cNvPr id="5" name="Picture 6" descr="pegadas na areia">
            <a:extLst>
              <a:ext uri="{FF2B5EF4-FFF2-40B4-BE49-F238E27FC236}">
                <a16:creationId xmlns:a16="http://schemas.microsoft.com/office/drawing/2014/main" id="{BEF7A64A-69D6-4FFE-9DB9-FBBE45E91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9759" y="2927385"/>
            <a:ext cx="4542927" cy="2997119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8D1DEF-A1D3-43C8-9144-DA605174F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174" y="2007728"/>
            <a:ext cx="5346095" cy="803549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PT" sz="1600" dirty="0"/>
              <a:t>Consegue lembrar-se de alguma semelhança entre a saúde humana e a saúde animal?</a:t>
            </a:r>
          </a:p>
        </p:txBody>
      </p:sp>
    </p:spTree>
    <p:extLst>
      <p:ext uri="{BB962C8B-B14F-4D97-AF65-F5344CB8AC3E}">
        <p14:creationId xmlns:p14="http://schemas.microsoft.com/office/powerpoint/2010/main" val="364181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Alimentação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09071B-C12B-4EAC-B899-71F1539739C9}"/>
              </a:ext>
            </a:extLst>
          </p:cNvPr>
          <p:cNvSpPr txBox="1">
            <a:spLocks/>
          </p:cNvSpPr>
          <p:nvPr/>
        </p:nvSpPr>
        <p:spPr>
          <a:xfrm>
            <a:off x="4447423" y="1116772"/>
            <a:ext cx="4696578" cy="7434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dirty="0"/>
              <a:t>O meu animal de estimação tem uma alimentação equilibrada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CC254-3A05-42F9-9319-F7271782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397681" cy="7434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Eu tenho uma alimentação equilibrada</a:t>
            </a:r>
          </a:p>
        </p:txBody>
      </p:sp>
      <p:pic>
        <p:nvPicPr>
          <p:cNvPr id="14" name="Picture 32" descr="pão">
            <a:extLst>
              <a:ext uri="{FF2B5EF4-FFF2-40B4-BE49-F238E27FC236}">
                <a16:creationId xmlns:a16="http://schemas.microsoft.com/office/drawing/2014/main" id="{4D204865-CB32-4E8D-8436-31F8669D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570389"/>
            <a:ext cx="7969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agua">
            <a:extLst>
              <a:ext uri="{FF2B5EF4-FFF2-40B4-BE49-F238E27FC236}">
                <a16:creationId xmlns:a16="http://schemas.microsoft.com/office/drawing/2014/main" id="{555403B5-9241-4255-91BF-F6C3A20D2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717800"/>
            <a:ext cx="596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fruta">
            <a:extLst>
              <a:ext uri="{FF2B5EF4-FFF2-40B4-BE49-F238E27FC236}">
                <a16:creationId xmlns:a16="http://schemas.microsoft.com/office/drawing/2014/main" id="{2E753CF4-8CBF-48D7-99E5-B1F18221E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2776538"/>
            <a:ext cx="110013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salada">
            <a:extLst>
              <a:ext uri="{FF2B5EF4-FFF2-40B4-BE49-F238E27FC236}">
                <a16:creationId xmlns:a16="http://schemas.microsoft.com/office/drawing/2014/main" id="{84B49837-EBAA-4EBA-BF56-862C205BA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598863"/>
            <a:ext cx="12382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bife">
            <a:extLst>
              <a:ext uri="{FF2B5EF4-FFF2-40B4-BE49-F238E27FC236}">
                <a16:creationId xmlns:a16="http://schemas.microsoft.com/office/drawing/2014/main" id="{3C78BFDC-4773-4F30-B4A1-EE7BBD0A0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789363"/>
            <a:ext cx="8731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ovos">
            <a:extLst>
              <a:ext uri="{FF2B5EF4-FFF2-40B4-BE49-F238E27FC236}">
                <a16:creationId xmlns:a16="http://schemas.microsoft.com/office/drawing/2014/main" id="{D8D6B5DA-A697-4CD8-B87A-E7E68EAB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4487863"/>
            <a:ext cx="1066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leite">
            <a:extLst>
              <a:ext uri="{FF2B5EF4-FFF2-40B4-BE49-F238E27FC236}">
                <a16:creationId xmlns:a16="http://schemas.microsoft.com/office/drawing/2014/main" id="{C5B94A4A-5FDC-4F5E-B7E9-EFACED9EF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4292600"/>
            <a:ext cx="1309687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4" descr="Barra de cereal">
            <a:extLst>
              <a:ext uri="{FF2B5EF4-FFF2-40B4-BE49-F238E27FC236}">
                <a16:creationId xmlns:a16="http://schemas.microsoft.com/office/drawing/2014/main" id="{F473A35D-AF10-4250-9C29-57267B1E3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4410075"/>
            <a:ext cx="105092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 descr="queijo">
            <a:extLst>
              <a:ext uri="{FF2B5EF4-FFF2-40B4-BE49-F238E27FC236}">
                <a16:creationId xmlns:a16="http://schemas.microsoft.com/office/drawing/2014/main" id="{DF59D43A-A853-4A30-A555-A95FB9E48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5348288"/>
            <a:ext cx="113665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peixe">
            <a:extLst>
              <a:ext uri="{FF2B5EF4-FFF2-40B4-BE49-F238E27FC236}">
                <a16:creationId xmlns:a16="http://schemas.microsoft.com/office/drawing/2014/main" id="{013E26CE-E270-4634-83B8-0FFB22C9C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5300663"/>
            <a:ext cx="10731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2" descr="comida de gato">
            <a:extLst>
              <a:ext uri="{FF2B5EF4-FFF2-40B4-BE49-F238E27FC236}">
                <a16:creationId xmlns:a16="http://schemas.microsoft.com/office/drawing/2014/main" id="{F04D4642-87CC-4894-ADF4-B2CF3EF94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7" y="3115059"/>
            <a:ext cx="13176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 descr="comida de cão">
            <a:extLst>
              <a:ext uri="{FF2B5EF4-FFF2-40B4-BE49-F238E27FC236}">
                <a16:creationId xmlns:a16="http://schemas.microsoft.com/office/drawing/2014/main" id="{543CEA2D-9030-4EEC-BFFB-736A74CBB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2808672"/>
            <a:ext cx="143986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biscoito de cachorro">
            <a:extLst>
              <a:ext uri="{FF2B5EF4-FFF2-40B4-BE49-F238E27FC236}">
                <a16:creationId xmlns:a16="http://schemas.microsoft.com/office/drawing/2014/main" id="{21B15EBD-0328-4FED-962C-E230717AD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7" y="4943859"/>
            <a:ext cx="827088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tigela de água animal">
            <a:extLst>
              <a:ext uri="{FF2B5EF4-FFF2-40B4-BE49-F238E27FC236}">
                <a16:creationId xmlns:a16="http://schemas.microsoft.com/office/drawing/2014/main" id="{A2EF6B21-46F5-48AE-BDEE-2ED313DBF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943859"/>
            <a:ext cx="9080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08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Higiene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CC254-3A05-42F9-9319-F7271782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4"/>
            <a:ext cx="3453155" cy="11207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Lavo as mãos regularmente com água e sabão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e-Bug.eu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09071B-C12B-4EAC-B899-71F1539739C9}"/>
              </a:ext>
            </a:extLst>
          </p:cNvPr>
          <p:cNvSpPr txBox="1">
            <a:spLocks/>
          </p:cNvSpPr>
          <p:nvPr/>
        </p:nvSpPr>
        <p:spPr>
          <a:xfrm>
            <a:off x="4989264" y="1825624"/>
            <a:ext cx="3922012" cy="10306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dirty="0"/>
              <a:t>Quando o meu animal de estimação está sujo, lavo-o com o champô adequado</a:t>
            </a:r>
          </a:p>
        </p:txBody>
      </p:sp>
      <p:pic>
        <p:nvPicPr>
          <p:cNvPr id="20" name="Picture 5" descr="lavar as mãos sob a torneira">
            <a:extLst>
              <a:ext uri="{FF2B5EF4-FFF2-40B4-BE49-F238E27FC236}">
                <a16:creationId xmlns:a16="http://schemas.microsoft.com/office/drawing/2014/main" id="{90F53AEC-06E5-4383-8689-3783EB569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406947"/>
            <a:ext cx="17256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lavar um cachorro em um balde">
            <a:extLst>
              <a:ext uri="{FF2B5EF4-FFF2-40B4-BE49-F238E27FC236}">
                <a16:creationId xmlns:a16="http://schemas.microsoft.com/office/drawing/2014/main" id="{E101AD83-87F2-47C7-B811-B03C8E336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12" y="3162472"/>
            <a:ext cx="1795463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18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Higiene Dentária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CC254-3A05-42F9-9319-F7271782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4"/>
            <a:ext cx="3453155" cy="112077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PT" sz="2000" dirty="0"/>
              <a:t>Escovo os meus dentes pelo menos duas vezes por dia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09071B-C12B-4EAC-B899-71F1539739C9}"/>
              </a:ext>
            </a:extLst>
          </p:cNvPr>
          <p:cNvSpPr txBox="1">
            <a:spLocks/>
          </p:cNvSpPr>
          <p:nvPr/>
        </p:nvSpPr>
        <p:spPr>
          <a:xfrm>
            <a:off x="4825389" y="1825624"/>
            <a:ext cx="368996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2000" dirty="0"/>
              <a:t>Verifico o estado dos dentes e gengivas do meu animal de estimação</a:t>
            </a:r>
          </a:p>
        </p:txBody>
      </p:sp>
      <p:pic>
        <p:nvPicPr>
          <p:cNvPr id="9" name="Picture 2" descr="escova de dente">
            <a:extLst>
              <a:ext uri="{FF2B5EF4-FFF2-40B4-BE49-F238E27FC236}">
                <a16:creationId xmlns:a16="http://schemas.microsoft.com/office/drawing/2014/main" id="{1847B422-4333-43E1-A8F9-85ED08E2D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1481138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menina">
            <a:extLst>
              <a:ext uri="{FF2B5EF4-FFF2-40B4-BE49-F238E27FC236}">
                <a16:creationId xmlns:a16="http://schemas.microsoft.com/office/drawing/2014/main" id="{065E1D50-D6D3-45E6-B7B2-77314A5D3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42" y="3308807"/>
            <a:ext cx="1825296" cy="286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5" descr="cachorro">
            <a:extLst>
              <a:ext uri="{FF2B5EF4-FFF2-40B4-BE49-F238E27FC236}">
                <a16:creationId xmlns:a16="http://schemas.microsoft.com/office/drawing/2014/main" id="{33766A77-FF76-4998-87AB-DAD0DDABE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3933825"/>
            <a:ext cx="2949575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e-Bug.eu</a:t>
            </a:r>
          </a:p>
        </p:txBody>
      </p:sp>
    </p:spTree>
    <p:extLst>
      <p:ext uri="{BB962C8B-B14F-4D97-AF65-F5344CB8AC3E}">
        <p14:creationId xmlns:p14="http://schemas.microsoft.com/office/powerpoint/2010/main" val="109492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2AC4A86-C13C-45CB-8CDC-BBD5BC59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22238"/>
            <a:ext cx="8229600" cy="752914"/>
          </a:xfrm>
        </p:spPr>
        <p:txBody>
          <a:bodyPr/>
          <a:lstStyle/>
          <a:p>
            <a:r>
              <a:rPr lang="pt-PT" altLang="fr-FR" dirty="0"/>
              <a:t>Carraças</a:t>
            </a:r>
          </a:p>
        </p:txBody>
      </p:sp>
      <p:sp>
        <p:nvSpPr>
          <p:cNvPr id="7171" name="Content Placeholder 8">
            <a:extLst>
              <a:ext uri="{FF2B5EF4-FFF2-40B4-BE49-F238E27FC236}">
                <a16:creationId xmlns:a16="http://schemas.microsoft.com/office/drawing/2014/main" id="{B5626CC8-1C70-476A-9BF0-B83B26D68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293" y="981362"/>
            <a:ext cx="4321175" cy="5040313"/>
          </a:xfrm>
        </p:spPr>
        <p:txBody>
          <a:bodyPr>
            <a:normAutofit/>
          </a:bodyPr>
          <a:lstStyle/>
          <a:p>
            <a:pPr marL="176213" indent="0">
              <a:buNone/>
            </a:pPr>
            <a:endParaRPr lang="pt-PT" altLang="fr-FR" sz="2000" dirty="0"/>
          </a:p>
          <a:p>
            <a:pPr marL="176213" indent="0">
              <a:buNone/>
            </a:pPr>
            <a:r>
              <a:rPr lang="pt-PT" altLang="fr-FR" sz="2000" dirty="0"/>
              <a:t>Após um  passeio na floresta ou caminhada sobre relva alta, examino o meu cabelo e pele para ver se tem carraças.</a:t>
            </a:r>
          </a:p>
          <a:p>
            <a:pPr marL="176213" indent="0">
              <a:buFont typeface="Arial" panose="020B0604020202020204" pitchFamily="34" charset="0"/>
              <a:buNone/>
            </a:pPr>
            <a:r>
              <a:rPr lang="pt-PT" altLang="fr-FR" sz="2000" dirty="0"/>
              <a:t>As carraças podem transmitir uma infeções, como a Febre da carraça e a doença de Lyme.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 dirty="0"/>
          </a:p>
          <a:p>
            <a:pPr>
              <a:buFont typeface="Arial" panose="020B0604020202020204" pitchFamily="34" charset="0"/>
              <a:buNone/>
            </a:pPr>
            <a:endParaRPr lang="fr-FR" altLang="fr-FR" sz="2000" dirty="0"/>
          </a:p>
          <a:p>
            <a:pPr>
              <a:buFont typeface="Arial" panose="020B0604020202020204" pitchFamily="34" charset="0"/>
              <a:buNone/>
            </a:pPr>
            <a:endParaRPr lang="fr-FR" altLang="fr-FR" sz="2000" dirty="0"/>
          </a:p>
          <a:p>
            <a:pPr>
              <a:buFont typeface="Arial" panose="020B0604020202020204" pitchFamily="34" charset="0"/>
              <a:buNone/>
            </a:pPr>
            <a:endParaRPr lang="fr-FR" altLang="fr-FR" sz="2000" dirty="0"/>
          </a:p>
        </p:txBody>
      </p:sp>
      <p:pic>
        <p:nvPicPr>
          <p:cNvPr id="7174" name="Picture 5" descr="carrapatos">
            <a:extLst>
              <a:ext uri="{FF2B5EF4-FFF2-40B4-BE49-F238E27FC236}">
                <a16:creationId xmlns:a16="http://schemas.microsoft.com/office/drawing/2014/main" id="{C4269E07-10A7-4483-8604-CD220783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9" y="3940596"/>
            <a:ext cx="2356768" cy="176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Content Placeholder 9">
            <a:extLst>
              <a:ext uri="{FF2B5EF4-FFF2-40B4-BE49-F238E27FC236}">
                <a16:creationId xmlns:a16="http://schemas.microsoft.com/office/drawing/2014/main" id="{5A58F621-9281-4D6A-A427-89D3383B2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9" y="944562"/>
            <a:ext cx="4176712" cy="4968875"/>
          </a:xfrm>
        </p:spPr>
        <p:txBody>
          <a:bodyPr/>
          <a:lstStyle/>
          <a:p>
            <a:pPr marL="176213" indent="0">
              <a:buNone/>
            </a:pPr>
            <a:r>
              <a:rPr lang="pt-PT" altLang="fr-FR" sz="2000" dirty="0"/>
              <a:t>Após um  passeio na floresta ou caminhada sobre relva alta, examino o pelo do meu animal para ver se tem carraças. As picadas de carraças podem transmitir micróbios ao meu animal de estimação e pô-lo doente</a:t>
            </a:r>
            <a:r>
              <a:rPr lang="pt-PT" altLang="fr-FR" sz="2400" dirty="0"/>
              <a:t>.</a:t>
            </a:r>
          </a:p>
        </p:txBody>
      </p:sp>
      <p:pic>
        <p:nvPicPr>
          <p:cNvPr id="7173" name="Picture 4" descr="carrapato em um cachorro">
            <a:extLst>
              <a:ext uri="{FF2B5EF4-FFF2-40B4-BE49-F238E27FC236}">
                <a16:creationId xmlns:a16="http://schemas.microsoft.com/office/drawing/2014/main" id="{0B2F0572-415F-4008-9453-B2C2066D6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785899"/>
            <a:ext cx="3266674" cy="244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B16A6A5-AF43-4799-8F5B-7FCBE1C4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</p:spPr>
        <p:txBody>
          <a:bodyPr/>
          <a:lstStyle/>
          <a:p>
            <a:r>
              <a:rPr lang="pt-PT" dirty="0"/>
              <a:t>e-Bug.eu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25EB2A6-FAA5-444A-A1B2-BBFEB892B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dirty="0"/>
              <a:t>Exercício Físico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F294E0F1-71ED-4CEA-9B83-8754F8FAD1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altLang="en-US" dirty="0"/>
              <a:t>Pratico exercício físico para manter-me em forma e saudável</a:t>
            </a:r>
          </a:p>
        </p:txBody>
      </p:sp>
      <p:sp>
        <p:nvSpPr>
          <p:cNvPr id="8196" name="Content Placeholder 3">
            <a:extLst>
              <a:ext uri="{FF2B5EF4-FFF2-40B4-BE49-F238E27FC236}">
                <a16:creationId xmlns:a16="http://schemas.microsoft.com/office/drawing/2014/main" id="{74EFD42F-4AA4-4216-AC25-BC39DBCF75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PT" altLang="en-US" dirty="0"/>
              <a:t>Levo o meu  cão a passear para mantê-lo saudável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B495121-00DB-46A9-9CF5-1908AAB2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</p:spPr>
        <p:txBody>
          <a:bodyPr/>
          <a:lstStyle/>
          <a:p>
            <a:r>
              <a:rPr lang="pt-PT" dirty="0"/>
              <a:t>e-Bug.eu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>
            <a:extLst>
              <a:ext uri="{FF2B5EF4-FFF2-40B4-BE49-F238E27FC236}">
                <a16:creationId xmlns:a16="http://schemas.microsoft.com/office/drawing/2014/main" id="{1B3343F5-5C24-4139-9A89-FA7D0C0C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57" y="401638"/>
            <a:ext cx="7886700" cy="807523"/>
          </a:xfrm>
        </p:spPr>
        <p:txBody>
          <a:bodyPr/>
          <a:lstStyle/>
          <a:p>
            <a:pPr eaLnBrk="1" hangingPunct="1"/>
            <a:r>
              <a:rPr lang="pt-PT" altLang="fr-FR" dirty="0"/>
              <a:t>Vacinas</a:t>
            </a:r>
          </a:p>
        </p:txBody>
      </p:sp>
      <p:sp>
        <p:nvSpPr>
          <p:cNvPr id="9219" name="Espace réservé du contenu 2">
            <a:extLst>
              <a:ext uri="{FF2B5EF4-FFF2-40B4-BE49-F238E27FC236}">
                <a16:creationId xmlns:a16="http://schemas.microsoft.com/office/drawing/2014/main" id="{457B80DD-A7D0-448A-8803-8B81404FE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587" y="1440936"/>
            <a:ext cx="3938587" cy="47228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PT" altLang="fr-FR" dirty="0"/>
              <a:t> Sou vacinado</a:t>
            </a:r>
          </a:p>
        </p:txBody>
      </p:sp>
      <p:pic>
        <p:nvPicPr>
          <p:cNvPr id="9222" name="Picture 5" descr="garoto">
            <a:extLst>
              <a:ext uri="{FF2B5EF4-FFF2-40B4-BE49-F238E27FC236}">
                <a16:creationId xmlns:a16="http://schemas.microsoft.com/office/drawing/2014/main" id="{BFD01675-220D-4036-BC7C-A3B484238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62350"/>
            <a:ext cx="1728788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agulha">
            <a:extLst>
              <a:ext uri="{FF2B5EF4-FFF2-40B4-BE49-F238E27FC236}">
                <a16:creationId xmlns:a16="http://schemas.microsoft.com/office/drawing/2014/main" id="{83769FE5-18A8-409B-B1D0-1682909E1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0549" flipH="1" flipV="1">
            <a:off x="482549" y="4363529"/>
            <a:ext cx="345779" cy="4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age 4" descr="médico e menino">
            <a:extLst>
              <a:ext uri="{FF2B5EF4-FFF2-40B4-BE49-F238E27FC236}">
                <a16:creationId xmlns:a16="http://schemas.microsoft.com/office/drawing/2014/main" id="{CAFF7775-0B87-49A8-8F63-E98A362E9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328863"/>
            <a:ext cx="1584325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Espace réservé du contenu 3">
            <a:extLst>
              <a:ext uri="{FF2B5EF4-FFF2-40B4-BE49-F238E27FC236}">
                <a16:creationId xmlns:a16="http://schemas.microsoft.com/office/drawing/2014/main" id="{33E444F1-5267-49F5-BB5F-49F479864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7237" y="1365251"/>
            <a:ext cx="4038600" cy="4525962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PT" altLang="fr-FR" dirty="0"/>
              <a:t>Levo o meu animal de estimação ao Veterinário para ser vacinado</a:t>
            </a:r>
          </a:p>
        </p:txBody>
      </p:sp>
      <p:pic>
        <p:nvPicPr>
          <p:cNvPr id="9226" name="Espace réservé du contenu 4" descr="veterinário e cachorro">
            <a:extLst>
              <a:ext uri="{FF2B5EF4-FFF2-40B4-BE49-F238E27FC236}">
                <a16:creationId xmlns:a16="http://schemas.microsoft.com/office/drawing/2014/main" id="{228A3210-333C-4F41-A7DA-402143610A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7" y="3502024"/>
            <a:ext cx="208121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agulha">
            <a:extLst>
              <a:ext uri="{FF2B5EF4-FFF2-40B4-BE49-F238E27FC236}">
                <a16:creationId xmlns:a16="http://schemas.microsoft.com/office/drawing/2014/main" id="{8AEC783F-E203-4A79-8E3A-8562E0E02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4532313"/>
            <a:ext cx="3429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cachorro">
            <a:extLst>
              <a:ext uri="{FF2B5EF4-FFF2-40B4-BE49-F238E27FC236}">
                <a16:creationId xmlns:a16="http://schemas.microsoft.com/office/drawing/2014/main" id="{BBC808D7-2E48-48EC-817F-F9A766642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62488"/>
            <a:ext cx="9239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E327D69-4F49-44E3-B4CA-2B2F86931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</p:spPr>
        <p:txBody>
          <a:bodyPr/>
          <a:lstStyle/>
          <a:p>
            <a:r>
              <a:rPr lang="pt-PT" dirty="0"/>
              <a:t>e-Bug.eu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A79CDF6C-CCF6-456E-B1DC-6B4017BB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80963"/>
            <a:ext cx="8229600" cy="849064"/>
          </a:xfrm>
        </p:spPr>
        <p:txBody>
          <a:bodyPr/>
          <a:lstStyle/>
          <a:p>
            <a:pPr eaLnBrk="1" hangingPunct="1"/>
            <a:r>
              <a:rPr lang="pt-PT" altLang="fr-FR" dirty="0"/>
              <a:t>Antibióticos</a:t>
            </a:r>
          </a:p>
        </p:txBody>
      </p:sp>
      <p:sp>
        <p:nvSpPr>
          <p:cNvPr id="10243" name="Espace réservé du contenu 2">
            <a:extLst>
              <a:ext uri="{FF2B5EF4-FFF2-40B4-BE49-F238E27FC236}">
                <a16:creationId xmlns:a16="http://schemas.microsoft.com/office/drawing/2014/main" id="{449E0A6E-1080-41EE-9456-B0BBC341C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700" y="870743"/>
            <a:ext cx="4105275" cy="40608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pt-PT" altLang="fr-FR" sz="2000" dirty="0"/>
              <a:t>Se ficar doente, só tomo antibióticos se o meu médico os receitar. Tomo-os sempre conforme as indicações dadas. </a:t>
            </a:r>
            <a:br>
              <a:rPr lang="fr-FR" altLang="fr-FR" sz="2000" i="1" dirty="0"/>
            </a:br>
            <a:r>
              <a:rPr lang="pt-PT" altLang="fr-FR" sz="2000" dirty="0"/>
              <a:t>Nunca tomo antibióticos que sobraram.</a:t>
            </a:r>
            <a:endParaRPr lang="fr-FR" altLang="fr-FR" sz="2000" b="1" dirty="0"/>
          </a:p>
        </p:txBody>
      </p:sp>
      <p:pic>
        <p:nvPicPr>
          <p:cNvPr id="10247" name="Picture 8" descr="menino na cama com antibióticos">
            <a:extLst>
              <a:ext uri="{FF2B5EF4-FFF2-40B4-BE49-F238E27FC236}">
                <a16:creationId xmlns:a16="http://schemas.microsoft.com/office/drawing/2014/main" id="{B9484CFE-8E14-4378-B566-F952191B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01156"/>
            <a:ext cx="15144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 descr="menina e mãe na consulta médica">
            <a:extLst>
              <a:ext uri="{FF2B5EF4-FFF2-40B4-BE49-F238E27FC236}">
                <a16:creationId xmlns:a16="http://schemas.microsoft.com/office/drawing/2014/main" id="{6F684D11-E678-47E7-952C-6B6E3CAD1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7" y="2901156"/>
            <a:ext cx="267176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Espace réservé du contenu 5">
            <a:extLst>
              <a:ext uri="{FF2B5EF4-FFF2-40B4-BE49-F238E27FC236}">
                <a16:creationId xmlns:a16="http://schemas.microsoft.com/office/drawing/2014/main" id="{25ADB53A-3A63-48F0-9A84-03707C58B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8849" y="682693"/>
            <a:ext cx="3973838" cy="265541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PT" altLang="fr-FR" sz="1900" dirty="0"/>
              <a:t>Se o meu animal de estimação adoecer, só lhe dou antibióticos se forem receitados pelo veterinário. 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PT" altLang="fr-FR" sz="1900" dirty="0"/>
              <a:t>Dou sempre os medicamentos ao meu animal de estimação exatamente como o veterinário recomenda.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PT" altLang="fr-FR" sz="1900" dirty="0"/>
              <a:t>Nunca dou ao meu animal de estimação antibióticos que sobraram</a:t>
            </a:r>
            <a:endParaRPr lang="fr-FR" altLang="fr-FR" sz="2000" b="1" dirty="0"/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altLang="fr-FR" sz="2000" b="1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r-FR" altLang="fr-FR" b="1" dirty="0"/>
          </a:p>
          <a:p>
            <a:pPr marL="0" indent="0" eaLnBrk="1" hangingPunct="1"/>
            <a:endParaRPr lang="fr-FR" altLang="fr-FR" dirty="0"/>
          </a:p>
        </p:txBody>
      </p:sp>
      <p:pic>
        <p:nvPicPr>
          <p:cNvPr id="10249" name="Picture 13" descr="veterinário e cão com antibióticos">
            <a:extLst>
              <a:ext uri="{FF2B5EF4-FFF2-40B4-BE49-F238E27FC236}">
                <a16:creationId xmlns:a16="http://schemas.microsoft.com/office/drawing/2014/main" id="{950C6E7B-190C-4F0C-90B7-1913CA836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20" y="3317783"/>
            <a:ext cx="1978138" cy="197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7">
            <a:extLst>
              <a:ext uri="{FF2B5EF4-FFF2-40B4-BE49-F238E27FC236}">
                <a16:creationId xmlns:a16="http://schemas.microsoft.com/office/drawing/2014/main" id="{129FB55E-2A0E-4166-87CF-EB564080B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18" y="5432426"/>
            <a:ext cx="88693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fr-FR" sz="2000" dirty="0"/>
              <a:t>Caso contrário , as bactérias podem tornar-se resistentes ao antibiótico e o mesmo antibiótico será ineficaz na próxima vez que seja necessário.</a:t>
            </a:r>
            <a:br>
              <a:rPr lang="fr-FR" altLang="fr-FR" sz="2000" dirty="0"/>
            </a:br>
            <a:endParaRPr lang="fr-FR" altLang="fr-FR" sz="1400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1C27276-9B3F-4AFE-B98C-BB193D184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</p:spPr>
        <p:txBody>
          <a:bodyPr/>
          <a:lstStyle/>
          <a:p>
            <a:r>
              <a:rPr lang="pt-PT" dirty="0"/>
              <a:t>e-Bug.eu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-Bug master">
      <a:dk1>
        <a:srgbClr val="302564"/>
      </a:dk1>
      <a:lt1>
        <a:sysClr val="window" lastClr="FFFFFF"/>
      </a:lt1>
      <a:dk2>
        <a:srgbClr val="007C91"/>
      </a:dk2>
      <a:lt2>
        <a:srgbClr val="E7E6E6"/>
      </a:lt2>
      <a:accent1>
        <a:srgbClr val="F16436"/>
      </a:accent1>
      <a:accent2>
        <a:srgbClr val="FAC02B"/>
      </a:accent2>
      <a:accent3>
        <a:srgbClr val="8DC641"/>
      </a:accent3>
      <a:accent4>
        <a:srgbClr val="12B38F"/>
      </a:accent4>
      <a:accent5>
        <a:srgbClr val="2862A5"/>
      </a:accent5>
      <a:accent6>
        <a:srgbClr val="712B8F"/>
      </a:accent6>
      <a:hlink>
        <a:srgbClr val="302564"/>
      </a:hlink>
      <a:folHlink>
        <a:srgbClr val="712B8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-Bug template" id="{75579902-F6E3-4C71-AB71-3B7D5BD1337B}" vid="{C1FBD216-3121-4865-9F19-D768D575CE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e-Bug template</Template>
  <TotalTime>17865</TotalTime>
  <Words>1053</Words>
  <Application>Microsoft Office PowerPoint</Application>
  <PresentationFormat>On-screen Show (4:3)</PresentationFormat>
  <Paragraphs>124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Uma Só Saúde: Cuidar do seu animal de estimação </vt:lpstr>
      <vt:lpstr>A saúde animal e humana têm muito em comum</vt:lpstr>
      <vt:lpstr>Alimentação</vt:lpstr>
      <vt:lpstr>Higiene</vt:lpstr>
      <vt:lpstr>Higiene Dentária</vt:lpstr>
      <vt:lpstr>Carraças</vt:lpstr>
      <vt:lpstr>Exercício Físico</vt:lpstr>
      <vt:lpstr>Vacinas</vt:lpstr>
      <vt:lpstr>Antibióticos</vt:lpstr>
      <vt:lpstr>Antibióticos</vt:lpstr>
      <vt:lpstr>Uma Única Saúde</vt:lpstr>
      <vt:lpstr>Atividades</vt:lpstr>
      <vt:lpstr>Jogo de Memória (com Cartões Didáticos)</vt:lpstr>
      <vt:lpstr>Jogo de Memória</vt:lpstr>
      <vt:lpstr>Jogo de Memória</vt:lpstr>
      <vt:lpstr>Jogo de Memória</vt:lpstr>
      <vt:lpstr>Jogo de Memória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Só Saúde: Cuidar do seu animal de estimação</dc:title>
  <dc:creator>Liam Clayton</dc:creator>
  <cp:lastModifiedBy>Liam Clayton</cp:lastModifiedBy>
  <cp:revision>4</cp:revision>
  <dcterms:created xsi:type="dcterms:W3CDTF">2022-01-12T10:18:24Z</dcterms:created>
  <dcterms:modified xsi:type="dcterms:W3CDTF">2022-08-12T13:16:36Z</dcterms:modified>
</cp:coreProperties>
</file>