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2" autoAdjust="0"/>
    <p:restoredTop sz="86420"/>
  </p:normalViewPr>
  <p:slideViewPr>
    <p:cSldViewPr snapToGrid="0">
      <p:cViewPr varScale="1">
        <p:scale>
          <a:sx n="98" d="100"/>
          <a:sy n="98" d="100"/>
        </p:scale>
        <p:origin x="153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761CD-24CC-714D-A258-329590A1338C}" type="datetimeFigureOut">
              <a:rPr lang="pt-PT" smtClean="0"/>
              <a:t>12/08/2022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A5886-F3C3-0746-9F4E-12B8894B0F9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36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A5886-F3C3-0746-9F4E-12B8894B0F9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64841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A5886-F3C3-0746-9F4E-12B8894B0F9A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4311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4F29-8750-400F-A2D7-D4684130B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5C2A5-D9C4-4D53-89B3-9CDE80920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91DF-DCF0-4200-952A-26845D1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E048-38A3-4AE9-B825-CDAFAC51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C2E1B-3812-409E-9C58-0E9C1F55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5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7F9A-67C5-484D-B37B-43F968C7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E130E-8702-49B8-AECC-2903DB353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43DF-70FE-4657-A801-BC683D78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71E7A-6B0D-4DB0-A326-5C880321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EF6EB-CD43-4C82-98B5-A690E066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3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6CBC7-1D28-4DAB-A6AC-AB24224DF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5F6F7-D448-4CD3-9B5E-F4D9D5D1B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3B9BF-1971-4132-BF20-CBAC4005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E6664-A341-480E-A5FC-B6A778D4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2F510-39D5-465E-B56F-E026B80E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6E0A-D3C3-43A1-9F08-9A9D5AE7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1F46-36D0-4238-9A41-60C2724C9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6DA4-F6D7-4CC7-9104-47745AB3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0053-C815-4B47-8059-6F8386CD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C77ED-6391-4464-A661-56A47B96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9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968E-926D-478C-88EB-3CF91E027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A3919-19AD-4A0E-BF5F-75F6C1A8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009C-69BB-43E7-B1E7-E9E12CDD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7151-3E68-45CF-AF76-AB2FB09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FE637-4A87-4949-8263-02B686B97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E0BA-3A68-4119-932D-1C921C75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E148-A4B2-4D5A-83F2-61D74C967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EBB1A-0DE5-48FB-BDD1-540553938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2981-054D-474A-8AE8-6BD605A3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630A2-5828-4E6B-BB83-208BC445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42935-98E4-4303-9C9E-EBAF2C27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15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17AD-B629-4C9A-B515-DFD03F15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DDD24-1F3D-4E78-9B59-EA45DFCD3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55659-A6B5-4B7E-B550-1D2E8109F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1CAD6-B8FC-4A84-A5DF-32224ABF4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7E454-192E-4C3A-ABB6-85A7581AA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B0448-A698-4983-81B2-B2E6C865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1BC3B-D7A5-45E5-A8DD-AC07F1DE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6A201-6821-4B89-AAD0-B1EB30E0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28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1D88-D17F-4F27-BF36-4D6D18BA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E6322-2716-4CBC-9659-3C5F57A4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24B65-6844-4EE2-9E4E-7270F98BD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EBDA7-C99A-4964-9853-DCCEA115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42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3C196-E8A2-4BE4-8806-1869B8EB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37057-6B9A-41CF-A26E-54175761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E869B-CC8D-468C-853A-B4F8242B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DAE5-91F7-49DE-8277-CC574EE3C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61886-0B78-4721-9AD9-585EEBF6F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68EC3-400A-44B1-B96F-19CB6C123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072A2-8BB6-4C2B-99CC-3A427107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32EBD-6607-43BB-85EF-C71AC4AD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122C0-9C1F-4DD5-8F7F-A321BDA0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3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1312-7056-4BCA-BDD4-70FD137F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532DE-ACEE-4B32-8C1A-33455AAEB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1AD4A-AF62-48D9-A00D-1D5034B9E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7A42-C162-4C11-9C1D-CBCCF598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5DA2-8E34-41EE-AC2A-8EA178C4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DB439-7142-4E8A-85AC-BC043893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8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DF8B4-A179-4BEA-929D-4CF441A4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do título mestre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1DECB-2934-4188-9197-B8C44E18B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estilos de texto mestre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nivel</a:t>
            </a:r>
          </a:p>
          <a:p>
            <a:pPr lvl="3"/>
            <a:r>
              <a:rPr lang="pt-PT"/>
              <a:t>4º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EA3B-85C5-4D45-BC93-EABB0E2EF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905B-CF05-4FB5-9B88-0E7442EDB844}" type="datetimeFigureOut">
              <a:rPr lang="en-GB" smtClean="0"/>
              <a:t>12/08/2022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8ADAB-1ED4-4780-9FF9-987B249AF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FB1F-2C03-4097-B1AA-CD136764C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883C-8D31-4A0E-8698-DD1315CFF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1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F6B4A1-C4CF-4F7E-A3D0-7E52ED593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38" y="1220461"/>
            <a:ext cx="5571522" cy="4651657"/>
          </a:xfrm>
          <a:prstGeom prst="rect">
            <a:avLst/>
          </a:prstGeom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D092C0B-F451-415C-B118-29743ED23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074874" y="1315979"/>
            <a:ext cx="684655" cy="161597"/>
          </a:xfrm>
          <a:prstGeom prst="bentConnector3">
            <a:avLst>
              <a:gd name="adj1" fmla="val 50000"/>
            </a:avLst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3EBC6DE-836C-4FAA-BF4E-6F54E1709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7283117" y="1249456"/>
            <a:ext cx="1004476" cy="491789"/>
          </a:xfrm>
          <a:prstGeom prst="bentConnector3">
            <a:avLst>
              <a:gd name="adj1" fmla="val 50000"/>
            </a:avLst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DD344C-CF22-453B-8E98-8BC5B6843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7786575" y="3205734"/>
            <a:ext cx="503460" cy="579924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E3DF628-40A2-4673-8A14-C469F0DBB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6558132" y="5455726"/>
            <a:ext cx="1731902" cy="346793"/>
          </a:xfrm>
          <a:prstGeom prst="bentConnector3">
            <a:avLst>
              <a:gd name="adj1" fmla="val 50000"/>
            </a:avLst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43BCAA8B-DA67-434F-8945-662E9D6AA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>
            <a:off x="2297756" y="3384383"/>
            <a:ext cx="231015" cy="1033563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A6EE948-A4E5-4F85-B19C-86A826FFA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912037" y="-2306727"/>
            <a:ext cx="6367926" cy="11471453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73228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6" descr="The Chain of Infection&#10;">
            <a:extLst>
              <a:ext uri="{FF2B5EF4-FFF2-40B4-BE49-F238E27FC236}">
                <a16:creationId xmlns:a16="http://schemas.microsoft.com/office/drawing/2014/main" id="{E92DE07E-DE93-4248-8E27-8A68F32692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973" y="337775"/>
            <a:ext cx="695613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cadeia transmissão de infeção</a:t>
            </a:r>
          </a:p>
        </p:txBody>
      </p:sp>
      <p:sp>
        <p:nvSpPr>
          <p:cNvPr id="25" name="Rectangle: Rounded Corners 6" descr="People at risk from&#10;infection&#10;We are all at risk from&#10;infection, but some are at greater risk:&#10;• People on medication&#10;e.g chemotherapy&#10;• The very young/elderly&#10;• People with underlying diseases e.g HIV/AIDS, diabetes&#10;">
            <a:extLst>
              <a:ext uri="{FF2B5EF4-FFF2-40B4-BE49-F238E27FC236}">
                <a16:creationId xmlns:a16="http://schemas.microsoft.com/office/drawing/2014/main" id="{18E6B447-51D5-4662-AFC6-24D877CBE57D}"/>
              </a:ext>
            </a:extLst>
          </p:cNvPr>
          <p:cNvSpPr/>
          <p:nvPr/>
        </p:nvSpPr>
        <p:spPr>
          <a:xfrm>
            <a:off x="539778" y="1014255"/>
            <a:ext cx="2686020" cy="2711118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 em risco de serem infetadas</a:t>
            </a:r>
            <a:r>
              <a:rPr lang="pt-PT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300" b="1" dirty="0">
                <a:solidFill>
                  <a:srgbClr val="732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Individuo Susceptível</a:t>
            </a:r>
            <a:endParaRPr lang="pt-PT" sz="1300" dirty="0">
              <a:solidFill>
                <a:srgbClr val="732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todos em risco de ser infetados. No entanto, para algumas pessoas, este é ainda mais elevado: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Pessoas sob medicação como por exemplo, quimioterapia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Pessoas muito jovens/idosos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Pessoas com doenças subjacentes, por exemplo, VIH/SIDA, diabetes</a:t>
            </a:r>
          </a:p>
        </p:txBody>
      </p:sp>
      <p:sp>
        <p:nvSpPr>
          <p:cNvPr id="26" name="Rectangle: Rounded Corners 13" descr="Source of infection&#10;Someone or something carrying the harmful microbes that causes the infection. There are many different sources of infection, these can include:&#10;• People already infected&#10;• Pets or animals&#10;• Contaminated food">
            <a:extLst>
              <a:ext uri="{FF2B5EF4-FFF2-40B4-BE49-F238E27FC236}">
                <a16:creationId xmlns:a16="http://schemas.microsoft.com/office/drawing/2014/main" id="{674EABEC-9301-4E9C-AFBC-BA51CC11B103}"/>
              </a:ext>
            </a:extLst>
          </p:cNvPr>
          <p:cNvSpPr/>
          <p:nvPr/>
        </p:nvSpPr>
        <p:spPr>
          <a:xfrm>
            <a:off x="8180093" y="405820"/>
            <a:ext cx="3316440" cy="1687282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300" b="1" dirty="0">
                <a:solidFill>
                  <a:srgbClr val="732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(ou reservatório) de infeção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Alguém ou algo que transporta os microrganismos Patogénicos. Existem muitas fontes diferentes de infeção, as quais podem incluir: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Pessoas já infetadas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Animais de estimação ou outros animais</a:t>
            </a:r>
          </a:p>
          <a:p>
            <a:r>
              <a:rPr lang="pt-PT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Alimentos contaminados</a:t>
            </a:r>
          </a:p>
        </p:txBody>
      </p:sp>
      <p:sp>
        <p:nvSpPr>
          <p:cNvPr id="28" name="Rectangle: Rounded Corners 14" descr="Way out for microbes&#10;Harmful microbes need a way to get out of an infected person or source before they can spread to someone else. Routes include:&#10;• Sneezing, coughing, saliva&#10;• Bodily fluid&#10;• Juices from raw meat and poultry&#10;">
            <a:extLst>
              <a:ext uri="{FF2B5EF4-FFF2-40B4-BE49-F238E27FC236}">
                <a16:creationId xmlns:a16="http://schemas.microsoft.com/office/drawing/2014/main" id="{1866336E-3604-4E15-8A09-6D86E0EDB678}"/>
              </a:ext>
            </a:extLst>
          </p:cNvPr>
          <p:cNvSpPr/>
          <p:nvPr/>
        </p:nvSpPr>
        <p:spPr>
          <a:xfrm>
            <a:off x="8180092" y="2151845"/>
            <a:ext cx="3316441" cy="2048075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Saída para os micróbios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micróbios nocivos necessitam de um meio que lhes permita sair de uma pessoa ou fonte infetada antes de se disseminarem para uma outra pessoa. As rotas incluem: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Espirros, tosse, saliva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Fluidos corporais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Sucos da carne crua e das aves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15" descr="Way in for microbes&#10;Harmful microbes need a&#10;way to enter the body before they can cause an infection. This can be&#10;through:&#10;• The food we eat&#10;• Inhalation of aerosols&#10;or droplets&#10;• Open cuts or sores&#10;• Things we put in our&#10;mouths">
            <a:extLst>
              <a:ext uri="{FF2B5EF4-FFF2-40B4-BE49-F238E27FC236}">
                <a16:creationId xmlns:a16="http://schemas.microsoft.com/office/drawing/2014/main" id="{EAF9794C-A8B0-4121-A039-40AA59D576FE}"/>
              </a:ext>
            </a:extLst>
          </p:cNvPr>
          <p:cNvSpPr/>
          <p:nvPr/>
        </p:nvSpPr>
        <p:spPr>
          <a:xfrm>
            <a:off x="541914" y="4016679"/>
            <a:ext cx="3001386" cy="2462186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 de entrada para os micróbios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micróbios nocivos necessitam de um meio para entrar no corpo antes de causar uma infeção, que pode ser através de: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Alimentos que ingerimos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Inalação de aerossóis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gotículas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Cortes ou feridas abertas</a:t>
            </a:r>
          </a:p>
          <a:p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Coisas que pomos na boca</a:t>
            </a:r>
          </a:p>
        </p:txBody>
      </p:sp>
      <p:sp>
        <p:nvSpPr>
          <p:cNvPr id="27" name="Rectangle: Rounded Corners 8" descr="Spread of infection&#10;Harmful microbes need a way to be passed from a source to a person. This can be through:&#10;• Direct touch/contact&#10;• Sexual transmission&#10;Harmful microbes are also spread via:&#10;• Hands, hand contact surfaces (e.g. door handles, keyboards, toilets)&#10;• Food contact surfaces&#10;• Air">
            <a:extLst>
              <a:ext uri="{FF2B5EF4-FFF2-40B4-BE49-F238E27FC236}">
                <a16:creationId xmlns:a16="http://schemas.microsoft.com/office/drawing/2014/main" id="{964A4A78-1D35-4A35-9A54-4709DBB4620F}"/>
              </a:ext>
            </a:extLst>
          </p:cNvPr>
          <p:cNvSpPr/>
          <p:nvPr/>
        </p:nvSpPr>
        <p:spPr>
          <a:xfrm>
            <a:off x="7912099" y="4233263"/>
            <a:ext cx="3737982" cy="2329540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Propagação da infeção/</a:t>
            </a:r>
            <a:r>
              <a:rPr lang="pt-PT" sz="1300" b="1" kern="1200" dirty="0">
                <a:solidFill>
                  <a:srgbClr val="73228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de transmissão</a:t>
            </a:r>
            <a:endParaRPr lang="pt-PT" sz="1300" dirty="0">
              <a:solidFill>
                <a:srgbClr val="73228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micróbios nocivos necessitam de um meio para passar de uma fonte para uma pessoa, o qual poderá ser através de:</a:t>
            </a:r>
            <a:endParaRPr lang="pt-P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Toque/contacto direto</a:t>
            </a:r>
            <a:endParaRPr lang="pt-P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Transmissão sexual</a:t>
            </a:r>
            <a:endParaRPr lang="pt-P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micróbios nocivos também são disseminados através de:</a:t>
            </a:r>
            <a:endParaRPr lang="pt-P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Mãos, superfícies de contacto com as mãos (por exemplo, maçanetas, teclados, sanitas)</a:t>
            </a:r>
            <a:endParaRPr lang="pt-P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3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Superfícies de contacto com alimentos</a:t>
            </a:r>
            <a:endParaRPr lang="pt-PT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2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3DE7920-7FE5-4AE5-8FAA-B0274C29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10189" y="1458132"/>
            <a:ext cx="544286" cy="478133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47D8FE78-050A-4C5E-B5C8-F08DB9D1C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393666" y="3531484"/>
            <a:ext cx="463158" cy="362031"/>
          </a:xfrm>
          <a:prstGeom prst="bentConnector3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31F441C-F0F9-4958-A1C1-80BA0EAAD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7167489" y="5482460"/>
            <a:ext cx="1165230" cy="462610"/>
          </a:xfrm>
          <a:prstGeom prst="bentConnector3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977841C-E3E9-48E6-A63D-BD7657A9F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290501" y="1429330"/>
            <a:ext cx="675203" cy="337906"/>
          </a:xfrm>
          <a:prstGeom prst="bentConnector3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D6F6CB47-1797-4817-8482-8FE012D30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26" y="1236889"/>
            <a:ext cx="5477298" cy="4695853"/>
          </a:xfrm>
          <a:prstGeom prst="rect">
            <a:avLst/>
          </a:prstGeom>
        </p:spPr>
      </p:pic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73423DE-CE7C-41BF-B880-9FCA90571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342153" y="3827818"/>
            <a:ext cx="360131" cy="1219197"/>
          </a:xfrm>
          <a:prstGeom prst="bentConnector2">
            <a:avLst/>
          </a:prstGeom>
          <a:ln w="19050">
            <a:solidFill>
              <a:srgbClr val="732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930CB8-E7B6-4B51-805F-C1CBAED04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912037" y="-2306727"/>
            <a:ext cx="6367926" cy="11471453"/>
          </a:xfrm>
          <a:prstGeom prst="roundRect">
            <a:avLst>
              <a:gd name="adj" fmla="val 2575"/>
            </a:avLst>
          </a:prstGeom>
          <a:noFill/>
          <a:ln w="76200" cap="sq">
            <a:solidFill>
              <a:srgbClr val="73228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itle 16" descr="The Chain of Infection&#10;">
            <a:extLst>
              <a:ext uri="{FF2B5EF4-FFF2-40B4-BE49-F238E27FC236}">
                <a16:creationId xmlns:a16="http://schemas.microsoft.com/office/drawing/2014/main" id="{E92DE07E-DE93-4248-8E27-8A68F32692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9270" y="383135"/>
            <a:ext cx="6845144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Quebra da cadeia transmissão de infeção</a:t>
            </a:r>
          </a:p>
        </p:txBody>
      </p:sp>
      <p:sp>
        <p:nvSpPr>
          <p:cNvPr id="21" name="Rectangle: Rounded Corners 31" descr="People at risk from&#10;infection&#10;Everyone:&#10;• Take appropriate vaccinations&#10;High risk people:&#10;• Keep away from people who are infectious&#10;• Take extra care about cleanliness&#10;• Take extra care when cooking and preparing food&#10;">
            <a:extLst>
              <a:ext uri="{FF2B5EF4-FFF2-40B4-BE49-F238E27FC236}">
                <a16:creationId xmlns:a16="http://schemas.microsoft.com/office/drawing/2014/main" id="{7C43CE22-34C4-446E-A3FB-E6D57D56A57D}"/>
              </a:ext>
            </a:extLst>
          </p:cNvPr>
          <p:cNvSpPr/>
          <p:nvPr/>
        </p:nvSpPr>
        <p:spPr>
          <a:xfrm>
            <a:off x="541917" y="1136006"/>
            <a:ext cx="2874383" cy="2635295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Pessoas em risco de infeção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Todos: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Tomar as vacinas apropriadas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Pessoas de alto risco: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Manter-se longe de pessoas que estão com infeção ou em incubação de infeção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Ter um cuidado adicional com a limpeza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Ter um cuidado adicional a cozinhar e a preparar alimentos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29" descr="Source of infection&#10;• Isolate infected people&#10;• Take care with raw food&#10;• Wash pets regularly&#10;• Treat pets for pathogens when needed&#10;• Dispose of nappies and soiled clothing appropriately&#10;">
            <a:extLst>
              <a:ext uri="{FF2B5EF4-FFF2-40B4-BE49-F238E27FC236}">
                <a16:creationId xmlns:a16="http://schemas.microsoft.com/office/drawing/2014/main" id="{89866619-2FFD-4FA3-BAF6-B539E639AB06}"/>
              </a:ext>
            </a:extLst>
          </p:cNvPr>
          <p:cNvSpPr/>
          <p:nvPr/>
        </p:nvSpPr>
        <p:spPr>
          <a:xfrm>
            <a:off x="8007930" y="422908"/>
            <a:ext cx="3642153" cy="1931745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 de infeção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Isole as pessoas infetadas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Tenha cuidado com alimentos crus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Trate os animais de estimação contra agentes patogénicos quando seja necessário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Descarte adequadamente as fraldas e roupas sujas 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30" descr="Way out for microbes&#10;Prevent any:&#10;• Coughs and sneezes&#10;• Faeces&#10;• Vomit&#10;• Bodily fluid&#10;Getting onto surfaces or hands&#10;">
            <a:extLst>
              <a:ext uri="{FF2B5EF4-FFF2-40B4-BE49-F238E27FC236}">
                <a16:creationId xmlns:a16="http://schemas.microsoft.com/office/drawing/2014/main" id="{CC2BF223-2804-4740-B6D1-9A4FB72DCFCF}"/>
              </a:ext>
            </a:extLst>
          </p:cNvPr>
          <p:cNvSpPr/>
          <p:nvPr/>
        </p:nvSpPr>
        <p:spPr>
          <a:xfrm>
            <a:off x="8856824" y="2575465"/>
            <a:ext cx="2608373" cy="1931745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PT" sz="14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de saída de micróbios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Evite que qualquer: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Tosse e espirro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Fezes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Vómito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Fluido corporal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em contacto com superfícies ou as mãos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32" descr="Way in for microbes&#10;• Cover cuts and open sores with a water proof dressing&#10;• Cook food properly&#10;• Take care to drink only clean water&#10;">
            <a:extLst>
              <a:ext uri="{FF2B5EF4-FFF2-40B4-BE49-F238E27FC236}">
                <a16:creationId xmlns:a16="http://schemas.microsoft.com/office/drawing/2014/main" id="{FA6AA5E2-154F-492D-BC5B-3D76F1B5C999}"/>
              </a:ext>
            </a:extLst>
          </p:cNvPr>
          <p:cNvSpPr/>
          <p:nvPr/>
        </p:nvSpPr>
        <p:spPr>
          <a:xfrm>
            <a:off x="693423" y="4627334"/>
            <a:ext cx="2734255" cy="1817533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 de entrada para micróbios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Cobrir cortes e feridas abertas com um penso à prova </a:t>
            </a:r>
            <a:r>
              <a:rPr lang="pt-PT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água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Cozinhar os alimentos adequadamente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Ter cuidado para beber apenas água limpa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24" descr="Spread of infection&#10;• Wash hands thoroughly and regularly&#10;• Cover cuts and open sores&#10;• Take appropriate precautions during&#10;sexual activity">
            <a:extLst>
              <a:ext uri="{FF2B5EF4-FFF2-40B4-BE49-F238E27FC236}">
                <a16:creationId xmlns:a16="http://schemas.microsoft.com/office/drawing/2014/main" id="{ED85D816-40B5-42A3-8553-EBF143979F0D}"/>
              </a:ext>
            </a:extLst>
          </p:cNvPr>
          <p:cNvSpPr/>
          <p:nvPr/>
        </p:nvSpPr>
        <p:spPr>
          <a:xfrm>
            <a:off x="8332718" y="4728022"/>
            <a:ext cx="3167649" cy="1528583"/>
          </a:xfrm>
          <a:prstGeom prst="roundRect">
            <a:avLst>
              <a:gd name="adj" fmla="val 5632"/>
            </a:avLst>
          </a:prstGeom>
          <a:noFill/>
          <a:ln w="28575">
            <a:solidFill>
              <a:srgbClr val="B7C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5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Propagação da infeção</a:t>
            </a:r>
            <a:endParaRPr lang="pt-P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5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Lave bem e regularmente as mãos</a:t>
            </a:r>
            <a:endParaRPr lang="pt-P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5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Cubra cortes e feridas abertas</a:t>
            </a:r>
            <a:endParaRPr lang="pt-P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15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Tome as devidas precauções durante a atividade sexual</a:t>
            </a:r>
            <a:endParaRPr lang="pt-PT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8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455</Words>
  <Application>Microsoft Office PowerPoint</Application>
  <PresentationFormat>Widescreen</PresentationFormat>
  <Paragraphs>62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 cadeia transmissão de infeção</vt:lpstr>
      <vt:lpstr>Quebra da cadeia transmissão de infeção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Liam Clayton</dc:creator>
  <cp:lastModifiedBy>Liam Clayton</cp:lastModifiedBy>
  <cp:revision>2</cp:revision>
  <dcterms:created xsi:type="dcterms:W3CDTF">2021-09-30T12:42:05Z</dcterms:created>
  <dcterms:modified xsi:type="dcterms:W3CDTF">2022-08-12T12:27:18Z</dcterms:modified>
</cp:coreProperties>
</file>