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3" r:id="rId4"/>
    <p:sldId id="258" r:id="rId5"/>
    <p:sldId id="261" r:id="rId6"/>
    <p:sldId id="271" r:id="rId7"/>
    <p:sldId id="266" r:id="rId8"/>
    <p:sldId id="267" r:id="rId9"/>
    <p:sldId id="262" r:id="rId10"/>
    <p:sldId id="264" r:id="rId11"/>
    <p:sldId id="279" r:id="rId12"/>
    <p:sldId id="281" r:id="rId13"/>
    <p:sldId id="280" r:id="rId14"/>
    <p:sldId id="269" r:id="rId15"/>
    <p:sldId id="283" r:id="rId16"/>
    <p:sldId id="268" r:id="rId17"/>
    <p:sldId id="282" r:id="rId18"/>
    <p:sldId id="28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62626"/>
    <a:srgbClr val="ED7D31"/>
    <a:srgbClr val="2E276A"/>
    <a:srgbClr val="302564"/>
    <a:srgbClr val="712B8F"/>
    <a:srgbClr val="2862A5"/>
    <a:srgbClr val="12B38F"/>
    <a:srgbClr val="8DC641"/>
    <a:srgbClr val="F164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107" d="100"/>
          <a:sy n="107" d="100"/>
        </p:scale>
        <p:origin x="177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7D478-E9BC-4FC0-9645-C9CD04C8C551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6F3CC-95FF-41DB-95F3-E8B54B757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106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0022" y="2167866"/>
            <a:ext cx="5628177" cy="2387600"/>
          </a:xfrm>
        </p:spPr>
        <p:txBody>
          <a:bodyPr anchor="b">
            <a:normAutofit/>
          </a:bodyPr>
          <a:lstStyle>
            <a:lvl1pPr algn="l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0022" y="4705394"/>
            <a:ext cx="5170978" cy="552405"/>
          </a:xfrm>
        </p:spPr>
        <p:txBody>
          <a:bodyPr/>
          <a:lstStyle>
            <a:lvl1pPr marL="0" indent="0" algn="l">
              <a:buNone/>
              <a:defRPr sz="24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7A59B71F-964D-40F2-9472-58F22E0790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266894" y="252098"/>
            <a:ext cx="2752909" cy="3109568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DAAE083A-A530-4B08-9A08-9D705143C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69" b="15363"/>
          <a:stretch/>
        </p:blipFill>
        <p:spPr>
          <a:xfrm>
            <a:off x="-322577" y="6074434"/>
            <a:ext cx="2752909" cy="646981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F5507D01-A5DE-4C45-BE68-8EEA4C7E40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404" b="-2772"/>
          <a:stretch/>
        </p:blipFill>
        <p:spPr>
          <a:xfrm>
            <a:off x="1819091" y="6211019"/>
            <a:ext cx="2752909" cy="64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928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AEE0DD7-08CB-46EF-85C7-32B73AD0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E4BE1BCF-15DE-49B7-A9CB-39CD9FA147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8D9D590-9046-44AD-B970-0090967A7FCB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F2400954-B929-45F1-9AC9-4C0E1D923B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32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95687B-D3CD-4948-BF0D-E266FB1CA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84F8482B-B41C-4851-9152-4C524AF07C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47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182C82D-41DD-4AE6-8CDA-8F9858CFE500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60F00E3-6DDA-4835-AFA9-D35A9DF50E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2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D97A74-80F2-4E45-8504-29C9A607749D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8E4E131B-21B7-4569-82FC-58E99881AA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109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_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5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1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gener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65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EYF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3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39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7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3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13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4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4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AE08458-01B7-4486-9EE6-F34018AD69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78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C578-1356-483F-AD7A-E402F00D9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AF7FC27-A6FF-4AA1-9B63-FBD258DA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220138C2-E7CD-43F7-ADA7-0103BB6F05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7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4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0" r:id="rId2"/>
    <p:sldLayoutId id="2147483663" r:id="rId3"/>
    <p:sldLayoutId id="2147483675" r:id="rId4"/>
    <p:sldLayoutId id="2147483676" r:id="rId5"/>
    <p:sldLayoutId id="2147483677" r:id="rId6"/>
    <p:sldLayoutId id="2147483679" r:id="rId7"/>
    <p:sldLayoutId id="2147483662" r:id="rId8"/>
    <p:sldLayoutId id="2147483673" r:id="rId9"/>
    <p:sldLayoutId id="2147483664" r:id="rId10"/>
    <p:sldLayoutId id="2147483665" r:id="rId11"/>
    <p:sldLayoutId id="2147483666" r:id="rId12"/>
    <p:sldLayoutId id="2147483668" r:id="rId13"/>
    <p:sldLayoutId id="2147483669" r:id="rId14"/>
    <p:sldLayoutId id="2147483681" r:id="rId15"/>
    <p:sldLayoutId id="2147483682" r:id="rId1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CC990-AD08-47C8-8DBD-3D30B1AE0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8750" y="2165394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/>
              <a:t>Oral Hygiene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D6A8F-7E22-452E-AA9B-A73DA4A8D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0" y="4552994"/>
            <a:ext cx="5170978" cy="552405"/>
          </a:xfrm>
        </p:spPr>
        <p:txBody>
          <a:bodyPr/>
          <a:lstStyle/>
          <a:p>
            <a:r>
              <a:rPr lang="en-GB" dirty="0"/>
              <a:t>Key Stage 1</a:t>
            </a:r>
          </a:p>
        </p:txBody>
      </p:sp>
    </p:spTree>
    <p:extLst>
      <p:ext uri="{BB962C8B-B14F-4D97-AF65-F5344CB8AC3E}">
        <p14:creationId xmlns:p14="http://schemas.microsoft.com/office/powerpoint/2010/main" val="3816504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9E64-9377-4AA0-B55E-9252BE9CF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87" y="513395"/>
            <a:ext cx="3861600" cy="1200197"/>
          </a:xfrm>
        </p:spPr>
        <p:txBody>
          <a:bodyPr>
            <a:normAutofit fontScale="90000"/>
          </a:bodyPr>
          <a:lstStyle/>
          <a:p>
            <a:r>
              <a:rPr lang="en-GB" sz="3500" b="1" dirty="0"/>
              <a:t>What do you Remember -Answers</a:t>
            </a:r>
          </a:p>
        </p:txBody>
      </p:sp>
      <p:sp>
        <p:nvSpPr>
          <p:cNvPr id="14" name="TextBox 37" descr="Fact Sheet&#10;">
            <a:extLst>
              <a:ext uri="{FF2B5EF4-FFF2-40B4-BE49-F238E27FC236}">
                <a16:creationId xmlns:a16="http://schemas.microsoft.com/office/drawing/2014/main" id="{AECF332F-C68D-4307-8566-28A9052D6460}"/>
              </a:ext>
            </a:extLst>
          </p:cNvPr>
          <p:cNvSpPr txBox="1"/>
          <p:nvPr/>
        </p:nvSpPr>
        <p:spPr>
          <a:xfrm>
            <a:off x="2954015" y="582251"/>
            <a:ext cx="398717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Healthy Eating</a:t>
            </a:r>
            <a:endParaRPr kumimoji="0" lang="en-GB" sz="2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9" descr="Healthy Food Choice Fact Sheet&#10;">
            <a:extLst>
              <a:ext uri="{FF2B5EF4-FFF2-40B4-BE49-F238E27FC236}">
                <a16:creationId xmlns:a16="http://schemas.microsoft.com/office/drawing/2014/main" id="{1DCFD3FB-9903-4856-BC76-CBC3DE7AAACB}"/>
              </a:ext>
            </a:extLst>
          </p:cNvPr>
          <p:cNvSpPr txBox="1"/>
          <p:nvPr/>
        </p:nvSpPr>
        <p:spPr>
          <a:xfrm>
            <a:off x="2954015" y="985259"/>
            <a:ext cx="52115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do you remember?</a:t>
            </a:r>
            <a:endParaRPr kumimoji="0" lang="en-GB" sz="2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38" descr="Fact Sheet&#10;">
            <a:extLst>
              <a:ext uri="{FF2B5EF4-FFF2-40B4-BE49-F238E27FC236}">
                <a16:creationId xmlns:a16="http://schemas.microsoft.com/office/drawing/2014/main" id="{7A19EAE0-3818-4392-B4B2-135A9F875CC6}"/>
              </a:ext>
            </a:extLst>
          </p:cNvPr>
          <p:cNvSpPr txBox="1"/>
          <p:nvPr/>
        </p:nvSpPr>
        <p:spPr>
          <a:xfrm>
            <a:off x="2954015" y="1371685"/>
            <a:ext cx="398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 these True or False?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: Rounded Corners 21" descr="Dried fruits should be eaten at mealtimes not as a snack&#10;">
            <a:extLst>
              <a:ext uri="{FF2B5EF4-FFF2-40B4-BE49-F238E27FC236}">
                <a16:creationId xmlns:a16="http://schemas.microsoft.com/office/drawing/2014/main" id="{014F996D-1775-4977-8541-F36B5A7CAD9D}"/>
              </a:ext>
            </a:extLst>
          </p:cNvPr>
          <p:cNvSpPr/>
          <p:nvPr/>
        </p:nvSpPr>
        <p:spPr>
          <a:xfrm>
            <a:off x="3029451" y="1933667"/>
            <a:ext cx="5453537" cy="1077594"/>
          </a:xfrm>
          <a:prstGeom prst="roundRect">
            <a:avLst>
              <a:gd name="adj" fmla="val 6655"/>
            </a:avLst>
          </a:prstGeom>
          <a:noFill/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Dried fruits should be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eaten at mealtimes not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a snack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: Rounded Corners 12" descr="True">
            <a:extLst>
              <a:ext uri="{FF2B5EF4-FFF2-40B4-BE49-F238E27FC236}">
                <a16:creationId xmlns:a16="http://schemas.microsoft.com/office/drawing/2014/main" id="{6A9010F5-7A84-4666-8282-D72EAADF1A3C}"/>
              </a:ext>
            </a:extLst>
          </p:cNvPr>
          <p:cNvSpPr/>
          <p:nvPr/>
        </p:nvSpPr>
        <p:spPr>
          <a:xfrm>
            <a:off x="5810990" y="1972415"/>
            <a:ext cx="2671998" cy="1016059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: Rounded Corners 24" descr="Chocolate biscuits are a healthier snack than plain yoghurt and fruit&#10;">
            <a:extLst>
              <a:ext uri="{FF2B5EF4-FFF2-40B4-BE49-F238E27FC236}">
                <a16:creationId xmlns:a16="http://schemas.microsoft.com/office/drawing/2014/main" id="{984D5CF2-19B7-47EA-A08F-00B33EC65A30}"/>
              </a:ext>
            </a:extLst>
          </p:cNvPr>
          <p:cNvSpPr/>
          <p:nvPr/>
        </p:nvSpPr>
        <p:spPr>
          <a:xfrm>
            <a:off x="3029450" y="3177507"/>
            <a:ext cx="5453537" cy="1005693"/>
          </a:xfrm>
          <a:prstGeom prst="roundRect">
            <a:avLst>
              <a:gd name="adj" fmla="val 6655"/>
            </a:avLst>
          </a:prstGeom>
          <a:noFill/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Chocolate biscuits are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healthier snack than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plain yoghurt and fruit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15" descr="False&#10;Biscuits contain a lot of added sugar&#10;">
            <a:extLst>
              <a:ext uri="{FF2B5EF4-FFF2-40B4-BE49-F238E27FC236}">
                <a16:creationId xmlns:a16="http://schemas.microsoft.com/office/drawing/2014/main" id="{B5AFFFB0-B6EE-45AA-BA4D-30024E2FDE39}"/>
              </a:ext>
            </a:extLst>
          </p:cNvPr>
          <p:cNvSpPr/>
          <p:nvPr/>
        </p:nvSpPr>
        <p:spPr>
          <a:xfrm>
            <a:off x="5827890" y="3181717"/>
            <a:ext cx="2671997" cy="973490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False</a:t>
            </a:r>
            <a:endParaRPr kumimoji="0" lang="en-GB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Biscuits contain a lot of added sugar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: Rounded Corners 25" descr="Lower-fat milk is a healthier drink choice &#10;than a sports drink&#10;">
            <a:extLst>
              <a:ext uri="{FF2B5EF4-FFF2-40B4-BE49-F238E27FC236}">
                <a16:creationId xmlns:a16="http://schemas.microsoft.com/office/drawing/2014/main" id="{36A81E59-E3B6-4109-AE28-9DC7FF599516}"/>
              </a:ext>
            </a:extLst>
          </p:cNvPr>
          <p:cNvSpPr/>
          <p:nvPr/>
        </p:nvSpPr>
        <p:spPr>
          <a:xfrm>
            <a:off x="3029449" y="4348450"/>
            <a:ext cx="5470437" cy="1005693"/>
          </a:xfrm>
          <a:prstGeom prst="roundRect">
            <a:avLst>
              <a:gd name="adj" fmla="val 6655"/>
            </a:avLst>
          </a:prstGeom>
          <a:noFill/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Lower-fat milk is a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healthier drink choice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 a sports drink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16" descr="True&#10;Sports drink can contain lots of sugar. Water or lower-fat milk are better choice&#10;">
            <a:extLst>
              <a:ext uri="{FF2B5EF4-FFF2-40B4-BE49-F238E27FC236}">
                <a16:creationId xmlns:a16="http://schemas.microsoft.com/office/drawing/2014/main" id="{D439AB04-C32E-485D-9159-FEC5A7E7BF16}"/>
              </a:ext>
            </a:extLst>
          </p:cNvPr>
          <p:cNvSpPr/>
          <p:nvPr/>
        </p:nvSpPr>
        <p:spPr>
          <a:xfrm>
            <a:off x="5863045" y="4376443"/>
            <a:ext cx="2622842" cy="973855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True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Sports drink can contain lots of sugar. Water or lower-fat milk are better choice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: Rounded Corners 26" descr="Eating too much sugar can cause tooth decay&#10;">
            <a:extLst>
              <a:ext uri="{FF2B5EF4-FFF2-40B4-BE49-F238E27FC236}">
                <a16:creationId xmlns:a16="http://schemas.microsoft.com/office/drawing/2014/main" id="{BE43DB7D-A103-49B2-9F5D-2BE269E16D12}"/>
              </a:ext>
            </a:extLst>
          </p:cNvPr>
          <p:cNvSpPr/>
          <p:nvPr/>
        </p:nvSpPr>
        <p:spPr>
          <a:xfrm>
            <a:off x="3029449" y="5475052"/>
            <a:ext cx="5470436" cy="973855"/>
          </a:xfrm>
          <a:prstGeom prst="roundRect">
            <a:avLst>
              <a:gd name="adj" fmla="val 6655"/>
            </a:avLst>
          </a:prstGeom>
          <a:noFill/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Eating too much sugar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 cause tooth decay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: Rounded Corners 17" descr="True">
            <a:extLst>
              <a:ext uri="{FF2B5EF4-FFF2-40B4-BE49-F238E27FC236}">
                <a16:creationId xmlns:a16="http://schemas.microsoft.com/office/drawing/2014/main" id="{22258402-B206-41B7-9275-8331EACE9FBF}"/>
              </a:ext>
            </a:extLst>
          </p:cNvPr>
          <p:cNvSpPr/>
          <p:nvPr/>
        </p:nvSpPr>
        <p:spPr>
          <a:xfrm>
            <a:off x="5856045" y="5508375"/>
            <a:ext cx="2636841" cy="930259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F4B885E-89CB-4F12-B895-3D89A9EE75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23532" y="513395"/>
            <a:ext cx="5779716" cy="6135666"/>
          </a:xfrm>
          <a:prstGeom prst="roundRect">
            <a:avLst>
              <a:gd name="adj" fmla="val 2575"/>
            </a:avLst>
          </a:prstGeom>
          <a:noFill/>
          <a:ln w="76200" cap="sq" cmpd="sng" algn="ctr">
            <a:solidFill>
              <a:srgbClr val="96C225"/>
            </a:solidFill>
            <a:prstDash val="solid"/>
            <a:bevel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FBDA552-DE89-4109-866C-7F70CA71E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56770" y="402774"/>
            <a:ext cx="516642" cy="358954"/>
          </a:xfrm>
          <a:prstGeom prst="ellipse">
            <a:avLst/>
          </a:prstGeom>
          <a:solidFill>
            <a:srgbClr val="FFFFFF"/>
          </a:solidFill>
          <a:ln w="38100" cap="flat" cmpd="sng" algn="ctr">
            <a:solidFill>
              <a:srgbClr val="96C22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934CDFF-C1F7-4927-9C7D-14C8E6C7C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5413" y="428262"/>
            <a:ext cx="439356" cy="33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3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>
            <a:extLst>
              <a:ext uri="{FF2B5EF4-FFF2-40B4-BE49-F238E27FC236}">
                <a16:creationId xmlns:a16="http://schemas.microsoft.com/office/drawing/2014/main" id="{9AD4F6FE-8174-4E40-8308-04CBCF0D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46" y="491956"/>
            <a:ext cx="2937744" cy="1200197"/>
          </a:xfrm>
        </p:spPr>
        <p:txBody>
          <a:bodyPr>
            <a:normAutofit fontScale="90000"/>
          </a:bodyPr>
          <a:lstStyle/>
          <a:p>
            <a:r>
              <a:rPr lang="en-GB" sz="3500" b="1" dirty="0"/>
              <a:t>Healthy Food Choice Fact Sheet</a:t>
            </a:r>
          </a:p>
        </p:txBody>
      </p:sp>
      <p:sp>
        <p:nvSpPr>
          <p:cNvPr id="5" name="TextBox 9" descr="Healthy Food Choice Fact Sheet&#10;">
            <a:extLst>
              <a:ext uri="{FF2B5EF4-FFF2-40B4-BE49-F238E27FC236}">
                <a16:creationId xmlns:a16="http://schemas.microsoft.com/office/drawing/2014/main" id="{A490B17F-9204-4025-A53E-7551DD314549}"/>
              </a:ext>
            </a:extLst>
          </p:cNvPr>
          <p:cNvSpPr txBox="1"/>
          <p:nvPr/>
        </p:nvSpPr>
        <p:spPr>
          <a:xfrm>
            <a:off x="3458704" y="195843"/>
            <a:ext cx="512866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Healthy Food Choice Fact Sheet</a:t>
            </a:r>
            <a:endParaRPr kumimoji="0" lang="en-GB" sz="25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3" name="Rectangle: Rounded Corners 172">
            <a:extLst>
              <a:ext uri="{FF2B5EF4-FFF2-40B4-BE49-F238E27FC236}">
                <a16:creationId xmlns:a16="http://schemas.microsoft.com/office/drawing/2014/main" id="{E8FBDB88-A116-47FA-89F0-73276387D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24512" y="720122"/>
            <a:ext cx="5924078" cy="1900459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78" name="TextBox 80">
            <a:extLst>
              <a:ext uri="{FF2B5EF4-FFF2-40B4-BE49-F238E27FC236}">
                <a16:creationId xmlns:a16="http://schemas.microsoft.com/office/drawing/2014/main" id="{478723FA-AA45-4F2A-A308-E719CA5955D0}"/>
              </a:ext>
            </a:extLst>
          </p:cNvPr>
          <p:cNvSpPr txBox="1"/>
          <p:nvPr/>
        </p:nvSpPr>
        <p:spPr>
          <a:xfrm>
            <a:off x="5282815" y="685237"/>
            <a:ext cx="1528323" cy="376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GB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Breakfast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Rectangle: Rounded Corners 173">
            <a:extLst>
              <a:ext uri="{FF2B5EF4-FFF2-40B4-BE49-F238E27FC236}">
                <a16:creationId xmlns:a16="http://schemas.microsoft.com/office/drawing/2014/main" id="{FBDBF115-A32C-43D3-8FBB-0BFF4C24B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92240" y="1024353"/>
            <a:ext cx="5831375" cy="1568835"/>
          </a:xfrm>
          <a:prstGeom prst="roundRect">
            <a:avLst>
              <a:gd name="adj" fmla="val 9006"/>
            </a:avLst>
          </a:prstGeom>
          <a:solidFill>
            <a:schemeClr val="bg1"/>
          </a:solidFill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5E1EC27-7F96-476F-809C-0511C57F4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607653" y="1022464"/>
            <a:ext cx="0" cy="1569968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99D62EEA-28C7-40B4-A4F5-E8162DAAD8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055338" y="954451"/>
            <a:ext cx="0" cy="1652718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DF905EFC-DD52-4FFD-8FC4-0D089FBC3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94556" y="1022464"/>
            <a:ext cx="0" cy="1569968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5" name="Picture 164" descr="Bowl of cereal">
            <a:extLst>
              <a:ext uri="{FF2B5EF4-FFF2-40B4-BE49-F238E27FC236}">
                <a16:creationId xmlns:a16="http://schemas.microsoft.com/office/drawing/2014/main" id="{462AFDC7-71C9-4A29-B58C-EA65E3D90D2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5" t="26316" r="75903" b="67612"/>
          <a:stretch/>
        </p:blipFill>
        <p:spPr>
          <a:xfrm>
            <a:off x="3285427" y="1044321"/>
            <a:ext cx="1076240" cy="536736"/>
          </a:xfrm>
          <a:prstGeom prst="rect">
            <a:avLst/>
          </a:prstGeom>
        </p:spPr>
      </p:pic>
      <p:sp>
        <p:nvSpPr>
          <p:cNvPr id="166" name="TextBox 75" descr="High sugar cereal&#10;">
            <a:extLst>
              <a:ext uri="{FF2B5EF4-FFF2-40B4-BE49-F238E27FC236}">
                <a16:creationId xmlns:a16="http://schemas.microsoft.com/office/drawing/2014/main" id="{63A9732E-37E5-43EB-8BD6-BEF06E36BDB9}"/>
              </a:ext>
            </a:extLst>
          </p:cNvPr>
          <p:cNvSpPr txBox="1"/>
          <p:nvPr/>
        </p:nvSpPr>
        <p:spPr>
          <a:xfrm>
            <a:off x="3014515" y="1567634"/>
            <a:ext cx="1613408" cy="341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 sugar cereal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5ED0485F-0CB9-4297-8021-5F738124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50317" y="2022275"/>
            <a:ext cx="424180" cy="505091"/>
          </a:xfrm>
          <a:prstGeom prst="roundRect">
            <a:avLst/>
          </a:prstGeom>
          <a:solidFill>
            <a:schemeClr val="accent2"/>
          </a:solidFill>
          <a:ln w="22225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F78FC24A-49DF-4CA6-8B1F-83E73EEA6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93937" y="2022275"/>
            <a:ext cx="543208" cy="505091"/>
          </a:xfrm>
          <a:prstGeom prst="roundRect">
            <a:avLst/>
          </a:prstGeom>
          <a:solidFill>
            <a:srgbClr val="FF0000"/>
          </a:solidFill>
          <a:ln w="2222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64" name="Rectangle: Rounded Corners 163">
            <a:extLst>
              <a:ext uri="{FF2B5EF4-FFF2-40B4-BE49-F238E27FC236}">
                <a16:creationId xmlns:a16="http://schemas.microsoft.com/office/drawing/2014/main" id="{36C2F6B3-5E34-4694-A3AA-BA878428E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28091" y="2022275"/>
            <a:ext cx="425450" cy="505091"/>
          </a:xfrm>
          <a:prstGeom prst="roundRect">
            <a:avLst/>
          </a:prstGeom>
          <a:solidFill>
            <a:schemeClr val="accent2"/>
          </a:solidFill>
          <a:ln w="22225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172" name="Picture 171" descr="Bowl of cereal">
            <a:extLst>
              <a:ext uri="{FF2B5EF4-FFF2-40B4-BE49-F238E27FC236}">
                <a16:creationId xmlns:a16="http://schemas.microsoft.com/office/drawing/2014/main" id="{1226CF6E-DAA9-4F25-9CFC-3BF4FF16AEE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63" t="25443" r="54252" b="67450"/>
          <a:stretch/>
        </p:blipFill>
        <p:spPr>
          <a:xfrm>
            <a:off x="4800640" y="1052403"/>
            <a:ext cx="1054017" cy="627988"/>
          </a:xfrm>
          <a:prstGeom prst="rect">
            <a:avLst/>
          </a:prstGeom>
        </p:spPr>
      </p:pic>
      <p:sp>
        <p:nvSpPr>
          <p:cNvPr id="171" name="TextBox 88" descr="Wheat biscuit cereal&#10;">
            <a:extLst>
              <a:ext uri="{FF2B5EF4-FFF2-40B4-BE49-F238E27FC236}">
                <a16:creationId xmlns:a16="http://schemas.microsoft.com/office/drawing/2014/main" id="{A17DEC52-3C2C-45F0-B4B1-25EB856F23B7}"/>
              </a:ext>
            </a:extLst>
          </p:cNvPr>
          <p:cNvSpPr txBox="1"/>
          <p:nvPr/>
        </p:nvSpPr>
        <p:spPr>
          <a:xfrm>
            <a:off x="4568691" y="1611622"/>
            <a:ext cx="1656297" cy="280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Wheat biscuit cereal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Rectangle: Rounded Corners 159">
            <a:extLst>
              <a:ext uri="{FF2B5EF4-FFF2-40B4-BE49-F238E27FC236}">
                <a16:creationId xmlns:a16="http://schemas.microsoft.com/office/drawing/2014/main" id="{D58BA2A4-E02D-43C4-96E4-B56DE8B7F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5086" y="2030358"/>
            <a:ext cx="42418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59" name="Rectangle: Rounded Corners 158">
            <a:extLst>
              <a:ext uri="{FF2B5EF4-FFF2-40B4-BE49-F238E27FC236}">
                <a16:creationId xmlns:a16="http://schemas.microsoft.com/office/drawing/2014/main" id="{959BFFED-6BCC-4578-A95D-48E280A2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60600" y="2030358"/>
            <a:ext cx="543208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61" name="Rectangle: Rounded Corners 160">
            <a:extLst>
              <a:ext uri="{FF2B5EF4-FFF2-40B4-BE49-F238E27FC236}">
                <a16:creationId xmlns:a16="http://schemas.microsoft.com/office/drawing/2014/main" id="{9F043BC1-56EE-4FF9-9761-1A0548E06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03807" y="2030358"/>
            <a:ext cx="42545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170" name="Picture 169" descr="Bowl of porridge">
            <a:extLst>
              <a:ext uri="{FF2B5EF4-FFF2-40B4-BE49-F238E27FC236}">
                <a16:creationId xmlns:a16="http://schemas.microsoft.com/office/drawing/2014/main" id="{587C0F68-3901-4114-B642-83BD978DDF2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5" t="25443" r="33192" b="67514"/>
          <a:stretch/>
        </p:blipFill>
        <p:spPr>
          <a:xfrm>
            <a:off x="6305517" y="1044321"/>
            <a:ext cx="957504" cy="622319"/>
          </a:xfrm>
          <a:prstGeom prst="rect">
            <a:avLst/>
          </a:prstGeom>
        </p:spPr>
      </p:pic>
      <p:sp>
        <p:nvSpPr>
          <p:cNvPr id="169" name="TextBox 114" descr="Porridge">
            <a:extLst>
              <a:ext uri="{FF2B5EF4-FFF2-40B4-BE49-F238E27FC236}">
                <a16:creationId xmlns:a16="http://schemas.microsoft.com/office/drawing/2014/main" id="{ABC0475C-BF56-4C57-B473-999F9D401805}"/>
              </a:ext>
            </a:extLst>
          </p:cNvPr>
          <p:cNvSpPr txBox="1"/>
          <p:nvPr/>
        </p:nvSpPr>
        <p:spPr>
          <a:xfrm>
            <a:off x="6110799" y="1623369"/>
            <a:ext cx="1344188" cy="341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Porridge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03A3DE07-08AE-466A-9105-E90BE99C3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83639" y="2038440"/>
            <a:ext cx="42418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D76C33B2-A716-4A9F-A841-1339690E4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09153" y="2038440"/>
            <a:ext cx="543208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58" name="Rectangle: Rounded Corners 157">
            <a:extLst>
              <a:ext uri="{FF2B5EF4-FFF2-40B4-BE49-F238E27FC236}">
                <a16:creationId xmlns:a16="http://schemas.microsoft.com/office/drawing/2014/main" id="{1C9FEA6E-A26D-41F3-9C81-BDCF01AFC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52360" y="2038440"/>
            <a:ext cx="42545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168" name="Picture 167" descr="Jam on toast">
            <a:extLst>
              <a:ext uri="{FF2B5EF4-FFF2-40B4-BE49-F238E27FC236}">
                <a16:creationId xmlns:a16="http://schemas.microsoft.com/office/drawing/2014/main" id="{796E4250-B609-48C8-941F-C2910033674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48" t="25443" r="13110" b="67424"/>
          <a:stretch/>
        </p:blipFill>
        <p:spPr>
          <a:xfrm>
            <a:off x="7726911" y="1060486"/>
            <a:ext cx="710508" cy="630254"/>
          </a:xfrm>
          <a:prstGeom prst="rect">
            <a:avLst/>
          </a:prstGeom>
        </p:spPr>
      </p:pic>
      <p:sp>
        <p:nvSpPr>
          <p:cNvPr id="167" name="TextBox 115" descr="Jam on toast&#10;">
            <a:extLst>
              <a:ext uri="{FF2B5EF4-FFF2-40B4-BE49-F238E27FC236}">
                <a16:creationId xmlns:a16="http://schemas.microsoft.com/office/drawing/2014/main" id="{7844A6B5-08C0-4149-83F7-57F4E9339AF5}"/>
              </a:ext>
            </a:extLst>
          </p:cNvPr>
          <p:cNvSpPr txBox="1"/>
          <p:nvPr/>
        </p:nvSpPr>
        <p:spPr>
          <a:xfrm>
            <a:off x="7532193" y="1618756"/>
            <a:ext cx="1343553" cy="341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Jam on toast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1AC25A6E-0917-4091-8E72-71E7BAA1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23140" y="2038440"/>
            <a:ext cx="42418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8E9DCDC7-6547-49B7-B0E5-0D9EDBC91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48654" y="2038440"/>
            <a:ext cx="543208" cy="505091"/>
          </a:xfrm>
          <a:prstGeom prst="roundRect">
            <a:avLst/>
          </a:prstGeom>
          <a:solidFill>
            <a:srgbClr val="FF000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B70DB15B-E031-414C-9110-680A5EAC4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91861" y="2038440"/>
            <a:ext cx="42545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sp>
        <p:nvSpPr>
          <p:cNvPr id="209" name="Rectangle: Rounded Corners 208">
            <a:extLst>
              <a:ext uri="{FF2B5EF4-FFF2-40B4-BE49-F238E27FC236}">
                <a16:creationId xmlns:a16="http://schemas.microsoft.com/office/drawing/2014/main" id="{CF58CBEE-71A9-4941-96E6-929643B84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6818" y="2705458"/>
            <a:ext cx="5879465" cy="2037008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10" name="Rectangle: Rounded Corners 209">
            <a:extLst>
              <a:ext uri="{FF2B5EF4-FFF2-40B4-BE49-F238E27FC236}">
                <a16:creationId xmlns:a16="http://schemas.microsoft.com/office/drawing/2014/main" id="{C41BCA15-9C29-41BB-AD2D-42DB9183C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80684" y="2954894"/>
            <a:ext cx="5799455" cy="1781516"/>
          </a:xfrm>
          <a:prstGeom prst="roundRect">
            <a:avLst>
              <a:gd name="adj" fmla="val 9006"/>
            </a:avLst>
          </a:prstGeom>
          <a:solidFill>
            <a:schemeClr val="bg1"/>
          </a:solidFill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57422E10-4D59-437B-84A9-94A7D8EEC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28484" y="2855149"/>
            <a:ext cx="8255" cy="1843500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AC9B4228-8356-49E1-83B3-A07EFED3E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984751" y="2769654"/>
            <a:ext cx="13335" cy="1938614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B7CD6975-77F1-4CC1-8AC3-FC0987DE1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15618" y="2684158"/>
            <a:ext cx="28575" cy="2015026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130">
            <a:extLst>
              <a:ext uri="{FF2B5EF4-FFF2-40B4-BE49-F238E27FC236}">
                <a16:creationId xmlns:a16="http://schemas.microsoft.com/office/drawing/2014/main" id="{FA2AC20E-1FDC-4B10-A767-4BF30D170FF1}"/>
              </a:ext>
            </a:extLst>
          </p:cNvPr>
          <p:cNvSpPr txBox="1"/>
          <p:nvPr/>
        </p:nvSpPr>
        <p:spPr>
          <a:xfrm>
            <a:off x="5398434" y="2636027"/>
            <a:ext cx="1022985" cy="34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GB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Drink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7" name="Picture 206" descr="Glass of water">
            <a:extLst>
              <a:ext uri="{FF2B5EF4-FFF2-40B4-BE49-F238E27FC236}">
                <a16:creationId xmlns:a16="http://schemas.microsoft.com/office/drawing/2014/main" id="{62B09AD0-97CE-4C24-A1E4-7D84475B668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3" t="50648" r="78975" b="39997"/>
          <a:stretch/>
        </p:blipFill>
        <p:spPr>
          <a:xfrm>
            <a:off x="3594196" y="2974192"/>
            <a:ext cx="490220" cy="617336"/>
          </a:xfrm>
          <a:prstGeom prst="rect">
            <a:avLst/>
          </a:prstGeom>
        </p:spPr>
      </p:pic>
      <p:sp>
        <p:nvSpPr>
          <p:cNvPr id="208" name="TextBox 129" descr="No-added sugar/ sugar free squash and water&#10;">
            <a:extLst>
              <a:ext uri="{FF2B5EF4-FFF2-40B4-BE49-F238E27FC236}">
                <a16:creationId xmlns:a16="http://schemas.microsoft.com/office/drawing/2014/main" id="{64BA4EF3-47DE-48FD-8CB4-ACABC72B3D79}"/>
              </a:ext>
            </a:extLst>
          </p:cNvPr>
          <p:cNvSpPr txBox="1"/>
          <p:nvPr/>
        </p:nvSpPr>
        <p:spPr>
          <a:xfrm>
            <a:off x="3145463" y="3484997"/>
            <a:ext cx="1614170" cy="67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No-added sugar/ sugar free squash and water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9" name="Rectangle: Rounded Corners 198">
            <a:extLst>
              <a:ext uri="{FF2B5EF4-FFF2-40B4-BE49-F238E27FC236}">
                <a16:creationId xmlns:a16="http://schemas.microsoft.com/office/drawing/2014/main" id="{ADF20C03-92B7-46A1-851D-3AA5F8FE0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18303" y="4206612"/>
            <a:ext cx="42418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98" name="Rectangle: Rounded Corners 197">
            <a:extLst>
              <a:ext uri="{FF2B5EF4-FFF2-40B4-BE49-F238E27FC236}">
                <a16:creationId xmlns:a16="http://schemas.microsoft.com/office/drawing/2014/main" id="{119C0F01-4B22-461A-B8F5-FABFFAD43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43817" y="4206612"/>
            <a:ext cx="543208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200" name="Rectangle: Rounded Corners 199">
            <a:extLst>
              <a:ext uri="{FF2B5EF4-FFF2-40B4-BE49-F238E27FC236}">
                <a16:creationId xmlns:a16="http://schemas.microsoft.com/office/drawing/2014/main" id="{787993B0-C159-40E1-AC75-3FACA96C0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87024" y="4206612"/>
            <a:ext cx="42545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06" name="Picture 205" descr="Bottle of chocolate milk">
            <a:extLst>
              <a:ext uri="{FF2B5EF4-FFF2-40B4-BE49-F238E27FC236}">
                <a16:creationId xmlns:a16="http://schemas.microsoft.com/office/drawing/2014/main" id="{0C7E480D-8DE1-4330-B82D-52465B6D9A4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59" t="48901" r="58611" b="40403"/>
          <a:stretch/>
        </p:blipFill>
        <p:spPr>
          <a:xfrm>
            <a:off x="5062619" y="3027530"/>
            <a:ext cx="424180" cy="891292"/>
          </a:xfrm>
          <a:prstGeom prst="rect">
            <a:avLst/>
          </a:prstGeom>
        </p:spPr>
      </p:pic>
      <p:sp>
        <p:nvSpPr>
          <p:cNvPr id="205" name="TextBox 131" descr="Chocolate milk&#10;&#10;">
            <a:extLst>
              <a:ext uri="{FF2B5EF4-FFF2-40B4-BE49-F238E27FC236}">
                <a16:creationId xmlns:a16="http://schemas.microsoft.com/office/drawing/2014/main" id="{8A9213CD-E2EE-4962-9D46-B9835799DA62}"/>
              </a:ext>
            </a:extLst>
          </p:cNvPr>
          <p:cNvSpPr txBox="1"/>
          <p:nvPr/>
        </p:nvSpPr>
        <p:spPr>
          <a:xfrm>
            <a:off x="4639285" y="3894412"/>
            <a:ext cx="1388110" cy="321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Chocolate milk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6" name="Rectangle: Rounded Corners 195">
            <a:extLst>
              <a:ext uri="{FF2B5EF4-FFF2-40B4-BE49-F238E27FC236}">
                <a16:creationId xmlns:a16="http://schemas.microsoft.com/office/drawing/2014/main" id="{D7536C4E-55C1-4E91-85BD-575C38341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66857" y="4214232"/>
            <a:ext cx="424180" cy="476182"/>
          </a:xfrm>
          <a:prstGeom prst="roundRect">
            <a:avLst/>
          </a:prstGeom>
          <a:solidFill>
            <a:srgbClr val="FF000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95" name="Rectangle: Rounded Corners 194">
            <a:extLst>
              <a:ext uri="{FF2B5EF4-FFF2-40B4-BE49-F238E27FC236}">
                <a16:creationId xmlns:a16="http://schemas.microsoft.com/office/drawing/2014/main" id="{E307461A-7A50-4D7F-920F-6AC24128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92371" y="4214232"/>
            <a:ext cx="543208" cy="476182"/>
          </a:xfrm>
          <a:prstGeom prst="roundRect">
            <a:avLst/>
          </a:prstGeom>
          <a:solidFill>
            <a:srgbClr val="FF000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A3DABD3C-7509-487B-AB86-47A57C4A5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35578" y="4214232"/>
            <a:ext cx="42545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04" name="Picture 203" descr="Glass of orange juice">
            <a:extLst>
              <a:ext uri="{FF2B5EF4-FFF2-40B4-BE49-F238E27FC236}">
                <a16:creationId xmlns:a16="http://schemas.microsoft.com/office/drawing/2014/main" id="{C3670A4D-4477-45C9-97AD-2D9F78BB778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06" t="50840" r="36326" b="40064"/>
          <a:stretch/>
        </p:blipFill>
        <p:spPr>
          <a:xfrm>
            <a:off x="6494826" y="3059633"/>
            <a:ext cx="494665" cy="758239"/>
          </a:xfrm>
          <a:prstGeom prst="rect">
            <a:avLst/>
          </a:prstGeom>
        </p:spPr>
      </p:pic>
      <p:sp>
        <p:nvSpPr>
          <p:cNvPr id="203" name="TextBox 153" descr="Orange juice&#10;">
            <a:extLst>
              <a:ext uri="{FF2B5EF4-FFF2-40B4-BE49-F238E27FC236}">
                <a16:creationId xmlns:a16="http://schemas.microsoft.com/office/drawing/2014/main" id="{A9F15D9C-9C6E-480B-9218-F1A022251421}"/>
              </a:ext>
            </a:extLst>
          </p:cNvPr>
          <p:cNvSpPr txBox="1"/>
          <p:nvPr/>
        </p:nvSpPr>
        <p:spPr>
          <a:xfrm>
            <a:off x="6096893" y="3842518"/>
            <a:ext cx="1344295" cy="321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Orange juice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3" name="Rectangle: Rounded Corners 192">
            <a:extLst>
              <a:ext uri="{FF2B5EF4-FFF2-40B4-BE49-F238E27FC236}">
                <a16:creationId xmlns:a16="http://schemas.microsoft.com/office/drawing/2014/main" id="{6D210C51-7410-44A1-B77D-E6AF537E5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15412" y="4214232"/>
            <a:ext cx="42418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92" name="Rectangle: Rounded Corners 191">
            <a:extLst>
              <a:ext uri="{FF2B5EF4-FFF2-40B4-BE49-F238E27FC236}">
                <a16:creationId xmlns:a16="http://schemas.microsoft.com/office/drawing/2014/main" id="{F2293531-D69C-4BE2-81A4-ECB368EEC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40926" y="4214232"/>
            <a:ext cx="543208" cy="476182"/>
          </a:xfrm>
          <a:prstGeom prst="roundRect">
            <a:avLst/>
          </a:prstGeom>
          <a:solidFill>
            <a:schemeClr val="accent2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94" name="Rectangle: Rounded Corners 193">
            <a:extLst>
              <a:ext uri="{FF2B5EF4-FFF2-40B4-BE49-F238E27FC236}">
                <a16:creationId xmlns:a16="http://schemas.microsoft.com/office/drawing/2014/main" id="{F8EEE9CD-F8E2-43F8-AC3C-40D2142CD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84133" y="4214232"/>
            <a:ext cx="42545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02" name="Picture 201" descr="Glass of cola">
            <a:extLst>
              <a:ext uri="{FF2B5EF4-FFF2-40B4-BE49-F238E27FC236}">
                <a16:creationId xmlns:a16="http://schemas.microsoft.com/office/drawing/2014/main" id="{480BFD0E-BF02-4E76-8BC7-D5D204755B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34" t="48239" r="13890" b="40266"/>
          <a:stretch/>
        </p:blipFill>
        <p:spPr>
          <a:xfrm>
            <a:off x="7936675" y="2977190"/>
            <a:ext cx="583565" cy="958085"/>
          </a:xfrm>
          <a:prstGeom prst="rect">
            <a:avLst/>
          </a:prstGeom>
        </p:spPr>
      </p:pic>
      <p:sp>
        <p:nvSpPr>
          <p:cNvPr id="201" name="TextBox 154" descr="Full sugar cola&#10;">
            <a:extLst>
              <a:ext uri="{FF2B5EF4-FFF2-40B4-BE49-F238E27FC236}">
                <a16:creationId xmlns:a16="http://schemas.microsoft.com/office/drawing/2014/main" id="{7CAF73A9-E508-4702-B4B1-127607691139}"/>
              </a:ext>
            </a:extLst>
          </p:cNvPr>
          <p:cNvSpPr txBox="1"/>
          <p:nvPr/>
        </p:nvSpPr>
        <p:spPr>
          <a:xfrm>
            <a:off x="7572608" y="3853675"/>
            <a:ext cx="1343660" cy="321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Full sugar cola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0" name="Rectangle: Rounded Corners 189">
            <a:extLst>
              <a:ext uri="{FF2B5EF4-FFF2-40B4-BE49-F238E27FC236}">
                <a16:creationId xmlns:a16="http://schemas.microsoft.com/office/drawing/2014/main" id="{BEA30A3B-A027-43D4-8858-DCD6EE3711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63966" y="4214232"/>
            <a:ext cx="42418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89" name="Rectangle: Rounded Corners 188">
            <a:extLst>
              <a:ext uri="{FF2B5EF4-FFF2-40B4-BE49-F238E27FC236}">
                <a16:creationId xmlns:a16="http://schemas.microsoft.com/office/drawing/2014/main" id="{A7918ED4-1381-40DC-8E12-A8B25242D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89480" y="4214232"/>
            <a:ext cx="543208" cy="476182"/>
          </a:xfrm>
          <a:prstGeom prst="roundRect">
            <a:avLst/>
          </a:prstGeom>
          <a:solidFill>
            <a:srgbClr val="FF000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91" name="Rectangle: Rounded Corners 190">
            <a:extLst>
              <a:ext uri="{FF2B5EF4-FFF2-40B4-BE49-F238E27FC236}">
                <a16:creationId xmlns:a16="http://schemas.microsoft.com/office/drawing/2014/main" id="{462B0CB8-4AC3-43BC-890A-EE99B4F5A3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32687" y="4214232"/>
            <a:ext cx="42545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sp>
        <p:nvSpPr>
          <p:cNvPr id="245" name="Rectangle: Rounded Corners 244">
            <a:extLst>
              <a:ext uri="{FF2B5EF4-FFF2-40B4-BE49-F238E27FC236}">
                <a16:creationId xmlns:a16="http://schemas.microsoft.com/office/drawing/2014/main" id="{01EDC1FB-BB9A-4DB2-BD06-566299DD7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1139" y="4848173"/>
            <a:ext cx="5882476" cy="1946351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46" name="Rectangle: Rounded Corners 245">
            <a:extLst>
              <a:ext uri="{FF2B5EF4-FFF2-40B4-BE49-F238E27FC236}">
                <a16:creationId xmlns:a16="http://schemas.microsoft.com/office/drawing/2014/main" id="{8C650242-1F9B-4364-A905-F36BB7173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83472" y="5155073"/>
            <a:ext cx="5799293" cy="1634530"/>
          </a:xfrm>
          <a:prstGeom prst="roundRect">
            <a:avLst>
              <a:gd name="adj" fmla="val 9006"/>
            </a:avLst>
          </a:prstGeom>
          <a:solidFill>
            <a:schemeClr val="bg1"/>
          </a:solidFill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272E48EC-7A6B-4A77-9B7C-4B6E4C26A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97365" y="5153105"/>
            <a:ext cx="0" cy="1635711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15530838-B58D-42D9-8A17-86D84EC3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945125" y="4966110"/>
            <a:ext cx="8255" cy="1828808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AF1583E1-832E-415E-AA26-ED4CBDA43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09817" y="5153105"/>
            <a:ext cx="0" cy="1635711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08">
            <a:extLst>
              <a:ext uri="{FF2B5EF4-FFF2-40B4-BE49-F238E27FC236}">
                <a16:creationId xmlns:a16="http://schemas.microsoft.com/office/drawing/2014/main" id="{E66D69E7-E578-4923-8F09-9AD42C048261}"/>
              </a:ext>
            </a:extLst>
          </p:cNvPr>
          <p:cNvSpPr txBox="1"/>
          <p:nvPr/>
        </p:nvSpPr>
        <p:spPr>
          <a:xfrm>
            <a:off x="5409623" y="4820182"/>
            <a:ext cx="1130903" cy="366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GB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7" name="Picture 236" descr="Chocolate bar">
            <a:extLst>
              <a:ext uri="{FF2B5EF4-FFF2-40B4-BE49-F238E27FC236}">
                <a16:creationId xmlns:a16="http://schemas.microsoft.com/office/drawing/2014/main" id="{5AB96891-7169-4DB4-99A0-9E225A13DB4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3" t="76889" r="79071" b="14878"/>
          <a:stretch/>
        </p:blipFill>
        <p:spPr>
          <a:xfrm>
            <a:off x="3444823" y="5168001"/>
            <a:ext cx="532750" cy="758213"/>
          </a:xfrm>
          <a:prstGeom prst="rect">
            <a:avLst/>
          </a:prstGeom>
        </p:spPr>
      </p:pic>
      <p:sp>
        <p:nvSpPr>
          <p:cNvPr id="238" name="TextBox 207" descr="Chocolate bar&#10;">
            <a:extLst>
              <a:ext uri="{FF2B5EF4-FFF2-40B4-BE49-F238E27FC236}">
                <a16:creationId xmlns:a16="http://schemas.microsoft.com/office/drawing/2014/main" id="{3F34BF92-D722-4C5F-864F-198D5E2144F5}"/>
              </a:ext>
            </a:extLst>
          </p:cNvPr>
          <p:cNvSpPr txBox="1"/>
          <p:nvPr/>
        </p:nvSpPr>
        <p:spPr>
          <a:xfrm>
            <a:off x="3013035" y="5915980"/>
            <a:ext cx="1614759" cy="355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Chocolate bar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Rectangle: Rounded Corners 234">
            <a:extLst>
              <a:ext uri="{FF2B5EF4-FFF2-40B4-BE49-F238E27FC236}">
                <a16:creationId xmlns:a16="http://schemas.microsoft.com/office/drawing/2014/main" id="{05320A51-96FB-4922-9FC3-5A926E383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85463" y="6212174"/>
            <a:ext cx="424180" cy="526244"/>
          </a:xfrm>
          <a:prstGeom prst="roundRect">
            <a:avLst/>
          </a:prstGeom>
          <a:solidFill>
            <a:schemeClr val="accent2"/>
          </a:solidFill>
          <a:ln w="22225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234" name="Rectangle: Rounded Corners 233">
            <a:extLst>
              <a:ext uri="{FF2B5EF4-FFF2-40B4-BE49-F238E27FC236}">
                <a16:creationId xmlns:a16="http://schemas.microsoft.com/office/drawing/2014/main" id="{0B7F2F00-5868-48AB-84CB-F061598F3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29083" y="6212174"/>
            <a:ext cx="543208" cy="526244"/>
          </a:xfrm>
          <a:prstGeom prst="roundRect">
            <a:avLst/>
          </a:prstGeom>
          <a:solidFill>
            <a:srgbClr val="FF0000"/>
          </a:solidFill>
          <a:ln w="2222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236" name="Rectangle: Rounded Corners 235">
            <a:extLst>
              <a:ext uri="{FF2B5EF4-FFF2-40B4-BE49-F238E27FC236}">
                <a16:creationId xmlns:a16="http://schemas.microsoft.com/office/drawing/2014/main" id="{20777BC3-EF4E-42F6-9284-F06CC45B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63237" y="6212174"/>
            <a:ext cx="425450" cy="526244"/>
          </a:xfrm>
          <a:prstGeom prst="roundRect">
            <a:avLst/>
          </a:prstGeom>
          <a:solidFill>
            <a:schemeClr val="accent2"/>
          </a:solidFill>
          <a:ln w="22225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44" name="Picture 243" descr="Slice of malt loaf">
            <a:extLst>
              <a:ext uri="{FF2B5EF4-FFF2-40B4-BE49-F238E27FC236}">
                <a16:creationId xmlns:a16="http://schemas.microsoft.com/office/drawing/2014/main" id="{2D0DD6AA-FD31-4FC4-B8E1-6C64AC90E4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45" t="78623" r="55624" b="14934"/>
          <a:stretch/>
        </p:blipFill>
        <p:spPr>
          <a:xfrm>
            <a:off x="4789183" y="5319575"/>
            <a:ext cx="791823" cy="593463"/>
          </a:xfrm>
          <a:prstGeom prst="rect">
            <a:avLst/>
          </a:prstGeom>
        </p:spPr>
      </p:pic>
      <p:sp>
        <p:nvSpPr>
          <p:cNvPr id="243" name="TextBox 209" descr="Malt loaf&#10;&#10;">
            <a:extLst>
              <a:ext uri="{FF2B5EF4-FFF2-40B4-BE49-F238E27FC236}">
                <a16:creationId xmlns:a16="http://schemas.microsoft.com/office/drawing/2014/main" id="{DC1E6FE1-169D-42B0-ABD5-F265EF7C3512}"/>
              </a:ext>
            </a:extLst>
          </p:cNvPr>
          <p:cNvSpPr txBox="1"/>
          <p:nvPr/>
        </p:nvSpPr>
        <p:spPr>
          <a:xfrm>
            <a:off x="4552123" y="5917959"/>
            <a:ext cx="1344258" cy="35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Malt loaf</a:t>
            </a:r>
            <a:endParaRPr lang="en-GB" sz="12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" name="Rectangle: Rounded Corners 228">
            <a:extLst>
              <a:ext uri="{FF2B5EF4-FFF2-40B4-BE49-F238E27FC236}">
                <a16:creationId xmlns:a16="http://schemas.microsoft.com/office/drawing/2014/main" id="{FAD6EC88-8271-4DC4-BD8B-E8EF2EDDD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24963" y="6220595"/>
            <a:ext cx="42402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228" name="Rectangle: Rounded Corners 227">
            <a:extLst>
              <a:ext uri="{FF2B5EF4-FFF2-40B4-BE49-F238E27FC236}">
                <a16:creationId xmlns:a16="http://schemas.microsoft.com/office/drawing/2014/main" id="{434B6C98-F5A4-4128-BCF3-E276616E7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50319" y="6220595"/>
            <a:ext cx="543011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230" name="Rectangle: Rounded Corners 229">
            <a:extLst>
              <a:ext uri="{FF2B5EF4-FFF2-40B4-BE49-F238E27FC236}">
                <a16:creationId xmlns:a16="http://schemas.microsoft.com/office/drawing/2014/main" id="{D2A20FA1-9040-4F44-9CA3-84722F32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93329" y="6220595"/>
            <a:ext cx="42529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42" name="Picture 241" descr="Bottle of yoghurt">
            <a:extLst>
              <a:ext uri="{FF2B5EF4-FFF2-40B4-BE49-F238E27FC236}">
                <a16:creationId xmlns:a16="http://schemas.microsoft.com/office/drawing/2014/main" id="{55F40A38-CAC2-4A20-97C9-BAD93264169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18" t="77298" r="36326" b="14935"/>
          <a:stretch/>
        </p:blipFill>
        <p:spPr>
          <a:xfrm>
            <a:off x="6372613" y="5193264"/>
            <a:ext cx="609583" cy="715108"/>
          </a:xfrm>
          <a:prstGeom prst="rect">
            <a:avLst/>
          </a:prstGeom>
        </p:spPr>
      </p:pic>
      <p:sp>
        <p:nvSpPr>
          <p:cNvPr id="241" name="TextBox 231" descr="Low sugar yoghurt&#10;">
            <a:extLst>
              <a:ext uri="{FF2B5EF4-FFF2-40B4-BE49-F238E27FC236}">
                <a16:creationId xmlns:a16="http://schemas.microsoft.com/office/drawing/2014/main" id="{AAEB90F4-3D5F-457B-A139-1D50B64EAB85}"/>
              </a:ext>
            </a:extLst>
          </p:cNvPr>
          <p:cNvSpPr txBox="1"/>
          <p:nvPr/>
        </p:nvSpPr>
        <p:spPr>
          <a:xfrm>
            <a:off x="5991624" y="5878256"/>
            <a:ext cx="1489668" cy="35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Low sugar yoghurt</a:t>
            </a:r>
            <a:endParaRPr lang="en-GB" sz="12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2" name="Rectangle: Rounded Corners 231">
            <a:extLst>
              <a:ext uri="{FF2B5EF4-FFF2-40B4-BE49-F238E27FC236}">
                <a16:creationId xmlns:a16="http://schemas.microsoft.com/office/drawing/2014/main" id="{5A5FBA29-F8AF-40EE-A8E0-430986A3E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82571" y="6220595"/>
            <a:ext cx="42402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231" name="Rectangle: Rounded Corners 230">
            <a:extLst>
              <a:ext uri="{FF2B5EF4-FFF2-40B4-BE49-F238E27FC236}">
                <a16:creationId xmlns:a16="http://schemas.microsoft.com/office/drawing/2014/main" id="{E0D45735-616D-48B0-BA81-AF72E11378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07927" y="6220595"/>
            <a:ext cx="543011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233" name="Rectangle: Rounded Corners 232">
            <a:extLst>
              <a:ext uri="{FF2B5EF4-FFF2-40B4-BE49-F238E27FC236}">
                <a16:creationId xmlns:a16="http://schemas.microsoft.com/office/drawing/2014/main" id="{B8D949B4-6E2F-486D-9F89-1744395A5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50937" y="6220595"/>
            <a:ext cx="42529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40" name="Picture 239" descr="Bowl of yoghurt">
            <a:extLst>
              <a:ext uri="{FF2B5EF4-FFF2-40B4-BE49-F238E27FC236}">
                <a16:creationId xmlns:a16="http://schemas.microsoft.com/office/drawing/2014/main" id="{79B814CB-2550-4A1B-ACB4-07708770814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02" t="80146" r="10658" b="15263"/>
          <a:stretch/>
        </p:blipFill>
        <p:spPr>
          <a:xfrm>
            <a:off x="7620321" y="5370100"/>
            <a:ext cx="1017242" cy="422804"/>
          </a:xfrm>
          <a:prstGeom prst="rect">
            <a:avLst/>
          </a:prstGeom>
        </p:spPr>
      </p:pic>
      <p:sp>
        <p:nvSpPr>
          <p:cNvPr id="239" name="TextBox 232" descr="Regular yoghurt&#10;">
            <a:extLst>
              <a:ext uri="{FF2B5EF4-FFF2-40B4-BE49-F238E27FC236}">
                <a16:creationId xmlns:a16="http://schemas.microsoft.com/office/drawing/2014/main" id="{1AE75296-AE7E-4CB5-AA33-11670B390336}"/>
              </a:ext>
            </a:extLst>
          </p:cNvPr>
          <p:cNvSpPr txBox="1"/>
          <p:nvPr/>
        </p:nvSpPr>
        <p:spPr>
          <a:xfrm>
            <a:off x="7476392" y="5881874"/>
            <a:ext cx="1343623" cy="355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Regular yoghurt</a:t>
            </a:r>
            <a:endParaRPr lang="en-GB" sz="12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6" name="Rectangle: Rounded Corners 225">
            <a:extLst>
              <a:ext uri="{FF2B5EF4-FFF2-40B4-BE49-F238E27FC236}">
                <a16:creationId xmlns:a16="http://schemas.microsoft.com/office/drawing/2014/main" id="{D01C84D3-AD33-42D4-ACCA-97F1308CF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49231" y="6212174"/>
            <a:ext cx="42402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225" name="Rectangle: Rounded Corners 224">
            <a:extLst>
              <a:ext uri="{FF2B5EF4-FFF2-40B4-BE49-F238E27FC236}">
                <a16:creationId xmlns:a16="http://schemas.microsoft.com/office/drawing/2014/main" id="{5A2C12D2-199B-4B5D-9FEA-20CD841EB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74587" y="6212174"/>
            <a:ext cx="543011" cy="526244"/>
          </a:xfrm>
          <a:prstGeom prst="roundRect">
            <a:avLst/>
          </a:prstGeom>
          <a:solidFill>
            <a:srgbClr val="FF000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227" name="Rectangle: Rounded Corners 226">
            <a:extLst>
              <a:ext uri="{FF2B5EF4-FFF2-40B4-BE49-F238E27FC236}">
                <a16:creationId xmlns:a16="http://schemas.microsoft.com/office/drawing/2014/main" id="{CD2AEE68-6803-4A2D-B1F6-A2EA56A0A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17597" y="6212174"/>
            <a:ext cx="42529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B5A76A-85D4-4497-95B2-CBAE6094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1718609" cy="432465"/>
          </a:xfrm>
        </p:spPr>
        <p:txBody>
          <a:bodyPr/>
          <a:lstStyle/>
          <a:p>
            <a:r>
              <a:rPr lang="en-GB" dirty="0"/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1750966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D71090B8-124C-43E5-BFB7-A6F4844A3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1" y="531324"/>
            <a:ext cx="2937744" cy="1200197"/>
          </a:xfrm>
        </p:spPr>
        <p:txBody>
          <a:bodyPr>
            <a:normAutofit fontScale="90000"/>
          </a:bodyPr>
          <a:lstStyle/>
          <a:p>
            <a:r>
              <a:rPr lang="en-GB" sz="3500" b="1" dirty="0"/>
              <a:t>Healthy Food Choice Exercise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C1B4906-242B-4F5B-ABA0-E77D542185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93291" y="136524"/>
            <a:ext cx="5328970" cy="6356351"/>
            <a:chOff x="0" y="76737"/>
            <a:chExt cx="6207650" cy="9079126"/>
          </a:xfrm>
        </p:grpSpPr>
        <p:sp>
          <p:nvSpPr>
            <p:cNvPr id="5" name="TextBox 9" descr="What breakfast, drink and snack would you drink to keep your teeth healthy?&#10;">
              <a:extLst>
                <a:ext uri="{FF2B5EF4-FFF2-40B4-BE49-F238E27FC236}">
                  <a16:creationId xmlns:a16="http://schemas.microsoft.com/office/drawing/2014/main" id="{14C0ED9C-39DE-4AE9-A650-F0C6F82D30F2}"/>
                </a:ext>
              </a:extLst>
            </p:cNvPr>
            <p:cNvSpPr txBox="1"/>
            <p:nvPr/>
          </p:nvSpPr>
          <p:spPr>
            <a:xfrm>
              <a:off x="199473" y="457129"/>
              <a:ext cx="5966050" cy="101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What breakfast, drink and snack would you drink to keep your teeth healthy?</a:t>
              </a:r>
              <a:endParaRPr kumimoji="0" lang="en-GB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D0EF40D-7FA5-478E-8F29-D09325A755E6}"/>
                </a:ext>
              </a:extLst>
            </p:cNvPr>
            <p:cNvGrpSpPr/>
            <p:nvPr/>
          </p:nvGrpSpPr>
          <p:grpSpPr>
            <a:xfrm>
              <a:off x="161815" y="1647507"/>
              <a:ext cx="5799790" cy="2355294"/>
              <a:chOff x="161815" y="1647507"/>
              <a:chExt cx="5799790" cy="2355294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80BEABBB-DC12-4236-B8D1-C544D4E6D4FB}"/>
                  </a:ext>
                </a:extLst>
              </p:cNvPr>
              <p:cNvGrpSpPr/>
              <p:nvPr/>
            </p:nvGrpSpPr>
            <p:grpSpPr>
              <a:xfrm>
                <a:off x="161815" y="1765075"/>
                <a:ext cx="5799790" cy="2237231"/>
                <a:chOff x="161815" y="1765075"/>
                <a:chExt cx="5790563" cy="1960403"/>
              </a:xfrm>
            </p:grpSpPr>
            <p:sp>
              <p:nvSpPr>
                <p:cNvPr id="26" name="Rectangle: Rounded Corners 25">
                  <a:extLst>
                    <a:ext uri="{FF2B5EF4-FFF2-40B4-BE49-F238E27FC236}">
                      <a16:creationId xmlns:a16="http://schemas.microsoft.com/office/drawing/2014/main" id="{DAF8401C-B1C1-4BE6-B253-5CB217BD2FD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/>
              </p:nvSpPr>
              <p:spPr>
                <a:xfrm>
                  <a:off x="161821" y="1765075"/>
                  <a:ext cx="5790557" cy="1960403"/>
                </a:xfrm>
                <a:prstGeom prst="roundRect">
                  <a:avLst>
                    <a:gd name="adj" fmla="val 6655"/>
                  </a:avLst>
                </a:prstGeom>
                <a:solidFill>
                  <a:srgbClr val="D7E8B5"/>
                </a:solidFill>
                <a:ln w="57150" cap="flat" cmpd="sng" algn="ctr">
                  <a:solidFill>
                    <a:srgbClr val="D7E8B5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1" tIns="45720" rIns="91441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" name="Rectangle: Rounded Corners 26">
                  <a:extLst>
                    <a:ext uri="{FF2B5EF4-FFF2-40B4-BE49-F238E27FC236}">
                      <a16:creationId xmlns:a16="http://schemas.microsoft.com/office/drawing/2014/main" id="{A833309E-29B2-48F2-9AA3-13B395C052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/>
              </p:nvSpPr>
              <p:spPr>
                <a:xfrm>
                  <a:off x="161815" y="2179467"/>
                  <a:ext cx="5790552" cy="1540615"/>
                </a:xfrm>
                <a:prstGeom prst="roundRect">
                  <a:avLst>
                    <a:gd name="adj" fmla="val 9006"/>
                  </a:avLst>
                </a:prstGeom>
                <a:solidFill>
                  <a:srgbClr val="FFFFFF"/>
                </a:solidFill>
                <a:ln w="28575" cap="flat" cmpd="sng" algn="ctr">
                  <a:solidFill>
                    <a:srgbClr val="D7E8B5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1" tIns="45720" rIns="91441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EC90C623-EE25-46FE-9B29-794C7E61EDF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61621" y="2036095"/>
                <a:ext cx="8514" cy="1966706"/>
              </a:xfrm>
              <a:prstGeom prst="line">
                <a:avLst/>
              </a:prstGeom>
              <a:noFill/>
              <a:ln w="28575" cap="flat" cmpd="sng" algn="ctr">
                <a:solidFill>
                  <a:srgbClr val="D7E8B5"/>
                </a:solidFill>
                <a:prstDash val="solid"/>
                <a:miter lim="800000"/>
              </a:ln>
              <a:effectLst/>
            </p:spPr>
          </p:cxnSp>
          <p:sp>
            <p:nvSpPr>
              <p:cNvPr id="25" name="TextBox 80">
                <a:extLst>
                  <a:ext uri="{FF2B5EF4-FFF2-40B4-BE49-F238E27FC236}">
                    <a16:creationId xmlns:a16="http://schemas.microsoft.com/office/drawing/2014/main" id="{50C9DBAB-F679-4EC8-B8EC-D3071E67F888}"/>
                  </a:ext>
                </a:extLst>
              </p:cNvPr>
              <p:cNvSpPr txBox="1"/>
              <p:nvPr/>
            </p:nvSpPr>
            <p:spPr>
              <a:xfrm>
                <a:off x="2190578" y="1647507"/>
                <a:ext cx="1734857" cy="659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Breakfast</a:t>
                </a:r>
                <a:endParaRPr kumimoji="0" lang="en-GB" sz="12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680E6D4-A514-4407-AD77-DC8AC3A71D2C}"/>
                </a:ext>
              </a:extLst>
            </p:cNvPr>
            <p:cNvGrpSpPr/>
            <p:nvPr/>
          </p:nvGrpSpPr>
          <p:grpSpPr>
            <a:xfrm>
              <a:off x="161815" y="4175162"/>
              <a:ext cx="5799790" cy="2237231"/>
              <a:chOff x="161815" y="4175162"/>
              <a:chExt cx="5790563" cy="1960403"/>
            </a:xfrm>
          </p:grpSpPr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BF8A6F2A-630E-4BBA-AF82-51A45CC69F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61821" y="4175162"/>
                <a:ext cx="5790557" cy="1960403"/>
              </a:xfrm>
              <a:prstGeom prst="roundRect">
                <a:avLst>
                  <a:gd name="adj" fmla="val 6655"/>
                </a:avLst>
              </a:prstGeom>
              <a:solidFill>
                <a:srgbClr val="D7E8B5"/>
              </a:solidFill>
              <a:ln w="57150" cap="flat" cmpd="sng" algn="ctr">
                <a:solidFill>
                  <a:srgbClr val="D7E8B5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1" tIns="45720" rIns="91441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1C4F33B4-0AA4-4974-A59E-0C8305E146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61815" y="4589554"/>
                <a:ext cx="5790552" cy="1540615"/>
              </a:xfrm>
              <a:prstGeom prst="roundRect">
                <a:avLst>
                  <a:gd name="adj" fmla="val 9006"/>
                </a:avLst>
              </a:prstGeom>
              <a:solidFill>
                <a:srgbClr val="FFFFFF"/>
              </a:solidFill>
              <a:ln w="28575" cap="flat" cmpd="sng" algn="ctr">
                <a:solidFill>
                  <a:srgbClr val="D7E8B5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1" tIns="45720" rIns="91441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4B73C76-2459-485C-A04A-FF89E4E2B4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61621" y="4446182"/>
              <a:ext cx="8514" cy="1966706"/>
            </a:xfrm>
            <a:prstGeom prst="line">
              <a:avLst/>
            </a:prstGeom>
            <a:noFill/>
            <a:ln w="28575" cap="flat" cmpd="sng" algn="ctr">
              <a:solidFill>
                <a:srgbClr val="D7E8B5"/>
              </a:solidFill>
              <a:prstDash val="solid"/>
              <a:miter lim="800000"/>
            </a:ln>
            <a:effectLst/>
          </p:spPr>
        </p:cxnSp>
        <p:sp>
          <p:nvSpPr>
            <p:cNvPr id="9" name="TextBox 130">
              <a:extLst>
                <a:ext uri="{FF2B5EF4-FFF2-40B4-BE49-F238E27FC236}">
                  <a16:creationId xmlns:a16="http://schemas.microsoft.com/office/drawing/2014/main" id="{A2E2C69B-FD50-4565-A014-23703A19C705}"/>
                </a:ext>
              </a:extLst>
            </p:cNvPr>
            <p:cNvSpPr txBox="1"/>
            <p:nvPr/>
          </p:nvSpPr>
          <p:spPr>
            <a:xfrm>
              <a:off x="2522906" y="4077984"/>
              <a:ext cx="1319180" cy="659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Drink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6FA0691-2A3C-42F5-A2D0-025BBEB3831C}"/>
                </a:ext>
              </a:extLst>
            </p:cNvPr>
            <p:cNvGrpSpPr/>
            <p:nvPr/>
          </p:nvGrpSpPr>
          <p:grpSpPr>
            <a:xfrm>
              <a:off x="162306" y="6612048"/>
              <a:ext cx="5799790" cy="2237231"/>
              <a:chOff x="162306" y="6612048"/>
              <a:chExt cx="5790563" cy="1960403"/>
            </a:xfrm>
          </p:grpSpPr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B7732F60-FC89-4994-B250-2755DA8A72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62312" y="6612048"/>
                <a:ext cx="5790557" cy="1960403"/>
              </a:xfrm>
              <a:prstGeom prst="roundRect">
                <a:avLst>
                  <a:gd name="adj" fmla="val 6655"/>
                </a:avLst>
              </a:prstGeom>
              <a:solidFill>
                <a:srgbClr val="D7E8B5"/>
              </a:solidFill>
              <a:ln w="57150" cap="flat" cmpd="sng" algn="ctr">
                <a:solidFill>
                  <a:srgbClr val="D7E8B5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1" tIns="45720" rIns="91441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730A1541-2511-4A42-8173-823A00708E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62306" y="7026440"/>
                <a:ext cx="5790552" cy="1540615"/>
              </a:xfrm>
              <a:prstGeom prst="roundRect">
                <a:avLst>
                  <a:gd name="adj" fmla="val 9006"/>
                </a:avLst>
              </a:prstGeom>
              <a:solidFill>
                <a:srgbClr val="FFFFFF"/>
              </a:solidFill>
              <a:ln w="28575" cap="flat" cmpd="sng" algn="ctr">
                <a:solidFill>
                  <a:srgbClr val="D7E8B5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1" tIns="45720" rIns="91441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A15F9F-2DC8-459B-8E42-2685F329AE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62113" y="6883070"/>
              <a:ext cx="8514" cy="1966706"/>
            </a:xfrm>
            <a:prstGeom prst="line">
              <a:avLst/>
            </a:prstGeom>
            <a:noFill/>
            <a:ln w="28575" cap="flat" cmpd="sng" algn="ctr">
              <a:solidFill>
                <a:srgbClr val="D7E8B5"/>
              </a:solidFill>
              <a:prstDash val="solid"/>
              <a:miter lim="800000"/>
            </a:ln>
            <a:effectLst/>
          </p:spPr>
        </p:cxnSp>
        <p:sp>
          <p:nvSpPr>
            <p:cNvPr id="12" name="TextBox 208">
              <a:extLst>
                <a:ext uri="{FF2B5EF4-FFF2-40B4-BE49-F238E27FC236}">
                  <a16:creationId xmlns:a16="http://schemas.microsoft.com/office/drawing/2014/main" id="{CD569DE8-F84E-431E-AB79-92DDFA7D0A44}"/>
                </a:ext>
              </a:extLst>
            </p:cNvPr>
            <p:cNvSpPr txBox="1"/>
            <p:nvPr/>
          </p:nvSpPr>
          <p:spPr>
            <a:xfrm>
              <a:off x="2419270" y="6505846"/>
              <a:ext cx="1526451" cy="659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Snack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" descr="Draw your choice&#10;">
              <a:extLst>
                <a:ext uri="{FF2B5EF4-FFF2-40B4-BE49-F238E27FC236}">
                  <a16:creationId xmlns:a16="http://schemas.microsoft.com/office/drawing/2014/main" id="{F544EE56-74F2-4EC7-87E2-14539405861D}"/>
                </a:ext>
              </a:extLst>
            </p:cNvPr>
            <p:cNvSpPr txBox="1"/>
            <p:nvPr/>
          </p:nvSpPr>
          <p:spPr>
            <a:xfrm>
              <a:off x="3929353" y="1780550"/>
              <a:ext cx="1886082" cy="441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Draw your choice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55" descr="Write your choice&#10;">
              <a:extLst>
                <a:ext uri="{FF2B5EF4-FFF2-40B4-BE49-F238E27FC236}">
                  <a16:creationId xmlns:a16="http://schemas.microsoft.com/office/drawing/2014/main" id="{41FE02A9-DF3B-4ACB-9C28-9D690CA8C120}"/>
                </a:ext>
              </a:extLst>
            </p:cNvPr>
            <p:cNvSpPr txBox="1"/>
            <p:nvPr/>
          </p:nvSpPr>
          <p:spPr>
            <a:xfrm>
              <a:off x="339452" y="1770035"/>
              <a:ext cx="1836155" cy="441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Write your choice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E75D411-AF5B-4EE2-94BD-9889DF407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0" y="307139"/>
              <a:ext cx="6080452" cy="8848724"/>
            </a:xfrm>
            <a:prstGeom prst="roundRect">
              <a:avLst>
                <a:gd name="adj" fmla="val 2575"/>
              </a:avLst>
            </a:prstGeom>
            <a:noFill/>
            <a:ln w="76200" cap="sq" cmpd="sng" algn="ctr">
              <a:solidFill>
                <a:srgbClr val="96C225"/>
              </a:solidFill>
              <a:prstDash val="solid"/>
              <a:bevel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B91EB46-B6FF-431E-AC84-F2C261A80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644438" y="76737"/>
              <a:ext cx="563212" cy="563212"/>
            </a:xfrm>
            <a:prstGeom prst="ellipse">
              <a:avLst/>
            </a:prstGeom>
            <a:solidFill>
              <a:srgbClr val="FFFFFF"/>
            </a:solidFill>
            <a:ln w="38100" cap="flat" cmpd="sng" algn="ctr">
              <a:solidFill>
                <a:srgbClr val="96C22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918B078-DDDE-4F6C-AB6C-E14423F738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86564" y="96313"/>
              <a:ext cx="478959" cy="523220"/>
            </a:xfrm>
            <a:prstGeom prst="rect">
              <a:avLst/>
            </a:prstGeom>
          </p:spPr>
        </p:pic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D2BE4-DBAC-4A5C-941A-B817EA128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45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B131C-0D8D-4C29-B964-2634230DF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42" y="949096"/>
            <a:ext cx="3264358" cy="132556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Healthy Teeth Brushing Chart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89969E0-17A8-4D69-80D3-74FD2D366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1905843" y="-933882"/>
            <a:ext cx="5750557" cy="8725758"/>
            <a:chOff x="0" y="-183410"/>
            <a:chExt cx="6207650" cy="9339273"/>
          </a:xfrm>
        </p:grpSpPr>
        <p:sp>
          <p:nvSpPr>
            <p:cNvPr id="6" name="TextBox 10" descr="Name&#10;">
              <a:extLst>
                <a:ext uri="{FF2B5EF4-FFF2-40B4-BE49-F238E27FC236}">
                  <a16:creationId xmlns:a16="http://schemas.microsoft.com/office/drawing/2014/main" id="{7B52113A-40CF-4D4B-9D7A-3DA3D3B2C0CA}"/>
                </a:ext>
              </a:extLst>
            </p:cNvPr>
            <p:cNvSpPr txBox="1"/>
            <p:nvPr/>
          </p:nvSpPr>
          <p:spPr>
            <a:xfrm rot="16200000">
              <a:off x="2299125" y="8006729"/>
              <a:ext cx="1401445" cy="564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Name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11" descr="Class&#10;">
              <a:extLst>
                <a:ext uri="{FF2B5EF4-FFF2-40B4-BE49-F238E27FC236}">
                  <a16:creationId xmlns:a16="http://schemas.microsoft.com/office/drawing/2014/main" id="{BC3D767E-AEA3-4D56-AE1C-D8B14451DAE5}"/>
                </a:ext>
              </a:extLst>
            </p:cNvPr>
            <p:cNvSpPr txBox="1"/>
            <p:nvPr/>
          </p:nvSpPr>
          <p:spPr>
            <a:xfrm rot="16200000">
              <a:off x="3799859" y="8006729"/>
              <a:ext cx="1401445" cy="564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Class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12" descr="I cleaned my teeth in the morning&#10;">
              <a:extLst>
                <a:ext uri="{FF2B5EF4-FFF2-40B4-BE49-F238E27FC236}">
                  <a16:creationId xmlns:a16="http://schemas.microsoft.com/office/drawing/2014/main" id="{25B6943B-9568-4155-A53A-0FC81571FAF6}"/>
                </a:ext>
              </a:extLst>
            </p:cNvPr>
            <p:cNvSpPr txBox="1"/>
            <p:nvPr/>
          </p:nvSpPr>
          <p:spPr>
            <a:xfrm rot="16200000">
              <a:off x="-1018920" y="3162369"/>
              <a:ext cx="5188821" cy="498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 cleaned my teeth in the morning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13" descr="I cleaned my teeth before bed&#10;&#10;">
              <a:extLst>
                <a:ext uri="{FF2B5EF4-FFF2-40B4-BE49-F238E27FC236}">
                  <a16:creationId xmlns:a16="http://schemas.microsoft.com/office/drawing/2014/main" id="{97C1445C-D395-4A6B-880B-5451238FA041}"/>
                </a:ext>
              </a:extLst>
            </p:cNvPr>
            <p:cNvSpPr txBox="1"/>
            <p:nvPr/>
          </p:nvSpPr>
          <p:spPr>
            <a:xfrm rot="16200000">
              <a:off x="666917" y="3356205"/>
              <a:ext cx="4688917" cy="498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 cleaned my teeth before bed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14" descr="I cleaned my teeth for 2 minutes&#10;">
              <a:extLst>
                <a:ext uri="{FF2B5EF4-FFF2-40B4-BE49-F238E27FC236}">
                  <a16:creationId xmlns:a16="http://schemas.microsoft.com/office/drawing/2014/main" id="{1098C9FA-8AA9-4991-988E-ACE132FB7164}"/>
                </a:ext>
              </a:extLst>
            </p:cNvPr>
            <p:cNvSpPr txBox="1"/>
            <p:nvPr/>
          </p:nvSpPr>
          <p:spPr>
            <a:xfrm rot="16200000">
              <a:off x="1879330" y="3085409"/>
              <a:ext cx="5273063" cy="498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 cleaned my teeth for 2 minutes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 descr="MON">
              <a:extLst>
                <a:ext uri="{FF2B5EF4-FFF2-40B4-BE49-F238E27FC236}">
                  <a16:creationId xmlns:a16="http://schemas.microsoft.com/office/drawing/2014/main" id="{D5AE0209-E89D-4AF3-8946-E1D4F82AF75F}"/>
                </a:ext>
              </a:extLst>
            </p:cNvPr>
            <p:cNvSpPr/>
            <p:nvPr/>
          </p:nvSpPr>
          <p:spPr>
            <a:xfrm rot="16200000">
              <a:off x="234165" y="5067431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FBC0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MON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 descr="TUE">
              <a:extLst>
                <a:ext uri="{FF2B5EF4-FFF2-40B4-BE49-F238E27FC236}">
                  <a16:creationId xmlns:a16="http://schemas.microsoft.com/office/drawing/2014/main" id="{1FC102A7-8D6D-40C9-A52E-2C6F7E804D1F}"/>
                </a:ext>
              </a:extLst>
            </p:cNvPr>
            <p:cNvSpPr/>
            <p:nvPr/>
          </p:nvSpPr>
          <p:spPr>
            <a:xfrm rot="16200000">
              <a:off x="234164" y="3991508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8EC74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TUE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 descr="WED">
              <a:extLst>
                <a:ext uri="{FF2B5EF4-FFF2-40B4-BE49-F238E27FC236}">
                  <a16:creationId xmlns:a16="http://schemas.microsoft.com/office/drawing/2014/main" id="{1C39FA4A-410E-43A3-9B59-2BD28DBA4559}"/>
                </a:ext>
              </a:extLst>
            </p:cNvPr>
            <p:cNvSpPr/>
            <p:nvPr/>
          </p:nvSpPr>
          <p:spPr>
            <a:xfrm rot="16200000">
              <a:off x="234163" y="2915585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13B48E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WED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 descr="THU">
              <a:extLst>
                <a:ext uri="{FF2B5EF4-FFF2-40B4-BE49-F238E27FC236}">
                  <a16:creationId xmlns:a16="http://schemas.microsoft.com/office/drawing/2014/main" id="{D36B10D3-9BFA-40A8-8687-F3AE6EA95248}"/>
                </a:ext>
              </a:extLst>
            </p:cNvPr>
            <p:cNvSpPr/>
            <p:nvPr/>
          </p:nvSpPr>
          <p:spPr>
            <a:xfrm rot="16200000">
              <a:off x="218759" y="1839662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46BCC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THU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 descr="FRI">
              <a:extLst>
                <a:ext uri="{FF2B5EF4-FFF2-40B4-BE49-F238E27FC236}">
                  <a16:creationId xmlns:a16="http://schemas.microsoft.com/office/drawing/2014/main" id="{9E538A8F-9178-46A8-9163-CA903D41BA6C}"/>
                </a:ext>
              </a:extLst>
            </p:cNvPr>
            <p:cNvSpPr/>
            <p:nvPr/>
          </p:nvSpPr>
          <p:spPr>
            <a:xfrm rot="16200000">
              <a:off x="218759" y="763740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2862A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FRI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9BB0191-DA67-448D-9223-E55E8EAD4392}"/>
                </a:ext>
              </a:extLst>
            </p:cNvPr>
            <p:cNvSpPr/>
            <p:nvPr/>
          </p:nvSpPr>
          <p:spPr>
            <a:xfrm rot="16200000">
              <a:off x="1688849" y="5067431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FBC0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96C225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92A034F-E10C-4C57-92F3-290F7394D22C}"/>
                </a:ext>
              </a:extLst>
            </p:cNvPr>
            <p:cNvSpPr/>
            <p:nvPr/>
          </p:nvSpPr>
          <p:spPr>
            <a:xfrm rot="16200000">
              <a:off x="1688848" y="3991508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8EC74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205CC29-84F5-41D6-BE35-58E287A76A70}"/>
                </a:ext>
              </a:extLst>
            </p:cNvPr>
            <p:cNvSpPr/>
            <p:nvPr/>
          </p:nvSpPr>
          <p:spPr>
            <a:xfrm rot="16200000">
              <a:off x="1688847" y="2915585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13B48E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F04BDBA-186C-460F-8869-1DF593F6FC92}"/>
                </a:ext>
              </a:extLst>
            </p:cNvPr>
            <p:cNvSpPr/>
            <p:nvPr/>
          </p:nvSpPr>
          <p:spPr>
            <a:xfrm rot="16200000">
              <a:off x="1673443" y="1839662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46BCC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35B3424-C82D-47DE-B168-E69F08FA20AA}"/>
                </a:ext>
              </a:extLst>
            </p:cNvPr>
            <p:cNvSpPr/>
            <p:nvPr/>
          </p:nvSpPr>
          <p:spPr>
            <a:xfrm rot="16200000">
              <a:off x="1673443" y="763740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2862A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5CD4DCF-7EA5-4EE9-9CAA-B732AFB12C59}"/>
                </a:ext>
              </a:extLst>
            </p:cNvPr>
            <p:cNvSpPr/>
            <p:nvPr/>
          </p:nvSpPr>
          <p:spPr>
            <a:xfrm rot="16200000">
              <a:off x="3108970" y="5067431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FBC0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0FEBAC3-06CC-4825-821D-A7C3778CB85A}"/>
                </a:ext>
              </a:extLst>
            </p:cNvPr>
            <p:cNvSpPr/>
            <p:nvPr/>
          </p:nvSpPr>
          <p:spPr>
            <a:xfrm rot="16200000">
              <a:off x="3108969" y="3991508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8EC74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55E1CE3-0CA1-4E6F-8A5F-25DEEB1D8D7B}"/>
                </a:ext>
              </a:extLst>
            </p:cNvPr>
            <p:cNvSpPr/>
            <p:nvPr/>
          </p:nvSpPr>
          <p:spPr>
            <a:xfrm rot="16200000">
              <a:off x="3108968" y="2915585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13B48E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BA5CBEF-0B48-4BCB-86D1-A7660F0CE003}"/>
                </a:ext>
              </a:extLst>
            </p:cNvPr>
            <p:cNvSpPr/>
            <p:nvPr/>
          </p:nvSpPr>
          <p:spPr>
            <a:xfrm rot="16200000">
              <a:off x="3093564" y="1839662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46BCC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33F411C-705A-49DB-A578-712D1CAB1FC0}"/>
                </a:ext>
              </a:extLst>
            </p:cNvPr>
            <p:cNvSpPr/>
            <p:nvPr/>
          </p:nvSpPr>
          <p:spPr>
            <a:xfrm rot="16200000">
              <a:off x="3093564" y="763740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2862A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11662A9-ED54-4519-8EAC-B88BB9C7E6FD}"/>
                </a:ext>
              </a:extLst>
            </p:cNvPr>
            <p:cNvSpPr/>
            <p:nvPr/>
          </p:nvSpPr>
          <p:spPr>
            <a:xfrm rot="16200000">
              <a:off x="4611125" y="5067431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FBC0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49F90BE-87DB-4859-8356-C958728DA224}"/>
                </a:ext>
              </a:extLst>
            </p:cNvPr>
            <p:cNvSpPr/>
            <p:nvPr/>
          </p:nvSpPr>
          <p:spPr>
            <a:xfrm rot="16200000">
              <a:off x="4611124" y="3991508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8EC74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2FE1513-CE81-41EB-B009-3A57002A457B}"/>
                </a:ext>
              </a:extLst>
            </p:cNvPr>
            <p:cNvSpPr/>
            <p:nvPr/>
          </p:nvSpPr>
          <p:spPr>
            <a:xfrm rot="16200000">
              <a:off x="4611123" y="2915585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13B48E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1075218-4F00-4485-998F-9E1614C53105}"/>
                </a:ext>
              </a:extLst>
            </p:cNvPr>
            <p:cNvSpPr/>
            <p:nvPr/>
          </p:nvSpPr>
          <p:spPr>
            <a:xfrm rot="16200000">
              <a:off x="4595719" y="1839662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46BCC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B58C5C1-A5A2-41A3-8D1F-ED33981DA698}"/>
                </a:ext>
              </a:extLst>
            </p:cNvPr>
            <p:cNvSpPr/>
            <p:nvPr/>
          </p:nvSpPr>
          <p:spPr>
            <a:xfrm rot="16200000">
              <a:off x="4611123" y="757859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2862A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0BE9927-7A76-4500-AE56-E7CA8487B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6200000">
              <a:off x="2130748" y="7212961"/>
              <a:ext cx="2937294" cy="682388"/>
            </a:xfrm>
            <a:prstGeom prst="rect">
              <a:avLst/>
            </a:prstGeom>
            <a:noFill/>
            <a:ln w="12700" cap="flat" cmpd="sng" algn="ctr">
              <a:solidFill>
                <a:srgbClr val="708F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C3CBCFC-C069-45D3-B5DA-C655FF7CA6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6200000">
              <a:off x="3616847" y="7212961"/>
              <a:ext cx="2937294" cy="682388"/>
            </a:xfrm>
            <a:prstGeom prst="rect">
              <a:avLst/>
            </a:prstGeom>
            <a:noFill/>
            <a:ln w="12700" cap="flat" cmpd="sng" algn="ctr">
              <a:solidFill>
                <a:srgbClr val="708F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TextBox 37" descr="Add a picture or star each time you brush your teeth&#10;&#10;">
              <a:extLst>
                <a:ext uri="{FF2B5EF4-FFF2-40B4-BE49-F238E27FC236}">
                  <a16:creationId xmlns:a16="http://schemas.microsoft.com/office/drawing/2014/main" id="{A5251F03-5E39-45E9-9EBF-352A945C6845}"/>
                </a:ext>
              </a:extLst>
            </p:cNvPr>
            <p:cNvSpPr txBox="1"/>
            <p:nvPr/>
          </p:nvSpPr>
          <p:spPr>
            <a:xfrm rot="16200000">
              <a:off x="1081357" y="4157257"/>
              <a:ext cx="9196307" cy="5149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5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Add a picture or star each time you brush your teeth</a:t>
              </a:r>
              <a:endParaRPr kumimoji="0" lang="en-GB" sz="25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4AF90A7C-B2A1-4E8D-AE8D-FA79DACA8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0" y="307139"/>
              <a:ext cx="6080452" cy="8848724"/>
            </a:xfrm>
            <a:prstGeom prst="roundRect">
              <a:avLst>
                <a:gd name="adj" fmla="val 2575"/>
              </a:avLst>
            </a:prstGeom>
            <a:noFill/>
            <a:ln w="76200" cap="sq" cmpd="sng" algn="ctr">
              <a:solidFill>
                <a:srgbClr val="96C225"/>
              </a:solidFill>
              <a:prstDash val="solid"/>
              <a:bevel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42357BE-4AF6-42C1-A1FA-71F913C2B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644438" y="76737"/>
              <a:ext cx="563212" cy="563212"/>
            </a:xfrm>
            <a:prstGeom prst="ellipse">
              <a:avLst/>
            </a:prstGeom>
            <a:solidFill>
              <a:srgbClr val="FFFFFF"/>
            </a:solidFill>
            <a:ln w="38100" cap="flat" cmpd="sng" algn="ctr">
              <a:solidFill>
                <a:srgbClr val="96C22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277A6CE7-472F-46E5-B1B6-0160505A37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86564" y="96313"/>
              <a:ext cx="478959" cy="523220"/>
            </a:xfrm>
            <a:prstGeom prst="rect">
              <a:avLst/>
            </a:prstGeom>
          </p:spPr>
        </p:pic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6BF7FF-A356-46AD-8518-A47033C96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4239646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96C7C-52AD-432E-ACDD-F05E63DEA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" y="1785939"/>
            <a:ext cx="8739187" cy="2852737"/>
          </a:xfrm>
        </p:spPr>
        <p:txBody>
          <a:bodyPr/>
          <a:lstStyle/>
          <a:p>
            <a:r>
              <a:rPr lang="en-GB" b="1" dirty="0">
                <a:solidFill>
                  <a:srgbClr val="2E276A"/>
                </a:solidFill>
              </a:rPr>
              <a:t>Learning Consolidation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A1B0E-3676-4C2D-A5F3-24266BE8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2E276A"/>
                </a:solidFill>
              </a:rPr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43897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3128E7-157A-47AD-8D05-8359D48E99D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3057" y="866814"/>
            <a:ext cx="8497885" cy="1477328"/>
          </a:xfrm>
          <a:prstGeom prst="rect">
            <a:avLst/>
          </a:prstGeom>
          <a:solidFill>
            <a:schemeClr val="lt1"/>
          </a:solidFill>
          <a:ln w="571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sticky substance made up of bacteria that clump together on our teeth called?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5A425B-AE0B-41CF-ADA0-C69246593B94}"/>
              </a:ext>
            </a:extLst>
          </p:cNvPr>
          <p:cNvSpPr txBox="1"/>
          <p:nvPr/>
        </p:nvSpPr>
        <p:spPr>
          <a:xfrm>
            <a:off x="2240991" y="3498196"/>
            <a:ext cx="4358114" cy="1015663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Plaque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3F9123-2B40-4525-82B6-D640397CD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0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BB40C8-A5A0-4085-A7AE-49F7C1DC46B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3057" y="839975"/>
            <a:ext cx="8497885" cy="1477328"/>
          </a:xfrm>
          <a:prstGeom prst="rect">
            <a:avLst/>
          </a:prstGeom>
          <a:solidFill>
            <a:schemeClr val="lt1"/>
          </a:solidFill>
          <a:ln w="571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Complete the sentence; When we consume sugary foods and drinks, this leads to an attack on our teeth that can lead to?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07C47E-2038-40E9-82BC-BE4D40F30691}"/>
              </a:ext>
            </a:extLst>
          </p:cNvPr>
          <p:cNvSpPr txBox="1"/>
          <p:nvPr/>
        </p:nvSpPr>
        <p:spPr>
          <a:xfrm>
            <a:off x="2218957" y="3429000"/>
            <a:ext cx="4358114" cy="1015663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Tooth decay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5124C-9D71-4C49-8415-F7A94336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0"/>
            <a:ext cx="3086100" cy="1440000"/>
          </a:xfrm>
        </p:spPr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26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9F497A1-175C-4558-8B32-03322E9AB13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3056" y="907121"/>
            <a:ext cx="8497885" cy="1015663"/>
          </a:xfrm>
          <a:prstGeom prst="rect">
            <a:avLst/>
          </a:prstGeom>
          <a:solidFill>
            <a:schemeClr val="lt1"/>
          </a:solidFill>
          <a:ln w="571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many times a day should you brush your teeth with toothpaste.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8F4EC4-B9EC-43DB-9AD0-8A16B73F9477}"/>
              </a:ext>
            </a:extLst>
          </p:cNvPr>
          <p:cNvSpPr txBox="1"/>
          <p:nvPr/>
        </p:nvSpPr>
        <p:spPr>
          <a:xfrm>
            <a:off x="2183621" y="2869993"/>
            <a:ext cx="4776754" cy="1938992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At least twice a day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23857B-2F7D-406C-9666-F32315CE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51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B90041-544C-4943-AB2E-6F2217A0A49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3055" y="488480"/>
            <a:ext cx="8497885" cy="1477328"/>
          </a:xfrm>
          <a:prstGeom prst="rect">
            <a:avLst/>
          </a:prstGeom>
          <a:solidFill>
            <a:schemeClr val="lt1"/>
          </a:solidFill>
          <a:ln w="571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brushing, should you; a) spit out the toothpaste and rinse; b) spit out the toothpaste and don’t rinse?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DAA7F2A-A94F-4FBF-BC6E-39E0DF7C2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81196" y="2414722"/>
            <a:ext cx="5181600" cy="4064000"/>
          </a:xfrm>
          <a:prstGeom prst="rightArrow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3C2F92A-E369-4C8F-B199-8C8FF126ED65}"/>
              </a:ext>
            </a:extLst>
          </p:cNvPr>
          <p:cNvSpPr/>
          <p:nvPr/>
        </p:nvSpPr>
        <p:spPr>
          <a:xfrm>
            <a:off x="1525023" y="3633921"/>
            <a:ext cx="1686297" cy="1625600"/>
          </a:xfrm>
          <a:custGeom>
            <a:avLst/>
            <a:gdLst>
              <a:gd name="connsiteX0" fmla="*/ 0 w 1686297"/>
              <a:gd name="connsiteY0" fmla="*/ 270939 h 1625600"/>
              <a:gd name="connsiteX1" fmla="*/ 270939 w 1686297"/>
              <a:gd name="connsiteY1" fmla="*/ 0 h 1625600"/>
              <a:gd name="connsiteX2" fmla="*/ 1415358 w 1686297"/>
              <a:gd name="connsiteY2" fmla="*/ 0 h 1625600"/>
              <a:gd name="connsiteX3" fmla="*/ 1686297 w 1686297"/>
              <a:gd name="connsiteY3" fmla="*/ 270939 h 1625600"/>
              <a:gd name="connsiteX4" fmla="*/ 1686297 w 1686297"/>
              <a:gd name="connsiteY4" fmla="*/ 1354661 h 1625600"/>
              <a:gd name="connsiteX5" fmla="*/ 1415358 w 1686297"/>
              <a:gd name="connsiteY5" fmla="*/ 1625600 h 1625600"/>
              <a:gd name="connsiteX6" fmla="*/ 270939 w 1686297"/>
              <a:gd name="connsiteY6" fmla="*/ 1625600 h 1625600"/>
              <a:gd name="connsiteX7" fmla="*/ 0 w 1686297"/>
              <a:gd name="connsiteY7" fmla="*/ 1354661 h 1625600"/>
              <a:gd name="connsiteX8" fmla="*/ 0 w 1686297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6297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1415358" y="0"/>
                </a:lnTo>
                <a:cubicBezTo>
                  <a:pt x="1564993" y="0"/>
                  <a:pt x="1686297" y="121304"/>
                  <a:pt x="1686297" y="270939"/>
                </a:cubicBezTo>
                <a:lnTo>
                  <a:pt x="1686297" y="1354661"/>
                </a:lnTo>
                <a:cubicBezTo>
                  <a:pt x="1686297" y="1504296"/>
                  <a:pt x="1564993" y="1625600"/>
                  <a:pt x="1415358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2705" tIns="212705" rIns="212705" bIns="212705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500" b="1" kern="1200" dirty="0">
                <a:solidFill>
                  <a:schemeClr val="tx1"/>
                </a:solidFill>
              </a:rPr>
              <a:t>Brush teeth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D5BBE34-E459-41F4-8DA5-942ED7FE65FA}"/>
              </a:ext>
            </a:extLst>
          </p:cNvPr>
          <p:cNvSpPr/>
          <p:nvPr/>
        </p:nvSpPr>
        <p:spPr>
          <a:xfrm>
            <a:off x="3428906" y="3633921"/>
            <a:ext cx="2286180" cy="1625600"/>
          </a:xfrm>
          <a:custGeom>
            <a:avLst/>
            <a:gdLst>
              <a:gd name="connsiteX0" fmla="*/ 0 w 2286180"/>
              <a:gd name="connsiteY0" fmla="*/ 270939 h 1625600"/>
              <a:gd name="connsiteX1" fmla="*/ 270939 w 2286180"/>
              <a:gd name="connsiteY1" fmla="*/ 0 h 1625600"/>
              <a:gd name="connsiteX2" fmla="*/ 2015241 w 2286180"/>
              <a:gd name="connsiteY2" fmla="*/ 0 h 1625600"/>
              <a:gd name="connsiteX3" fmla="*/ 2286180 w 2286180"/>
              <a:gd name="connsiteY3" fmla="*/ 270939 h 1625600"/>
              <a:gd name="connsiteX4" fmla="*/ 2286180 w 2286180"/>
              <a:gd name="connsiteY4" fmla="*/ 1354661 h 1625600"/>
              <a:gd name="connsiteX5" fmla="*/ 2015241 w 2286180"/>
              <a:gd name="connsiteY5" fmla="*/ 1625600 h 1625600"/>
              <a:gd name="connsiteX6" fmla="*/ 270939 w 2286180"/>
              <a:gd name="connsiteY6" fmla="*/ 1625600 h 1625600"/>
              <a:gd name="connsiteX7" fmla="*/ 0 w 2286180"/>
              <a:gd name="connsiteY7" fmla="*/ 1354661 h 1625600"/>
              <a:gd name="connsiteX8" fmla="*/ 0 w 2286180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6180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2015241" y="0"/>
                </a:lnTo>
                <a:cubicBezTo>
                  <a:pt x="2164876" y="0"/>
                  <a:pt x="2286180" y="121304"/>
                  <a:pt x="2286180" y="270939"/>
                </a:cubicBezTo>
                <a:lnTo>
                  <a:pt x="2286180" y="1354661"/>
                </a:lnTo>
                <a:cubicBezTo>
                  <a:pt x="2286180" y="1504296"/>
                  <a:pt x="2164876" y="1625600"/>
                  <a:pt x="2015241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426099"/>
              <a:satOff val="13939"/>
              <a:lumOff val="-6470"/>
              <a:alphaOff val="0"/>
            </a:schemeClr>
          </a:fillRef>
          <a:effectRef idx="0">
            <a:schemeClr val="accent3">
              <a:hueOff val="2426099"/>
              <a:satOff val="13939"/>
              <a:lumOff val="-647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3655" tIns="193655" rIns="193655" bIns="193655" numCol="1" spcCol="1270" anchor="ctr" anchorCtr="0">
            <a:noAutofit/>
          </a:bodyPr>
          <a:lstStyle/>
          <a:p>
            <a:pPr marL="0" lvl="0" indent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000" b="1" kern="1200" dirty="0">
                <a:solidFill>
                  <a:schemeClr val="tx1"/>
                </a:solidFill>
              </a:rPr>
              <a:t>Spit out the toothpaste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46CECB5-D5ED-45D7-80EF-26DDCB89E75C}"/>
              </a:ext>
            </a:extLst>
          </p:cNvPr>
          <p:cNvSpPr/>
          <p:nvPr/>
        </p:nvSpPr>
        <p:spPr>
          <a:xfrm>
            <a:off x="5932673" y="3633921"/>
            <a:ext cx="1686297" cy="1625600"/>
          </a:xfrm>
          <a:custGeom>
            <a:avLst/>
            <a:gdLst>
              <a:gd name="connsiteX0" fmla="*/ 0 w 1686297"/>
              <a:gd name="connsiteY0" fmla="*/ 270939 h 1625600"/>
              <a:gd name="connsiteX1" fmla="*/ 270939 w 1686297"/>
              <a:gd name="connsiteY1" fmla="*/ 0 h 1625600"/>
              <a:gd name="connsiteX2" fmla="*/ 1415358 w 1686297"/>
              <a:gd name="connsiteY2" fmla="*/ 0 h 1625600"/>
              <a:gd name="connsiteX3" fmla="*/ 1686297 w 1686297"/>
              <a:gd name="connsiteY3" fmla="*/ 270939 h 1625600"/>
              <a:gd name="connsiteX4" fmla="*/ 1686297 w 1686297"/>
              <a:gd name="connsiteY4" fmla="*/ 1354661 h 1625600"/>
              <a:gd name="connsiteX5" fmla="*/ 1415358 w 1686297"/>
              <a:gd name="connsiteY5" fmla="*/ 1625600 h 1625600"/>
              <a:gd name="connsiteX6" fmla="*/ 270939 w 1686297"/>
              <a:gd name="connsiteY6" fmla="*/ 1625600 h 1625600"/>
              <a:gd name="connsiteX7" fmla="*/ 0 w 1686297"/>
              <a:gd name="connsiteY7" fmla="*/ 1354661 h 1625600"/>
              <a:gd name="connsiteX8" fmla="*/ 0 w 1686297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6297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1415358" y="0"/>
                </a:lnTo>
                <a:cubicBezTo>
                  <a:pt x="1564993" y="0"/>
                  <a:pt x="1686297" y="121304"/>
                  <a:pt x="1686297" y="270939"/>
                </a:cubicBezTo>
                <a:lnTo>
                  <a:pt x="1686297" y="1354661"/>
                </a:lnTo>
                <a:cubicBezTo>
                  <a:pt x="1686297" y="1504296"/>
                  <a:pt x="1564993" y="1625600"/>
                  <a:pt x="1415358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4852199"/>
              <a:satOff val="27878"/>
              <a:lumOff val="-12940"/>
              <a:alphaOff val="0"/>
            </a:schemeClr>
          </a:fillRef>
          <a:effectRef idx="0">
            <a:schemeClr val="accent3">
              <a:hueOff val="4852199"/>
              <a:satOff val="27878"/>
              <a:lumOff val="-1294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2705" tIns="212705" rIns="212705" bIns="212705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500" b="1" kern="1200" dirty="0">
                <a:solidFill>
                  <a:schemeClr val="tx1"/>
                </a:solidFill>
              </a:rPr>
              <a:t>Do not rinse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78061B-1289-4B17-BA24-E5919421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03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FA044-6E7E-4B58-AE6C-9147DCB1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762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CC254-3A05-42F9-9319-F72717823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5" y="1639887"/>
            <a:ext cx="8324850" cy="4899026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n-GB" sz="3000" dirty="0"/>
              <a:t>• Understand what dental plaque is and how it forms.</a:t>
            </a:r>
          </a:p>
          <a:p>
            <a:pPr marL="0" lvl="0" indent="0" algn="just">
              <a:buNone/>
            </a:pPr>
            <a:endParaRPr lang="en-GB" sz="3000" dirty="0"/>
          </a:p>
          <a:p>
            <a:pPr marL="0" lvl="0" indent="0" algn="just">
              <a:buNone/>
            </a:pPr>
            <a:r>
              <a:rPr lang="en-GB" sz="3000" dirty="0"/>
              <a:t>• Understand the consequences of tooth decay.</a:t>
            </a:r>
          </a:p>
          <a:p>
            <a:pPr marL="0" lvl="0" indent="0" algn="just">
              <a:buNone/>
            </a:pPr>
            <a:endParaRPr lang="en-GB" sz="3000" dirty="0"/>
          </a:p>
          <a:p>
            <a:pPr marL="0" lvl="0" indent="0" algn="just">
              <a:buNone/>
            </a:pPr>
            <a:r>
              <a:rPr lang="en-GB" sz="3000" dirty="0"/>
              <a:t>• Understand that limiting sugary foods and drinks can reduce tooth decay.</a:t>
            </a:r>
          </a:p>
          <a:p>
            <a:pPr marL="0" lvl="0" indent="0" algn="just">
              <a:buNone/>
            </a:pPr>
            <a:endParaRPr lang="en-GB" sz="3000" dirty="0"/>
          </a:p>
          <a:p>
            <a:pPr marL="0" lvl="0" indent="0" algn="just">
              <a:buNone/>
            </a:pPr>
            <a:r>
              <a:rPr lang="en-GB" sz="3000" dirty="0"/>
              <a:t>• Understand the importance of eating healthier snacks.</a:t>
            </a:r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D15B6-5797-462F-A75B-64B5EA98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81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A11B2-8075-4534-A494-0F1ED6521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Curriculum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9ECD-6D6B-4706-AFED-F75C1A0CA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8287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000" b="1" dirty="0"/>
              <a:t>PHSE/RHSE </a:t>
            </a:r>
          </a:p>
          <a:p>
            <a:pPr marL="0" indent="0">
              <a:buNone/>
            </a:pPr>
            <a:r>
              <a:rPr lang="en-GB" sz="3000" dirty="0"/>
              <a:t>•	Health and prevention</a:t>
            </a:r>
          </a:p>
          <a:p>
            <a:pPr marL="0" indent="0">
              <a:buNone/>
            </a:pPr>
            <a:r>
              <a:rPr lang="en-GB" sz="3000" b="1" dirty="0"/>
              <a:t>Science </a:t>
            </a:r>
          </a:p>
          <a:p>
            <a:pPr marL="0" indent="0">
              <a:buNone/>
            </a:pPr>
            <a:r>
              <a:rPr lang="en-GB" sz="3000" dirty="0"/>
              <a:t>•	Working scientifically</a:t>
            </a:r>
          </a:p>
          <a:p>
            <a:pPr marL="0" indent="0">
              <a:buNone/>
            </a:pPr>
            <a:r>
              <a:rPr lang="en-GB" sz="3000" dirty="0"/>
              <a:t>•	Living things and their habitats </a:t>
            </a:r>
          </a:p>
          <a:p>
            <a:pPr marL="0" indent="0">
              <a:buNone/>
            </a:pPr>
            <a:r>
              <a:rPr lang="en-GB" sz="3000" b="1" dirty="0"/>
              <a:t>English </a:t>
            </a:r>
          </a:p>
          <a:p>
            <a:pPr marL="0" indent="0">
              <a:buNone/>
            </a:pPr>
            <a:r>
              <a:rPr lang="en-GB" sz="3000" dirty="0"/>
              <a:t>•	Reading &amp; comprehension </a:t>
            </a:r>
          </a:p>
          <a:p>
            <a:pPr marL="0" indent="0">
              <a:buNone/>
            </a:pPr>
            <a:r>
              <a:rPr lang="en-GB" sz="3000" dirty="0"/>
              <a:t>•	Writing</a:t>
            </a:r>
          </a:p>
          <a:p>
            <a:pPr marL="0" indent="0">
              <a:buNone/>
            </a:pPr>
            <a:endParaRPr lang="en-GB" sz="2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39E9D1-1D86-449E-83D9-C62F5CB08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384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988F3-1CDB-432E-ACB4-6ABF432B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04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3500" b="1" dirty="0"/>
              <a:t>What Are Your Teeth Made of?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F20DC4-83EC-40B7-8A22-3E70A660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9FDEF3-F100-4275-94D9-06427CE18B74}"/>
              </a:ext>
            </a:extLst>
          </p:cNvPr>
          <p:cNvSpPr/>
          <p:nvPr/>
        </p:nvSpPr>
        <p:spPr>
          <a:xfrm>
            <a:off x="427873" y="1325563"/>
            <a:ext cx="7948362" cy="91061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teeth are hard, white, shiny and strong, so we can chew and bite food.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3553325-B2C0-42B8-A18F-06E265B10E0B}"/>
              </a:ext>
            </a:extLst>
          </p:cNvPr>
          <p:cNvSpPr/>
          <p:nvPr/>
        </p:nvSpPr>
        <p:spPr>
          <a:xfrm>
            <a:off x="397042" y="2381932"/>
            <a:ext cx="7948362" cy="91061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5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Teeth are made of layers. The hard layer on our teeth called the enamel is a bit like an egg shell.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72BC8F9-1EBE-4120-B57C-FCC0C1D51A52}"/>
              </a:ext>
            </a:extLst>
          </p:cNvPr>
          <p:cNvSpPr/>
          <p:nvPr/>
        </p:nvSpPr>
        <p:spPr>
          <a:xfrm>
            <a:off x="397042" y="3447213"/>
            <a:ext cx="7948362" cy="117241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5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Throughout the day, germs called bacteria grow on teeth to form a sticky substance that hardens to form plaque.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5DDEF6B-21C5-4576-9770-F0AB753BF963}"/>
              </a:ext>
            </a:extLst>
          </p:cNvPr>
          <p:cNvSpPr/>
          <p:nvPr/>
        </p:nvSpPr>
        <p:spPr>
          <a:xfrm>
            <a:off x="397042" y="4786008"/>
            <a:ext cx="7948362" cy="128791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5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we eat sugary foods and drinks the bacteria uses the sugar to attack our teeth, especially the hard outer enamel layer. </a:t>
            </a:r>
          </a:p>
        </p:txBody>
      </p:sp>
    </p:spTree>
    <p:extLst>
      <p:ext uri="{BB962C8B-B14F-4D97-AF65-F5344CB8AC3E}">
        <p14:creationId xmlns:p14="http://schemas.microsoft.com/office/powerpoint/2010/main" val="40790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B44C-5EBC-4A01-AFA0-43329DC5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31" y="2259806"/>
            <a:ext cx="8948737" cy="2852737"/>
          </a:xfrm>
        </p:spPr>
        <p:txBody>
          <a:bodyPr>
            <a:normAutofit/>
          </a:bodyPr>
          <a:lstStyle/>
          <a:p>
            <a:r>
              <a:rPr lang="en-GB" sz="6500" b="1" dirty="0">
                <a:solidFill>
                  <a:srgbClr val="2E276A"/>
                </a:solidFill>
              </a:rPr>
              <a:t>Main Activity: </a:t>
            </a:r>
            <a:br>
              <a:rPr lang="en-GB" sz="6500" b="1" dirty="0">
                <a:solidFill>
                  <a:srgbClr val="2E276A"/>
                </a:solidFill>
              </a:rPr>
            </a:br>
            <a:r>
              <a:rPr lang="en-GB" sz="6500" b="1" dirty="0">
                <a:solidFill>
                  <a:srgbClr val="2E276A"/>
                </a:solidFill>
              </a:rPr>
              <a:t>Egg Shell Experiment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252C7-B5AF-4E0C-9F41-749813CD1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2E276A"/>
                </a:solidFill>
              </a:rPr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241006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4FEEA122-B613-864E-A8AA-2117C11611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=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D14AA85E-1DC0-C141-A808-F61949A620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D66C13-201A-5645-B914-252128D1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73479" y="0"/>
            <a:ext cx="9290957" cy="6857999"/>
          </a:xfrm>
          <a:prstGeom prst="rect">
            <a:avLst/>
          </a:prstGeom>
          <a:solidFill>
            <a:srgbClr val="86B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F31DC2-DDB0-074F-847F-611A5D5EA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" y="1041797"/>
            <a:ext cx="8905875" cy="48958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4A9B31-9DC6-49E9-AD02-76C3A380D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14711" y="1578872"/>
            <a:ext cx="8476478" cy="366940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472DDE4-4B25-469E-8481-01C989A849D4}"/>
              </a:ext>
            </a:extLst>
          </p:cNvPr>
          <p:cNvSpPr txBox="1"/>
          <p:nvPr/>
        </p:nvSpPr>
        <p:spPr>
          <a:xfrm>
            <a:off x="605181" y="2115171"/>
            <a:ext cx="155699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1. Label each cup 1 to 3.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667B21-6D80-4ECC-A0AE-782B969D693F}"/>
              </a:ext>
            </a:extLst>
          </p:cNvPr>
          <p:cNvSpPr txBox="1"/>
          <p:nvPr/>
        </p:nvSpPr>
        <p:spPr>
          <a:xfrm>
            <a:off x="2012850" y="2115170"/>
            <a:ext cx="196489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2. Place each egg in a different cup.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A8A916-49F3-4139-8057-C0BFE8FF8299}"/>
              </a:ext>
            </a:extLst>
          </p:cNvPr>
          <p:cNvSpPr txBox="1"/>
          <p:nvPr/>
        </p:nvSpPr>
        <p:spPr>
          <a:xfrm>
            <a:off x="3977742" y="1922809"/>
            <a:ext cx="28608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3. Pour one of the liquids in each cup (enough to cover the egg).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1A8A570-D192-4059-926D-B866EF7C1F0B}"/>
              </a:ext>
            </a:extLst>
          </p:cNvPr>
          <p:cNvSpPr txBox="1"/>
          <p:nvPr/>
        </p:nvSpPr>
        <p:spPr>
          <a:xfrm>
            <a:off x="6620937" y="1842144"/>
            <a:ext cx="18252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4. Wait at </a:t>
            </a:r>
            <a:r>
              <a:rPr kumimoji="0" lang="en-GB" sz="25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least</a:t>
            </a:r>
            <a:r>
              <a:rPr kumimoji="0" lang="en-GB" sz="25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 one day. What do you see? </a:t>
            </a:r>
          </a:p>
        </p:txBody>
      </p:sp>
    </p:spTree>
    <p:extLst>
      <p:ext uri="{BB962C8B-B14F-4D97-AF65-F5344CB8AC3E}">
        <p14:creationId xmlns:p14="http://schemas.microsoft.com/office/powerpoint/2010/main" val="405797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0765D-26A7-4AFA-923B-01789B639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690689"/>
            <a:ext cx="7886700" cy="2852737"/>
          </a:xfrm>
        </p:spPr>
        <p:txBody>
          <a:bodyPr>
            <a:normAutofit/>
          </a:bodyPr>
          <a:lstStyle/>
          <a:p>
            <a:r>
              <a:rPr lang="en-GB" sz="7000" b="1" dirty="0">
                <a:solidFill>
                  <a:srgbClr val="2E276A"/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02F57D-008A-4889-9ACE-9FEA3801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2E276A"/>
                </a:solidFill>
              </a:rPr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245062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047D5-953C-4EFC-86FB-9E2307B9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1016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Discussion Points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AA32E4-BB94-49DD-B748-CD758684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00B59D23-6C52-4D8A-B0B6-28B760991FD7}"/>
              </a:ext>
            </a:extLst>
          </p:cNvPr>
          <p:cNvSpPr/>
          <p:nvPr/>
        </p:nvSpPr>
        <p:spPr>
          <a:xfrm>
            <a:off x="720894" y="1764951"/>
            <a:ext cx="3914273" cy="627086"/>
          </a:xfrm>
          <a:prstGeom prst="wedgeRectCallout">
            <a:avLst>
              <a:gd name="adj1" fmla="val 63551"/>
              <a:gd name="adj2" fmla="val 4069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liquid will change the egg most? 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C9BECB05-84B6-4D62-B1A1-03FC183AD9A4}"/>
              </a:ext>
            </a:extLst>
          </p:cNvPr>
          <p:cNvSpPr/>
          <p:nvPr/>
        </p:nvSpPr>
        <p:spPr>
          <a:xfrm>
            <a:off x="4635167" y="2585118"/>
            <a:ext cx="3943350" cy="677762"/>
          </a:xfrm>
          <a:prstGeom prst="wedgeRectCallout">
            <a:avLst>
              <a:gd name="adj1" fmla="val -68281"/>
              <a:gd name="adj2" fmla="val 1288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liquid will change the egg least?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EC527F4B-E211-4C92-AB52-12A490675A94}"/>
              </a:ext>
            </a:extLst>
          </p:cNvPr>
          <p:cNvSpPr/>
          <p:nvPr/>
        </p:nvSpPr>
        <p:spPr>
          <a:xfrm>
            <a:off x="498811" y="3423670"/>
            <a:ext cx="4136357" cy="569787"/>
          </a:xfrm>
          <a:prstGeom prst="wedgeRectCallout">
            <a:avLst>
              <a:gd name="adj1" fmla="val 64752"/>
              <a:gd name="adj2" fmla="val -316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changes can you see? 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87B9B448-9D88-46BF-A48A-C936F89E1B5C}"/>
              </a:ext>
            </a:extLst>
          </p:cNvPr>
          <p:cNvSpPr/>
          <p:nvPr/>
        </p:nvSpPr>
        <p:spPr>
          <a:xfrm>
            <a:off x="4635167" y="695001"/>
            <a:ext cx="3880183" cy="928570"/>
          </a:xfrm>
          <a:prstGeom prst="wedgeRectCallout">
            <a:avLst>
              <a:gd name="adj1" fmla="val -63776"/>
              <a:gd name="adj2" fmla="val 111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happen to the egg if you leave it in the drink for a long time? 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82D0F1DB-37D5-4FCD-9C99-9104DAEB3301}"/>
              </a:ext>
            </a:extLst>
          </p:cNvPr>
          <p:cNvSpPr/>
          <p:nvPr/>
        </p:nvSpPr>
        <p:spPr>
          <a:xfrm>
            <a:off x="4635167" y="4134836"/>
            <a:ext cx="3943350" cy="466482"/>
          </a:xfrm>
          <a:prstGeom prst="wedgeRectCallout">
            <a:avLst>
              <a:gd name="adj1" fmla="val -68281"/>
              <a:gd name="adj2" fmla="val 1288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has that happened?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F1E80185-FA4B-4189-ABA0-566A610471B3}"/>
              </a:ext>
            </a:extLst>
          </p:cNvPr>
          <p:cNvSpPr/>
          <p:nvPr/>
        </p:nvSpPr>
        <p:spPr>
          <a:xfrm>
            <a:off x="561977" y="4762619"/>
            <a:ext cx="4073190" cy="466483"/>
          </a:xfrm>
          <a:prstGeom prst="wedgeRectCallout">
            <a:avLst>
              <a:gd name="adj1" fmla="val 64752"/>
              <a:gd name="adj2" fmla="val -316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damage our teeth?</a:t>
            </a: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F3AE8C33-6E4D-49E7-A215-4397E2482A7B}"/>
              </a:ext>
            </a:extLst>
          </p:cNvPr>
          <p:cNvSpPr/>
          <p:nvPr/>
        </p:nvSpPr>
        <p:spPr>
          <a:xfrm>
            <a:off x="4635167" y="5390403"/>
            <a:ext cx="3943350" cy="688005"/>
          </a:xfrm>
          <a:prstGeom prst="wedgeRectCallout">
            <a:avLst>
              <a:gd name="adj1" fmla="val -68281"/>
              <a:gd name="adj2" fmla="val 1288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should you do to keep your teeth healthy? </a:t>
            </a:r>
          </a:p>
        </p:txBody>
      </p:sp>
    </p:spTree>
    <p:extLst>
      <p:ext uri="{BB962C8B-B14F-4D97-AF65-F5344CB8AC3E}">
        <p14:creationId xmlns:p14="http://schemas.microsoft.com/office/powerpoint/2010/main" val="137459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B8694-0BEF-4535-AA0C-624AB34D4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1824039"/>
            <a:ext cx="8491537" cy="2852737"/>
          </a:xfrm>
        </p:spPr>
        <p:txBody>
          <a:bodyPr>
            <a:normAutofit/>
          </a:bodyPr>
          <a:lstStyle/>
          <a:p>
            <a:r>
              <a:rPr lang="en-GB" sz="6500" b="1" dirty="0">
                <a:solidFill>
                  <a:srgbClr val="2E276A"/>
                </a:solidFill>
              </a:rPr>
              <a:t>Extension Activities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60170F-6248-4A41-9153-F04BF5219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2E276A"/>
                </a:solidFill>
              </a:rPr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65683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-Bug master">
      <a:dk1>
        <a:srgbClr val="302564"/>
      </a:dk1>
      <a:lt1>
        <a:sysClr val="window" lastClr="FFFFFF"/>
      </a:lt1>
      <a:dk2>
        <a:srgbClr val="007C91"/>
      </a:dk2>
      <a:lt2>
        <a:srgbClr val="E7E6E6"/>
      </a:lt2>
      <a:accent1>
        <a:srgbClr val="F16436"/>
      </a:accent1>
      <a:accent2>
        <a:srgbClr val="FAC02B"/>
      </a:accent2>
      <a:accent3>
        <a:srgbClr val="8DC641"/>
      </a:accent3>
      <a:accent4>
        <a:srgbClr val="12B38F"/>
      </a:accent4>
      <a:accent5>
        <a:srgbClr val="2862A5"/>
      </a:accent5>
      <a:accent6>
        <a:srgbClr val="712B8F"/>
      </a:accent6>
      <a:hlink>
        <a:srgbClr val="302564"/>
      </a:hlink>
      <a:folHlink>
        <a:srgbClr val="712B8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-Bug template" id="{75579902-F6E3-4C71-AB71-3B7D5BD1337B}" vid="{C1FBD216-3121-4865-9F19-D768D575CE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e-Bug template</Template>
  <TotalTime>663</TotalTime>
  <Words>681</Words>
  <Application>Microsoft Office PowerPoint</Application>
  <PresentationFormat>On-screen Show (4:3)</PresentationFormat>
  <Paragraphs>161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Oral Hygiene</vt:lpstr>
      <vt:lpstr>Learning Outcomes</vt:lpstr>
      <vt:lpstr>Curriculum Links</vt:lpstr>
      <vt:lpstr>What Are Your Teeth Made of?</vt:lpstr>
      <vt:lpstr>Main Activity:  Egg Shell Experiment</vt:lpstr>
      <vt:lpstr>=</vt:lpstr>
      <vt:lpstr>Discussion</vt:lpstr>
      <vt:lpstr>Discussion Points</vt:lpstr>
      <vt:lpstr>Extension Activities</vt:lpstr>
      <vt:lpstr>What do you Remember -Answers</vt:lpstr>
      <vt:lpstr>Healthy Food Choice Fact Sheet</vt:lpstr>
      <vt:lpstr>Healthy Food Choice Exercise</vt:lpstr>
      <vt:lpstr>Healthy Teeth Brushing Chart</vt:lpstr>
      <vt:lpstr>Learning Consolidation</vt:lpstr>
      <vt:lpstr>What is the sticky substance made up of bacteria that clump together on our teeth called? </vt:lpstr>
      <vt:lpstr>Complete the sentence; When we consume sugary foods and drinks, this leads to an attack on our teeth that can lead to? </vt:lpstr>
      <vt:lpstr>How many times a day should you brush your teeth with toothpaste. </vt:lpstr>
      <vt:lpstr>After brushing, should you; a) spit out the toothpaste and rinse; b) spit out the toothpaste and don’t rinse?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Hygiene</dc:title>
  <dc:creator>Amy Jackson</dc:creator>
  <cp:lastModifiedBy>Chloe Dyer</cp:lastModifiedBy>
  <cp:revision>73</cp:revision>
  <dcterms:created xsi:type="dcterms:W3CDTF">2022-02-28T09:25:11Z</dcterms:created>
  <dcterms:modified xsi:type="dcterms:W3CDTF">2023-10-24T13:09:34Z</dcterms:modified>
</cp:coreProperties>
</file>