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3" r:id="rId2"/>
  </p:sldMasterIdLst>
  <p:notesMasterIdLst>
    <p:notesMasterId r:id="rId24"/>
  </p:notesMasterIdLst>
  <p:sldIdLst>
    <p:sldId id="256" r:id="rId3"/>
    <p:sldId id="257" r:id="rId4"/>
    <p:sldId id="263" r:id="rId5"/>
    <p:sldId id="258" r:id="rId6"/>
    <p:sldId id="426" r:id="rId7"/>
    <p:sldId id="427" r:id="rId8"/>
    <p:sldId id="428" r:id="rId9"/>
    <p:sldId id="429" r:id="rId10"/>
    <p:sldId id="285" r:id="rId11"/>
    <p:sldId id="286" r:id="rId12"/>
    <p:sldId id="431" r:id="rId13"/>
    <p:sldId id="430" r:id="rId14"/>
    <p:sldId id="287" r:id="rId15"/>
    <p:sldId id="267" r:id="rId16"/>
    <p:sldId id="288" r:id="rId17"/>
    <p:sldId id="432" r:id="rId18"/>
    <p:sldId id="289" r:id="rId19"/>
    <p:sldId id="283" r:id="rId20"/>
    <p:sldId id="433" r:id="rId21"/>
    <p:sldId id="434" r:id="rId22"/>
    <p:sldId id="43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m Clayton" initials="LC" lastIdx="1" clrIdx="0">
    <p:extLst>
      <p:ext uri="{19B8F6BF-5375-455C-9EA6-DF929625EA0E}">
        <p15:presenceInfo xmlns:p15="http://schemas.microsoft.com/office/powerpoint/2012/main" userId="S::Liam.Clayton@phe.gov.uk::f30a82b5-8cba-4bbc-9ff4-f7f248e95e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7E62"/>
    <a:srgbClr val="000000"/>
    <a:srgbClr val="8DC641"/>
    <a:srgbClr val="12B38F"/>
    <a:srgbClr val="302564"/>
    <a:srgbClr val="712B8F"/>
    <a:srgbClr val="2862A5"/>
    <a:srgbClr val="F16436"/>
    <a:srgbClr val="FAC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49" autoAdjust="0"/>
    <p:restoredTop sz="86385" autoAdjust="0"/>
  </p:normalViewPr>
  <p:slideViewPr>
    <p:cSldViewPr snapToGrid="0">
      <p:cViewPr varScale="1">
        <p:scale>
          <a:sx n="57" d="100"/>
          <a:sy n="57" d="100"/>
        </p:scale>
        <p:origin x="1712" y="52"/>
      </p:cViewPr>
      <p:guideLst/>
    </p:cSldViewPr>
  </p:slideViewPr>
  <p:outlineViewPr>
    <p:cViewPr>
      <p:scale>
        <a:sx n="33" d="100"/>
        <a:sy n="33" d="100"/>
      </p:scale>
      <p:origin x="0" y="-49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12T16:51:05.41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7D478-E9BC-4FC0-9645-C9CD04C8C551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6F3CC-95FF-41DB-95F3-E8B54B757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106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6F3CC-95FF-41DB-95F3-E8B54B757E6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972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 – we have 32 adult teeth! Once we have these, we do not get any more. This is why it is so important to prevent tooth decay.</a:t>
            </a:r>
          </a:p>
          <a:p>
            <a:r>
              <a:rPr lang="en-GB" sz="1200" dirty="0"/>
              <a:t>Our first teeth appear at ~6 months and we will have a full set of 20 baby (primary) teeth by 2 ½ years</a:t>
            </a:r>
          </a:p>
          <a:p>
            <a:r>
              <a:rPr lang="en-GB" sz="1200" dirty="0"/>
              <a:t>At ~6 years these start being replaced by permanent teeth and we will have a full set by 12 years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349AD-43E2-A142-9B61-FBB06C64E86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1803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A: This is an example of a nutrition label that can identify the sugar content of food and drinks. Red= high sugar content, amber= medium and green= low.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349AD-43E2-A142-9B61-FBB06C64E86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131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A: Fluoride is a naturally occurring mineral. When we brush it on our teeth it helps to keep the enamel ( a protective layer on your teeth) strong, which reduced the chance of acid damaging teeth and causing tooth decay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349AD-43E2-A142-9B61-FBB06C64E86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982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0022" y="2167866"/>
            <a:ext cx="5628177" cy="2387600"/>
          </a:xfrm>
        </p:spPr>
        <p:txBody>
          <a:bodyPr anchor="b">
            <a:normAutofit/>
          </a:bodyPr>
          <a:lstStyle>
            <a:lvl1pPr algn="l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0022" y="4705394"/>
            <a:ext cx="5170978" cy="552405"/>
          </a:xfrm>
        </p:spPr>
        <p:txBody>
          <a:bodyPr/>
          <a:lstStyle>
            <a:lvl1pPr marL="0" indent="0" algn="l">
              <a:buNone/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7A59B71F-964D-40F2-9472-58F22E0790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266894" y="252098"/>
            <a:ext cx="2752909" cy="3109568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DAAE083A-A530-4B08-9A08-9D705143C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69" b="15363"/>
          <a:stretch/>
        </p:blipFill>
        <p:spPr>
          <a:xfrm>
            <a:off x="-322577" y="6074434"/>
            <a:ext cx="2752909" cy="646981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F5507D01-A5DE-4C45-BE68-8EEA4C7E40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404" b="-2772"/>
          <a:stretch/>
        </p:blipFill>
        <p:spPr>
          <a:xfrm>
            <a:off x="1819091" y="6211019"/>
            <a:ext cx="2752909" cy="64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928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AEE0DD7-08CB-46EF-85C7-32B73AD0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E4BE1BCF-15DE-49B7-A9CB-39CD9FA147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8D9D590-9046-44AD-B970-0090967A7FCB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F2400954-B929-45F1-9AC9-4C0E1D923B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32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95687B-D3CD-4948-BF0D-E266FB1CA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84F8482B-B41C-4851-9152-4C524AF07C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47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182C82D-41DD-4AE6-8CDA-8F9858CFE500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60F00E3-6DDA-4835-AFA9-D35A9DF50E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2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D97A74-80F2-4E45-8504-29C9A607749D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8E4E131B-21B7-4569-82FC-58E99881AA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09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_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5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12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0022" y="2167866"/>
            <a:ext cx="5628177" cy="2387600"/>
          </a:xfrm>
        </p:spPr>
        <p:txBody>
          <a:bodyPr anchor="b">
            <a:normAutofit/>
          </a:bodyPr>
          <a:lstStyle>
            <a:lvl1pPr algn="l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0022" y="4705394"/>
            <a:ext cx="5170978" cy="552405"/>
          </a:xfrm>
        </p:spPr>
        <p:txBody>
          <a:bodyPr/>
          <a:lstStyle>
            <a:lvl1pPr marL="0" indent="0" algn="l">
              <a:buNone/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7A59B71F-964D-40F2-9472-58F22E0790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266894" y="252098"/>
            <a:ext cx="2752909" cy="3109568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DAAE083A-A530-4B08-9A08-9D705143C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69" b="15363"/>
          <a:stretch/>
        </p:blipFill>
        <p:spPr>
          <a:xfrm>
            <a:off x="-322577" y="6074434"/>
            <a:ext cx="2752909" cy="646981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F5507D01-A5DE-4C45-BE68-8EEA4C7E40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404" b="-2772"/>
          <a:stretch/>
        </p:blipFill>
        <p:spPr>
          <a:xfrm>
            <a:off x="1819091" y="6211019"/>
            <a:ext cx="2752909" cy="64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273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sz="1050" dirty="0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AE08458-01B7-4486-9EE6-F34018AD69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353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5589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gener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586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314517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69159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50928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751667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842983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C578-1356-483F-AD7A-E402F00D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AF7FC27-A6FF-4AA1-9B63-FBD258DA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220138C2-E7CD-43F7-ADA7-0103BB6F05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24435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AEE0DD7-08CB-46EF-85C7-32B73AD0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sz="1050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E4BE1BCF-15DE-49B7-A9CB-39CD9FA147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355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8D9D590-9046-44AD-B970-0090967A7FCB}"/>
              </a:ext>
            </a:extLst>
          </p:cNvPr>
          <p:cNvSpPr txBox="1">
            <a:spLocks/>
          </p:cNvSpPr>
          <p:nvPr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F2400954-B929-45F1-9AC9-4C0E1D923B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905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95687B-D3CD-4948-BF0D-E266FB1CA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sz="1050" dirty="0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84F8482B-B41C-4851-9152-4C524AF07C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5861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34199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EYF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337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830602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182C82D-41DD-4AE6-8CDA-8F9858CFE500}"/>
              </a:ext>
            </a:extLst>
          </p:cNvPr>
          <p:cNvSpPr txBox="1">
            <a:spLocks/>
          </p:cNvSpPr>
          <p:nvPr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60F00E3-6DDA-4835-AFA9-D35A9DF50E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415496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D97A74-80F2-4E45-8504-29C9A607749D}"/>
              </a:ext>
            </a:extLst>
          </p:cNvPr>
          <p:cNvSpPr txBox="1">
            <a:spLocks/>
          </p:cNvSpPr>
          <p:nvPr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8E4E131B-21B7-4569-82FC-58E99881AA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51101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C20DF-56A1-44A9-A429-8B05468D2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A82AB-E9DB-425C-9352-E0A272AD0E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FD6833-A055-4CE8-AB12-41A1997D9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6F2F5E-B4CD-46C2-B6AC-8052CF2B36A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503C25A-9D93-4F4F-8253-B7AB9B2BC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CB930E85-4B03-2D45-B847-D4398F5F91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8650" y="6438850"/>
            <a:ext cx="7505705" cy="3636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Presentation title</a:t>
            </a:r>
            <a:endParaRPr lang="en-GB" sz="1050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E1D73D8-44E6-D54F-8151-2BDA8CF08C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7972" y="6438851"/>
            <a:ext cx="447249" cy="365125"/>
          </a:xfrm>
          <a:prstGeom prst="rect">
            <a:avLst/>
          </a:prstGeom>
        </p:spPr>
        <p:txBody>
          <a:bodyPr/>
          <a:lstStyle/>
          <a:p>
            <a:fld id="{344369E4-5DE7-46E5-874E-4FD437973785}" type="slidenum">
              <a:rPr lang="en-GB" smtClean="0"/>
              <a:pPr/>
              <a:t>‹#›</a:t>
            </a:fld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1024772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92A5D9-C549-4F1E-A025-76BD85DDE1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B9B4B6-F477-4D40-B867-FA2E3A168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236649-25D8-47F7-9738-C17A33080C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7B6D32-4B34-48A1-AF02-54F0DC5A14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110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9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7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3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13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4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AE08458-01B7-4486-9EE6-F34018AD69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8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C578-1356-483F-AD7A-E402F00D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AF7FC27-A6FF-4AA1-9B63-FBD258DA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220138C2-E7CD-43F7-ADA7-0103BB6F05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7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4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  <p:sldLayoutId id="2147483663" r:id="rId3"/>
    <p:sldLayoutId id="2147483675" r:id="rId4"/>
    <p:sldLayoutId id="2147483676" r:id="rId5"/>
    <p:sldLayoutId id="2147483677" r:id="rId6"/>
    <p:sldLayoutId id="2147483679" r:id="rId7"/>
    <p:sldLayoutId id="2147483662" r:id="rId8"/>
    <p:sldLayoutId id="2147483673" r:id="rId9"/>
    <p:sldLayoutId id="2147483664" r:id="rId10"/>
    <p:sldLayoutId id="2147483665" r:id="rId11"/>
    <p:sldLayoutId id="2147483666" r:id="rId12"/>
    <p:sldLayoutId id="2147483668" r:id="rId13"/>
    <p:sldLayoutId id="2147483669" r:id="rId14"/>
    <p:sldLayoutId id="2147483681" r:id="rId15"/>
    <p:sldLayoutId id="2147483682"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5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CC990-AD08-47C8-8DBD-3D30B1AE0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2546394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/>
              <a:t>Prevention of Infection:</a:t>
            </a:r>
            <a:br>
              <a:rPr lang="en-GB" dirty="0"/>
            </a:br>
            <a:r>
              <a:rPr lang="en-GB" dirty="0"/>
              <a:t>Oral Hygiene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D6A8F-7E22-452E-AA9B-A73DA4A8D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4933994"/>
            <a:ext cx="5170978" cy="552405"/>
          </a:xfrm>
        </p:spPr>
        <p:txBody>
          <a:bodyPr/>
          <a:lstStyle/>
          <a:p>
            <a:r>
              <a:rPr lang="en-GB" dirty="0"/>
              <a:t>Key Stage 2</a:t>
            </a:r>
          </a:p>
        </p:txBody>
      </p:sp>
    </p:spTree>
    <p:extLst>
      <p:ext uri="{BB962C8B-B14F-4D97-AF65-F5344CB8AC3E}">
        <p14:creationId xmlns:p14="http://schemas.microsoft.com/office/powerpoint/2010/main" val="3816504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FD329-290E-468D-8183-A47B64B46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-2852737"/>
            <a:ext cx="7886700" cy="28527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z="4800" dirty="0"/>
              <a:t>Attack the Plaque Activity</a:t>
            </a:r>
          </a:p>
        </p:txBody>
      </p:sp>
      <p:pic>
        <p:nvPicPr>
          <p:cNvPr id="9" name="Picture 8" descr="Infographic for the main activity. The steps are: &#10;1. Mix water, flour, cornflour and food colouring&#10;2. Paint the outside of the yoghurt pot with the mixture&#10;3. Wait to dry&#10;4. Try to brush the mixture off the yoghurt pots with a toothbrush&#10;&#10;">
            <a:extLst>
              <a:ext uri="{FF2B5EF4-FFF2-40B4-BE49-F238E27FC236}">
                <a16:creationId xmlns:a16="http://schemas.microsoft.com/office/drawing/2014/main" id="{C50DBEC8-986F-48B8-8E83-1A80079D19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35233" y="1181101"/>
            <a:ext cx="8473534" cy="42127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2ABD10D-6557-4055-9FBC-07A67AC8B353}"/>
              </a:ext>
            </a:extLst>
          </p:cNvPr>
          <p:cNvSpPr txBox="1"/>
          <p:nvPr/>
        </p:nvSpPr>
        <p:spPr>
          <a:xfrm>
            <a:off x="652012" y="1540907"/>
            <a:ext cx="172186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Mix water, flour, cornflour and food colouring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8F32B-F05B-432E-8AAF-BA7B6AAEF544}"/>
              </a:ext>
            </a:extLst>
          </p:cNvPr>
          <p:cNvSpPr txBox="1"/>
          <p:nvPr/>
        </p:nvSpPr>
        <p:spPr>
          <a:xfrm>
            <a:off x="2305175" y="1540907"/>
            <a:ext cx="196011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Paint the outside of the yoghurt pot with the mixture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F8A42E-1653-49A3-80E6-040E3812943B}"/>
              </a:ext>
            </a:extLst>
          </p:cNvPr>
          <p:cNvSpPr txBox="1"/>
          <p:nvPr/>
        </p:nvSpPr>
        <p:spPr>
          <a:xfrm>
            <a:off x="4331964" y="1540907"/>
            <a:ext cx="17078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Wait to dry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C79967-F29F-4CB3-8F53-18B463E9A966}"/>
              </a:ext>
            </a:extLst>
          </p:cNvPr>
          <p:cNvSpPr txBox="1"/>
          <p:nvPr/>
        </p:nvSpPr>
        <p:spPr>
          <a:xfrm>
            <a:off x="6062170" y="1540907"/>
            <a:ext cx="225099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Try to brush the mixture off the yoghurt pots with a toothbrush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7E3A02-5B3C-4B6E-97FE-66E7EF80F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91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F0FAB-8767-4B9B-8644-1573AF45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138" y="2243139"/>
            <a:ext cx="7886700" cy="2852737"/>
          </a:xfrm>
        </p:spPr>
        <p:txBody>
          <a:bodyPr/>
          <a:lstStyle/>
          <a:p>
            <a:r>
              <a:rPr lang="en-GB" b="1" dirty="0"/>
              <a:t>Activity 2:</a:t>
            </a:r>
            <a:br>
              <a:rPr lang="en-GB" b="1" dirty="0"/>
            </a:br>
            <a:r>
              <a:rPr lang="en-GB" b="1" dirty="0"/>
              <a:t>Sugar Drink Activity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D529A-250F-4788-ACB4-DFDFA31E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037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29B2-F5D7-4752-B54B-AA25E3AA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-2852737"/>
            <a:ext cx="7886700" cy="28527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Sugar Drink Activity</a:t>
            </a:r>
          </a:p>
        </p:txBody>
      </p:sp>
      <p:pic>
        <p:nvPicPr>
          <p:cNvPr id="6" name="Picture 5" descr="Infographic for activity two: &#10;the steps are: &#10;1. Look at the nutritional information and identify how much sugar is contained in each drink&#10;2. Fill up each bag with the amount of sugar in the drink&#10;3. Make a note of which bag is which drink&#10;4. Ask others if they can identify which drink is which based on the bags&#10;&#10;">
            <a:extLst>
              <a:ext uri="{FF2B5EF4-FFF2-40B4-BE49-F238E27FC236}">
                <a16:creationId xmlns:a16="http://schemas.microsoft.com/office/drawing/2014/main" id="{8694D16B-DC85-4FB1-B1C5-12D93CDA171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30831" y="923925"/>
            <a:ext cx="7577700" cy="45552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C0070B-CB8D-4A3A-A730-F7A9712DB900}"/>
              </a:ext>
            </a:extLst>
          </p:cNvPr>
          <p:cNvSpPr txBox="1"/>
          <p:nvPr/>
        </p:nvSpPr>
        <p:spPr>
          <a:xfrm>
            <a:off x="1038465" y="1109253"/>
            <a:ext cx="220225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Look at the nutritional information and identify how much sugar is contained in each drink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B097AB-F05D-4BA3-87E4-B66DDA4ADED8}"/>
              </a:ext>
            </a:extLst>
          </p:cNvPr>
          <p:cNvSpPr txBox="1"/>
          <p:nvPr/>
        </p:nvSpPr>
        <p:spPr>
          <a:xfrm>
            <a:off x="3082798" y="1142926"/>
            <a:ext cx="18899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Fill up each bag with the amount of sugar in the drink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6AD721-78AC-42D6-8F7A-E180CB669F0D}"/>
              </a:ext>
            </a:extLst>
          </p:cNvPr>
          <p:cNvSpPr txBox="1"/>
          <p:nvPr/>
        </p:nvSpPr>
        <p:spPr>
          <a:xfrm>
            <a:off x="4720094" y="1142926"/>
            <a:ext cx="166769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Make a note of which bag is which drink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3EE8CE-3F8A-44C1-9D56-AF2E5F6BB506}"/>
              </a:ext>
            </a:extLst>
          </p:cNvPr>
          <p:cNvSpPr txBox="1"/>
          <p:nvPr/>
        </p:nvSpPr>
        <p:spPr>
          <a:xfrm>
            <a:off x="6179849" y="1086908"/>
            <a:ext cx="197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Ask others if they can identify which drink is which based on the bags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B8ED51-BF66-4B6F-94D7-1A6E865EB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44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011F8C9-A0AA-42DF-9A2A-17E208800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690689"/>
            <a:ext cx="7949031" cy="2852737"/>
          </a:xfrm>
        </p:spPr>
        <p:txBody>
          <a:bodyPr>
            <a:normAutofit/>
          </a:bodyPr>
          <a:lstStyle/>
          <a:p>
            <a:r>
              <a:rPr lang="en-GB" sz="7000" b="1" dirty="0"/>
              <a:t>Discussion Points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81A2D-5974-4126-9F29-9AAF97681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835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047D5-953C-4EFC-86FB-9E2307B9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541" y="273893"/>
            <a:ext cx="7886700" cy="1325563"/>
          </a:xfrm>
        </p:spPr>
        <p:txBody>
          <a:bodyPr>
            <a:normAutofit/>
          </a:bodyPr>
          <a:lstStyle/>
          <a:p>
            <a:r>
              <a:rPr lang="en-GB" b="1" dirty="0"/>
              <a:t>Discussion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00B59D23-6C52-4D8A-B0B6-28B760991FD7}"/>
              </a:ext>
            </a:extLst>
          </p:cNvPr>
          <p:cNvSpPr/>
          <p:nvPr/>
        </p:nvSpPr>
        <p:spPr>
          <a:xfrm>
            <a:off x="740940" y="1731641"/>
            <a:ext cx="3831060" cy="796354"/>
          </a:xfrm>
          <a:prstGeom prst="wedgeRectCallout">
            <a:avLst>
              <a:gd name="adj1" fmla="val 63551"/>
              <a:gd name="adj2" fmla="val 40695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Which foods should we limit, and only have occasionally?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C9BECB05-84B6-4D62-B1A1-03FC183AD9A4}"/>
              </a:ext>
            </a:extLst>
          </p:cNvPr>
          <p:cNvSpPr/>
          <p:nvPr/>
        </p:nvSpPr>
        <p:spPr>
          <a:xfrm>
            <a:off x="4572000" y="2660180"/>
            <a:ext cx="4017991" cy="782411"/>
          </a:xfrm>
          <a:prstGeom prst="wedgeRectCallout">
            <a:avLst>
              <a:gd name="adj1" fmla="val -68281"/>
              <a:gd name="adj2" fmla="val 12881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Is it OK to drink fizzy drinks that do not contain sugar?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87B9B448-9D88-46BF-A48A-C936F89E1B5C}"/>
              </a:ext>
            </a:extLst>
          </p:cNvPr>
          <p:cNvSpPr/>
          <p:nvPr/>
        </p:nvSpPr>
        <p:spPr>
          <a:xfrm>
            <a:off x="4558308" y="1005718"/>
            <a:ext cx="3867151" cy="593738"/>
          </a:xfrm>
          <a:prstGeom prst="wedgeRectCallout">
            <a:avLst>
              <a:gd name="adj1" fmla="val -63776"/>
              <a:gd name="adj2" fmla="val 1114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How do we get dental decay?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81525367-697C-4CB7-913D-2FC27CEB2DB5}"/>
              </a:ext>
            </a:extLst>
          </p:cNvPr>
          <p:cNvSpPr/>
          <p:nvPr/>
        </p:nvSpPr>
        <p:spPr>
          <a:xfrm>
            <a:off x="704691" y="3557869"/>
            <a:ext cx="3853616" cy="703638"/>
          </a:xfrm>
          <a:prstGeom prst="wedgeRectCallout">
            <a:avLst>
              <a:gd name="adj1" fmla="val 63551"/>
              <a:gd name="adj2" fmla="val 40695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How often should we brush our teeth, and how?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00FB1D9E-0E39-4F02-BF50-2ABF3930FB86}"/>
              </a:ext>
            </a:extLst>
          </p:cNvPr>
          <p:cNvSpPr/>
          <p:nvPr/>
        </p:nvSpPr>
        <p:spPr>
          <a:xfrm>
            <a:off x="4558307" y="4393692"/>
            <a:ext cx="4017991" cy="703638"/>
          </a:xfrm>
          <a:prstGeom prst="wedgeRectCallout">
            <a:avLst>
              <a:gd name="adj1" fmla="val -68281"/>
              <a:gd name="adj2" fmla="val 12881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What event occurs at around the age of 6 years?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F2C9C392-8EC1-444D-A4EE-5FF8C65512C2}"/>
              </a:ext>
            </a:extLst>
          </p:cNvPr>
          <p:cNvSpPr/>
          <p:nvPr/>
        </p:nvSpPr>
        <p:spPr>
          <a:xfrm>
            <a:off x="704691" y="5229515"/>
            <a:ext cx="3853616" cy="703638"/>
          </a:xfrm>
          <a:prstGeom prst="wedgeRectCallout">
            <a:avLst>
              <a:gd name="adj1" fmla="val 63551"/>
              <a:gd name="adj2" fmla="val 40695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How can we remember to brush our teeth?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AA32E4-BB94-49DD-B748-CD758684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59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AD899B5-ED32-4025-ACBD-7326322C2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1824039"/>
            <a:ext cx="8491537" cy="2852737"/>
          </a:xfrm>
        </p:spPr>
        <p:txBody>
          <a:bodyPr>
            <a:normAutofit/>
          </a:bodyPr>
          <a:lstStyle/>
          <a:p>
            <a:r>
              <a:rPr lang="en-GB" sz="6500" b="1" dirty="0"/>
              <a:t>Extension Activities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20BF8-CFF9-4413-9CE5-5E0C42D69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411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 descr="Brushing Diary&#10;">
            <a:extLst>
              <a:ext uri="{FF2B5EF4-FFF2-40B4-BE49-F238E27FC236}">
                <a16:creationId xmlns:a16="http://schemas.microsoft.com/office/drawing/2014/main" id="{6EEB236E-3156-4D2D-9A84-FAD6E42B009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3769" y="352538"/>
            <a:ext cx="3312887" cy="151292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Brushing Diary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620A83D-A820-48B9-818A-121B39735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620045" y="-991816"/>
            <a:ext cx="5860680" cy="8533303"/>
          </a:xfrm>
          <a:prstGeom prst="roundRect">
            <a:avLst>
              <a:gd name="adj" fmla="val 2575"/>
            </a:avLst>
          </a:prstGeom>
          <a:noFill/>
          <a:ln w="76200" cap="sq" cmpd="sng" algn="ctr">
            <a:solidFill>
              <a:srgbClr val="117E62"/>
            </a:solidFill>
            <a:prstDash val="solid"/>
            <a:beve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5A27181-31DD-4E6C-9C7F-8E65902A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8496230" y="5784780"/>
            <a:ext cx="542855" cy="543136"/>
          </a:xfrm>
          <a:prstGeom prst="ellipse">
            <a:avLst/>
          </a:prstGeom>
          <a:solidFill>
            <a:sysClr val="window" lastClr="FFFFFF"/>
          </a:solidFill>
          <a:ln w="38100" cap="flat" cmpd="sng" algn="ctr">
            <a:solidFill>
              <a:srgbClr val="1DB28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66DF85-C9B1-4D99-9AEE-61B95EACB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44387">
            <a:off x="8536833" y="5804063"/>
            <a:ext cx="461648" cy="504569"/>
          </a:xfrm>
          <a:prstGeom prst="rect">
            <a:avLst/>
          </a:prstGeom>
        </p:spPr>
      </p:pic>
      <p:pic>
        <p:nvPicPr>
          <p:cNvPr id="36" name="Picture 35" descr="Toothbrush with toothpaste">
            <a:extLst>
              <a:ext uri="{FF2B5EF4-FFF2-40B4-BE49-F238E27FC236}">
                <a16:creationId xmlns:a16="http://schemas.microsoft.com/office/drawing/2014/main" id="{20D6CCFF-6293-4994-BB29-54DFC32D0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62" y="1798667"/>
            <a:ext cx="2563119" cy="1868466"/>
          </a:xfrm>
          <a:prstGeom prst="rect">
            <a:avLst/>
          </a:prstGeom>
        </p:spPr>
      </p:pic>
      <p:sp>
        <p:nvSpPr>
          <p:cNvPr id="35" name="TextBox 34" descr="Write the day of the week in the diary and tick each time you have brushed your teeth in that box that day&#10;">
            <a:extLst>
              <a:ext uri="{FF2B5EF4-FFF2-40B4-BE49-F238E27FC236}">
                <a16:creationId xmlns:a16="http://schemas.microsoft.com/office/drawing/2014/main" id="{F0F24E03-4981-4668-B084-3F534D69EEFD}"/>
              </a:ext>
            </a:extLst>
          </p:cNvPr>
          <p:cNvSpPr txBox="1"/>
          <p:nvPr/>
        </p:nvSpPr>
        <p:spPr>
          <a:xfrm>
            <a:off x="501080" y="3810007"/>
            <a:ext cx="2369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Write the day of the week in the diary and tick each time you have brushed your teeth in that box that day</a:t>
            </a:r>
          </a:p>
        </p:txBody>
      </p:sp>
      <p:sp>
        <p:nvSpPr>
          <p:cNvPr id="31" name="TextBox 30" descr="Day">
            <a:extLst>
              <a:ext uri="{FF2B5EF4-FFF2-40B4-BE49-F238E27FC236}">
                <a16:creationId xmlns:a16="http://schemas.microsoft.com/office/drawing/2014/main" id="{7A499F2D-F076-40A3-AD71-0A883B5C9DE1}"/>
              </a:ext>
            </a:extLst>
          </p:cNvPr>
          <p:cNvSpPr txBox="1"/>
          <p:nvPr/>
        </p:nvSpPr>
        <p:spPr>
          <a:xfrm>
            <a:off x="3355895" y="474402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</a:p>
        </p:txBody>
      </p:sp>
      <p:sp>
        <p:nvSpPr>
          <p:cNvPr id="33" name="TextBox 32" descr="Tick for every time you brush your teeth&#10;">
            <a:extLst>
              <a:ext uri="{FF2B5EF4-FFF2-40B4-BE49-F238E27FC236}">
                <a16:creationId xmlns:a16="http://schemas.microsoft.com/office/drawing/2014/main" id="{FC924C25-2DAD-4B98-9606-507057DDC9AC}"/>
              </a:ext>
            </a:extLst>
          </p:cNvPr>
          <p:cNvSpPr txBox="1"/>
          <p:nvPr/>
        </p:nvSpPr>
        <p:spPr>
          <a:xfrm>
            <a:off x="5908988" y="324590"/>
            <a:ext cx="3030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Tick for every time you brush your teeth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823B1E-0EE3-40F9-8177-C05C1D962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-40872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 descr="Day 1&#10;">
            <a:extLst>
              <a:ext uri="{FF2B5EF4-FFF2-40B4-BE49-F238E27FC236}">
                <a16:creationId xmlns:a16="http://schemas.microsoft.com/office/drawing/2014/main" id="{E87F11C2-C249-441F-98FB-DF6F47A21539}"/>
              </a:ext>
            </a:extLst>
          </p:cNvPr>
          <p:cNvSpPr txBox="1"/>
          <p:nvPr/>
        </p:nvSpPr>
        <p:spPr>
          <a:xfrm>
            <a:off x="3329455" y="1057164"/>
            <a:ext cx="694401" cy="326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1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7C0F0F3-E630-4029-B3E1-AF8FBE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7" y="-40872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D61DF40-9D5B-4D97-8352-5FC0EFEF9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592099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 descr="Day 2&#10;">
            <a:extLst>
              <a:ext uri="{FF2B5EF4-FFF2-40B4-BE49-F238E27FC236}">
                <a16:creationId xmlns:a16="http://schemas.microsoft.com/office/drawing/2014/main" id="{E405F9C8-5E00-484D-A76F-20DF46B096FA}"/>
              </a:ext>
            </a:extLst>
          </p:cNvPr>
          <p:cNvSpPr txBox="1"/>
          <p:nvPr/>
        </p:nvSpPr>
        <p:spPr>
          <a:xfrm>
            <a:off x="3329456" y="1703943"/>
            <a:ext cx="694401" cy="326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D56DBE8-E134-4417-AC51-D6B74CC2D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592099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BAF4135-C17A-4EB9-9A6D-59E0A7D46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1246166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 descr="Day 3&#10;">
            <a:extLst>
              <a:ext uri="{FF2B5EF4-FFF2-40B4-BE49-F238E27FC236}">
                <a16:creationId xmlns:a16="http://schemas.microsoft.com/office/drawing/2014/main" id="{E4F84A86-DB7B-4B7A-B08B-7C556F2FA142}"/>
              </a:ext>
            </a:extLst>
          </p:cNvPr>
          <p:cNvSpPr txBox="1"/>
          <p:nvPr/>
        </p:nvSpPr>
        <p:spPr>
          <a:xfrm>
            <a:off x="3329457" y="2325808"/>
            <a:ext cx="694401" cy="326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3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725CDB0-6569-485C-BC4D-DD94D70D88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1201474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2F6C715-C1EA-4FBC-8CBF-FA913B507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1828897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 descr="Day 4&#10;">
            <a:extLst>
              <a:ext uri="{FF2B5EF4-FFF2-40B4-BE49-F238E27FC236}">
                <a16:creationId xmlns:a16="http://schemas.microsoft.com/office/drawing/2014/main" id="{DCFEC778-3301-4A3F-8774-19E321C060AF}"/>
              </a:ext>
            </a:extLst>
          </p:cNvPr>
          <p:cNvSpPr txBox="1"/>
          <p:nvPr/>
        </p:nvSpPr>
        <p:spPr>
          <a:xfrm>
            <a:off x="3329457" y="2933045"/>
            <a:ext cx="694401" cy="326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4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7AF3D51-A0B8-41CB-A25A-CD89FDE971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1819999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91DD0AD-1ED1-4D18-85D7-8200E7501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2441173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 descr="Day 5&#10;">
            <a:extLst>
              <a:ext uri="{FF2B5EF4-FFF2-40B4-BE49-F238E27FC236}">
                <a16:creationId xmlns:a16="http://schemas.microsoft.com/office/drawing/2014/main" id="{16CADE35-4D8E-4440-8907-F99A55452E0D}"/>
              </a:ext>
            </a:extLst>
          </p:cNvPr>
          <p:cNvSpPr txBox="1"/>
          <p:nvPr/>
        </p:nvSpPr>
        <p:spPr>
          <a:xfrm>
            <a:off x="3329457" y="3561437"/>
            <a:ext cx="694401" cy="326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5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72C04D7-D01B-4DE6-BF97-8ACC7A1AC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2441173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6AC4D3E-E3AF-4D98-B477-4CE2F2A1C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3053244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 descr="Day 6&#10;">
            <a:extLst>
              <a:ext uri="{FF2B5EF4-FFF2-40B4-BE49-F238E27FC236}">
                <a16:creationId xmlns:a16="http://schemas.microsoft.com/office/drawing/2014/main" id="{221208E5-A57D-40FA-83E7-842789DE04C7}"/>
              </a:ext>
            </a:extLst>
          </p:cNvPr>
          <p:cNvSpPr txBox="1"/>
          <p:nvPr/>
        </p:nvSpPr>
        <p:spPr>
          <a:xfrm>
            <a:off x="3329457" y="4153155"/>
            <a:ext cx="694401" cy="326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6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98517D5-C9C5-4F2F-B73E-07A9CBD037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3053244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502BFD7-70C6-44DE-AE7A-374DD713A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3673232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 descr="Day 7&#10;">
            <a:extLst>
              <a:ext uri="{FF2B5EF4-FFF2-40B4-BE49-F238E27FC236}">
                <a16:creationId xmlns:a16="http://schemas.microsoft.com/office/drawing/2014/main" id="{BD7C1FE6-CCCC-48A8-B91E-C08588F23741}"/>
              </a:ext>
            </a:extLst>
          </p:cNvPr>
          <p:cNvSpPr txBox="1"/>
          <p:nvPr/>
        </p:nvSpPr>
        <p:spPr>
          <a:xfrm>
            <a:off x="3329457" y="4771269"/>
            <a:ext cx="694401" cy="326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7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83350AE-620B-4146-B2EE-755AF8BD7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3673232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31C4C68-82BD-4D08-A47E-E24D030FD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4268725"/>
            <a:ext cx="542855" cy="2579531"/>
          </a:xfrm>
          <a:prstGeom prst="roundRect">
            <a:avLst/>
          </a:prstGeom>
          <a:solidFill>
            <a:srgbClr val="99D5C7"/>
          </a:solidFill>
          <a:ln w="1905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 descr="Week total&#10;">
            <a:extLst>
              <a:ext uri="{FF2B5EF4-FFF2-40B4-BE49-F238E27FC236}">
                <a16:creationId xmlns:a16="http://schemas.microsoft.com/office/drawing/2014/main" id="{716D46DF-854A-4B11-8D00-7610F9699267}"/>
              </a:ext>
            </a:extLst>
          </p:cNvPr>
          <p:cNvSpPr txBox="1"/>
          <p:nvPr/>
        </p:nvSpPr>
        <p:spPr>
          <a:xfrm>
            <a:off x="3329457" y="5390937"/>
            <a:ext cx="1109744" cy="326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Week total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7A91102-FD47-475D-9E48-224F50099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7199" y="4264330"/>
            <a:ext cx="542855" cy="2579531"/>
          </a:xfrm>
          <a:prstGeom prst="roundRect">
            <a:avLst/>
          </a:prstGeom>
          <a:solidFill>
            <a:srgbClr val="99D5C7"/>
          </a:solidFill>
          <a:ln w="1905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BF6F9B-9153-42BD-9DA4-19ECED964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820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AC83266-8CA9-4B71-BA51-A2F164430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" y="1785939"/>
            <a:ext cx="8739187" cy="2852737"/>
          </a:xfrm>
        </p:spPr>
        <p:txBody>
          <a:bodyPr/>
          <a:lstStyle/>
          <a:p>
            <a:r>
              <a:rPr lang="en-GB" b="1" dirty="0"/>
              <a:t>Learning Consolidation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5535E6-3406-4508-A62B-DA18C28EB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432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D8175-E99D-4AA5-9571-0370CE238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325563"/>
            <a:ext cx="78867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Discussion Question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3128E7-157A-47AD-8D05-8359D48E99D4}"/>
              </a:ext>
            </a:extLst>
          </p:cNvPr>
          <p:cNvSpPr txBox="1"/>
          <p:nvPr/>
        </p:nvSpPr>
        <p:spPr>
          <a:xfrm>
            <a:off x="323057" y="419845"/>
            <a:ext cx="8497885" cy="1938992"/>
          </a:xfrm>
          <a:prstGeom prst="rect">
            <a:avLst/>
          </a:prstGeom>
          <a:ln w="57150">
            <a:solidFill>
              <a:srgbClr val="117E6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GB" sz="4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sticky substance made up of bacteria that clump together on our teeth? 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595CA32D-6444-4ED5-9192-02C3A53085DA}"/>
              </a:ext>
            </a:extLst>
          </p:cNvPr>
          <p:cNvSpPr/>
          <p:nvPr/>
        </p:nvSpPr>
        <p:spPr>
          <a:xfrm>
            <a:off x="2791901" y="3128869"/>
            <a:ext cx="3560195" cy="2305050"/>
          </a:xfrm>
          <a:prstGeom prst="cloudCallout">
            <a:avLst/>
          </a:prstGeom>
          <a:solidFill>
            <a:srgbClr val="117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0" b="1" dirty="0">
                <a:latin typeface="Arial" panose="020B0604020202020204" pitchFamily="34" charset="0"/>
                <a:cs typeface="Arial" panose="020B0604020202020204" pitchFamily="34" charset="0"/>
              </a:rPr>
              <a:t>Plaque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3F9123-2B40-4525-82B6-D640397CD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0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49777-0ECD-408A-89BF-5E5AB81DB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325563"/>
            <a:ext cx="78867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Discussion Question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A3F43C-0A9F-479A-84B2-8FA4E0BB1BEA}"/>
              </a:ext>
            </a:extLst>
          </p:cNvPr>
          <p:cNvSpPr txBox="1"/>
          <p:nvPr/>
        </p:nvSpPr>
        <p:spPr>
          <a:xfrm>
            <a:off x="323057" y="410320"/>
            <a:ext cx="8497885" cy="2554545"/>
          </a:xfrm>
          <a:prstGeom prst="rect">
            <a:avLst/>
          </a:prstGeom>
          <a:ln w="57150">
            <a:solidFill>
              <a:srgbClr val="117E6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GB" sz="4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sweet substance found in many food and drinks can lead to bacteria and acid attacking our teeth? 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D3CFAB99-D63A-44D4-B303-47D59F661D45}"/>
              </a:ext>
            </a:extLst>
          </p:cNvPr>
          <p:cNvSpPr/>
          <p:nvPr/>
        </p:nvSpPr>
        <p:spPr>
          <a:xfrm>
            <a:off x="2791901" y="3429000"/>
            <a:ext cx="3560195" cy="2305050"/>
          </a:xfrm>
          <a:prstGeom prst="cloudCallout">
            <a:avLst/>
          </a:prstGeom>
          <a:solidFill>
            <a:srgbClr val="117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0" b="1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14A7AF-78C3-43E2-B470-E468710B7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01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FA044-6E7E-4B58-AE6C-9147DCB1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-23020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CC254-3A05-42F9-9319-F72717823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89" y="1332309"/>
            <a:ext cx="8637019" cy="4899026"/>
          </a:xfrm>
        </p:spPr>
        <p:txBody>
          <a:bodyPr>
            <a:normAutofit fontScale="925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en-GB" b="1" dirty="0">
                <a:ea typeface="Calibri" panose="020F0502020204030204" pitchFamily="34" charset="0"/>
              </a:rPr>
              <a:t>All students will: </a:t>
            </a:r>
            <a:endParaRPr lang="en-GB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Understand what dental plaque is and how it forms.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Understand which foods and drinks cause tooth decay.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Understand the consequences of tooth decay.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Understand how to brush teeth effectively.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Understand that limiting sugary foods and drinks can reduce tooth decay.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Understand that what you do to help your pet be healthy is the same as what you need to do for yourself.</a:t>
            </a:r>
          </a:p>
          <a:p>
            <a:pPr marL="0" lvl="0" indent="0" algn="just">
              <a:lnSpc>
                <a:spcPct val="120000"/>
              </a:lnSpc>
              <a:buNone/>
            </a:pPr>
            <a:endParaRPr lang="en-GB" sz="27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D15B6-5797-462F-A75B-64B5EA98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811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2C11E-872E-4142-8A76-80D7E4C46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325563"/>
            <a:ext cx="78867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Discussion Question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654CBB-F796-4304-A98E-547F09B68681}"/>
              </a:ext>
            </a:extLst>
          </p:cNvPr>
          <p:cNvSpPr txBox="1"/>
          <p:nvPr/>
        </p:nvSpPr>
        <p:spPr>
          <a:xfrm>
            <a:off x="323057" y="419845"/>
            <a:ext cx="8497885" cy="1938992"/>
          </a:xfrm>
          <a:prstGeom prst="rect">
            <a:avLst/>
          </a:prstGeom>
          <a:ln w="57150">
            <a:solidFill>
              <a:srgbClr val="117E6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GB" sz="4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should we limit the number of times we eat foods and drinks with added sugar? </a:t>
            </a:r>
          </a:p>
        </p:txBody>
      </p:sp>
      <p:sp>
        <p:nvSpPr>
          <p:cNvPr id="5" name="Scroll: Horizontal 4">
            <a:extLst>
              <a:ext uri="{FF2B5EF4-FFF2-40B4-BE49-F238E27FC236}">
                <a16:creationId xmlns:a16="http://schemas.microsoft.com/office/drawing/2014/main" id="{3A9CE1B0-9434-49E1-B171-3FD066FCD4C4}"/>
              </a:ext>
            </a:extLst>
          </p:cNvPr>
          <p:cNvSpPr/>
          <p:nvPr/>
        </p:nvSpPr>
        <p:spPr>
          <a:xfrm>
            <a:off x="2085975" y="3019238"/>
            <a:ext cx="4972050" cy="2486212"/>
          </a:xfrm>
          <a:prstGeom prst="horizontalScroll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/>
              <a:t>To prevent plaque build up and tooth decay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BE3C93-D31A-47E9-9D2A-F453DA5AC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48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682E9-275C-4D32-8E31-3D5BC78D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325563"/>
            <a:ext cx="78867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Discussion Question 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E7B94A-9C8F-4D51-8806-A2198F7721D9}"/>
              </a:ext>
            </a:extLst>
          </p:cNvPr>
          <p:cNvSpPr txBox="1"/>
          <p:nvPr/>
        </p:nvSpPr>
        <p:spPr>
          <a:xfrm>
            <a:off x="323057" y="419845"/>
            <a:ext cx="8497885" cy="1938992"/>
          </a:xfrm>
          <a:prstGeom prst="rect">
            <a:avLst/>
          </a:prstGeom>
          <a:ln w="57150">
            <a:solidFill>
              <a:srgbClr val="117E6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GB" sz="4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many times a day should we brush our teeth with fluoride toothpaste? </a:t>
            </a:r>
          </a:p>
        </p:txBody>
      </p:sp>
      <p:sp>
        <p:nvSpPr>
          <p:cNvPr id="5" name="Scroll: Horizontal 4">
            <a:extLst>
              <a:ext uri="{FF2B5EF4-FFF2-40B4-BE49-F238E27FC236}">
                <a16:creationId xmlns:a16="http://schemas.microsoft.com/office/drawing/2014/main" id="{3702C914-C035-4CF3-9677-EEBF4525AFE7}"/>
              </a:ext>
            </a:extLst>
          </p:cNvPr>
          <p:cNvSpPr/>
          <p:nvPr/>
        </p:nvSpPr>
        <p:spPr>
          <a:xfrm>
            <a:off x="2085975" y="3019238"/>
            <a:ext cx="4972050" cy="2486212"/>
          </a:xfrm>
          <a:prstGeom prst="horizontalScroll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/>
              <a:t>At least twice a day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92491F-DF22-46D9-8079-D857C5C4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51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A11B2-8075-4534-A494-0F1ED6521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Curriculum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9ECD-6D6B-4706-AFED-F75C1A0CA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614487"/>
            <a:ext cx="8534401" cy="45053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500" b="1" dirty="0"/>
              <a:t>PHSE/RHSE </a:t>
            </a:r>
          </a:p>
          <a:p>
            <a:pPr marL="0" indent="0">
              <a:buNone/>
            </a:pPr>
            <a:r>
              <a:rPr lang="en-GB" sz="3500" dirty="0"/>
              <a:t>• Health and prevention</a:t>
            </a:r>
          </a:p>
          <a:p>
            <a:pPr marL="0" indent="0">
              <a:buNone/>
            </a:pPr>
            <a:r>
              <a:rPr lang="en-GB" sz="3500" b="1" dirty="0"/>
              <a:t>Science </a:t>
            </a:r>
          </a:p>
          <a:p>
            <a:pPr marL="0" indent="0">
              <a:buNone/>
            </a:pPr>
            <a:r>
              <a:rPr lang="en-GB" sz="3500" dirty="0"/>
              <a:t>• Working scientifically</a:t>
            </a:r>
          </a:p>
          <a:p>
            <a:pPr marL="0" indent="0">
              <a:buNone/>
            </a:pPr>
            <a:r>
              <a:rPr lang="en-GB" sz="3500" dirty="0"/>
              <a:t>• Animals, including humans</a:t>
            </a:r>
          </a:p>
          <a:p>
            <a:pPr marL="0" indent="0">
              <a:buNone/>
            </a:pPr>
            <a:r>
              <a:rPr lang="en-GB" sz="3500" b="1" dirty="0"/>
              <a:t>English </a:t>
            </a:r>
          </a:p>
          <a:p>
            <a:pPr marL="0" indent="0">
              <a:buNone/>
            </a:pPr>
            <a:r>
              <a:rPr lang="en-GB" sz="3500" dirty="0"/>
              <a:t>• Reading &amp; comprehension </a:t>
            </a:r>
          </a:p>
          <a:p>
            <a:pPr marL="0" indent="0">
              <a:buNone/>
            </a:pPr>
            <a:endParaRPr lang="en-GB" sz="35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39E9D1-1D86-449E-83D9-C62F5CB08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384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988F3-1CDB-432E-ACB4-6ABF432B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1183"/>
            <a:ext cx="7886700" cy="830343"/>
          </a:xfrm>
        </p:spPr>
        <p:txBody>
          <a:bodyPr>
            <a:normAutofit/>
          </a:bodyPr>
          <a:lstStyle/>
          <a:p>
            <a:pPr algn="ctr"/>
            <a:r>
              <a:rPr lang="en-GB" sz="3500" b="1" dirty="0"/>
              <a:t>How to Prevent Tooth Decay?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20DC4-83EC-40B7-8A22-3E70A660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9FDEF3-F100-4275-94D9-06427CE18B74}"/>
              </a:ext>
            </a:extLst>
          </p:cNvPr>
          <p:cNvSpPr/>
          <p:nvPr/>
        </p:nvSpPr>
        <p:spPr>
          <a:xfrm>
            <a:off x="488654" y="1679848"/>
            <a:ext cx="8026695" cy="653753"/>
          </a:xfrm>
          <a:prstGeom prst="roundRect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Tooth decay is a preventable disease.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3553325-B2C0-42B8-A18F-06E265B10E0B}"/>
              </a:ext>
            </a:extLst>
          </p:cNvPr>
          <p:cNvSpPr/>
          <p:nvPr/>
        </p:nvSpPr>
        <p:spPr>
          <a:xfrm>
            <a:off x="488653" y="2741692"/>
            <a:ext cx="8026696" cy="1579394"/>
          </a:xfrm>
          <a:prstGeom prst="roundRect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You can prevent tooth decay by eating sugary foods and drinks less often, and in smaller amounts, and by brushing teeth with a fluoride toothpaste last thing before bed and in the morning.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72BC8F9-1EBE-4120-B57C-FCC0C1D51A52}"/>
              </a:ext>
            </a:extLst>
          </p:cNvPr>
          <p:cNvSpPr/>
          <p:nvPr/>
        </p:nvSpPr>
        <p:spPr>
          <a:xfrm>
            <a:off x="488653" y="4729178"/>
            <a:ext cx="8026696" cy="985834"/>
          </a:xfrm>
          <a:prstGeom prst="roundRect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After brushing it is important to spit rather than rinse to leave some of the fluoride to protect the teeth from the bacteria.</a:t>
            </a:r>
          </a:p>
        </p:txBody>
      </p:sp>
    </p:spTree>
    <p:extLst>
      <p:ext uri="{BB962C8B-B14F-4D97-AF65-F5344CB8AC3E}">
        <p14:creationId xmlns:p14="http://schemas.microsoft.com/office/powerpoint/2010/main" val="40790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3D6DD0A-77A5-481A-9D1C-E78B47A37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309" y="-2625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3500" b="1" dirty="0"/>
              <a:t>Why Does Oral Hygiene Matter?</a:t>
            </a: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F2F5C760-F27B-40C9-A197-00BFA1031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2859" y="1239510"/>
            <a:ext cx="8229600" cy="510121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en-GB" sz="2000" dirty="0"/>
              <a:t>All the time, a white sticky film builds up on our teeth called dental plaque. This gets thicker if you don’t brush your teeth.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en-GB" sz="2000" dirty="0"/>
              <a:t>Dental plaque is made up of bacteria.</a:t>
            </a:r>
          </a:p>
          <a:p>
            <a:pPr algn="just">
              <a:lnSpc>
                <a:spcPct val="120000"/>
              </a:lnSpc>
            </a:pPr>
            <a:r>
              <a:rPr lang="en-GB" sz="2000" dirty="0"/>
              <a:t>The bacteria can use the sugar from our diets to make acid to dissolve the teeth  and form a hole (cavity). This is tooth decay.</a:t>
            </a:r>
          </a:p>
          <a:p>
            <a:pPr algn="just">
              <a:lnSpc>
                <a:spcPct val="120000"/>
              </a:lnSpc>
            </a:pPr>
            <a:r>
              <a:rPr lang="en-GB" sz="2000" dirty="0"/>
              <a:t>Without dental treatment, this can penetrate the nerve and inflame bone structures and result in an abscess – this is very painful! </a:t>
            </a:r>
          </a:p>
          <a:p>
            <a:pPr algn="just">
              <a:lnSpc>
                <a:spcPct val="120000"/>
              </a:lnSpc>
            </a:pPr>
            <a:r>
              <a:rPr lang="en-GB" sz="2000" dirty="0"/>
              <a:t>Over 1 in 5 children have tooth decay and it is the main reason for children aged 5-9 years being admitted to hospital.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2E3C9-34A1-440D-B5ED-14B64B8F6832}"/>
              </a:ext>
            </a:extLst>
          </p:cNvPr>
          <p:cNvSpPr txBox="1"/>
          <p:nvPr/>
        </p:nvSpPr>
        <p:spPr>
          <a:xfrm>
            <a:off x="1434790" y="5429960"/>
            <a:ext cx="6274419" cy="954107"/>
          </a:xfrm>
          <a:prstGeom prst="rect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Q1: How many adult teeth do we have?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B368A17-3CFC-46B0-8DC7-0BD34EDDAD9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79721" y="837747"/>
            <a:ext cx="7655362" cy="553998"/>
          </a:xfrm>
          <a:prstGeom prst="rect">
            <a:avLst/>
          </a:prstGeom>
          <a:solidFill>
            <a:srgbClr val="117E62"/>
          </a:solidFill>
          <a:ln>
            <a:solidFill>
              <a:srgbClr val="117E62"/>
            </a:solidFill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Q2: How </a:t>
            </a: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we prevent tooth decay?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B74392-1109-4F06-82AB-A7EF8559A5D7}"/>
              </a:ext>
            </a:extLst>
          </p:cNvPr>
          <p:cNvSpPr/>
          <p:nvPr/>
        </p:nvSpPr>
        <p:spPr>
          <a:xfrm>
            <a:off x="779721" y="2581382"/>
            <a:ext cx="2117591" cy="1695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good diet that is low in sugar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BBB0E3-B226-4C24-BBAB-DBEF6CA28D2A}"/>
              </a:ext>
            </a:extLst>
          </p:cNvPr>
          <p:cNvSpPr/>
          <p:nvPr/>
        </p:nvSpPr>
        <p:spPr>
          <a:xfrm>
            <a:off x="3548606" y="2581382"/>
            <a:ext cx="2117591" cy="1695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Brushing teeth twice a day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FE3D7C-8678-457A-9138-249487A95D8A}"/>
              </a:ext>
            </a:extLst>
          </p:cNvPr>
          <p:cNvSpPr/>
          <p:nvPr/>
        </p:nvSpPr>
        <p:spPr>
          <a:xfrm>
            <a:off x="6317492" y="2581382"/>
            <a:ext cx="2117591" cy="1695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Using fluoride toothpaste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61C20-D4A8-44D2-A8C8-5D1F90A25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302564"/>
                </a:solidFill>
                <a:latin typeface="Calibri" panose="020F0502020204030204"/>
              </a:rPr>
              <a:t>e-Bug.eu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3025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16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623375E-0BE8-4895-9129-6937082F7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2700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500" b="1" dirty="0"/>
              <a:t>Why do we Need a Good Diet to Prevent Tooth Decay?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95AF8EC-FC61-4BEE-8EE6-579F106BB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8344" y="1600200"/>
            <a:ext cx="8508922" cy="4940300"/>
          </a:xfrm>
        </p:spPr>
        <p:txBody>
          <a:bodyPr/>
          <a:lstStyle/>
          <a:p>
            <a:pPr algn="just" eaLnBrk="1" hangingPunct="1"/>
            <a:r>
              <a:rPr lang="en-GB" altLang="en-US" sz="2200" dirty="0"/>
              <a:t>A sugar attack is when sugar in the food or drink we consume attacks the tooth and dissolves the enamel so holes (cavities) appear.</a:t>
            </a:r>
          </a:p>
          <a:p>
            <a:pPr algn="just" eaLnBrk="1" hangingPunct="1"/>
            <a:r>
              <a:rPr lang="en-GB" altLang="en-US" sz="2200" dirty="0"/>
              <a:t>Sugar attacks should be kept to a minimum and limited to mealtimes to reduce the risk of tooth decay.</a:t>
            </a:r>
          </a:p>
          <a:p>
            <a:pPr algn="just" eaLnBrk="1" hangingPunct="1"/>
            <a:r>
              <a:rPr lang="en-GB" altLang="en-US" sz="2200" dirty="0"/>
              <a:t>Food and drink high in sugar include sweets, cakes, biscuits and some fruit juices and fizzy drinks.</a:t>
            </a:r>
          </a:p>
          <a:p>
            <a:pPr eaLnBrk="1" hangingPunct="1"/>
            <a:endParaRPr lang="en-GB" altLang="en-US" dirty="0"/>
          </a:p>
        </p:txBody>
      </p:sp>
      <p:pic>
        <p:nvPicPr>
          <p:cNvPr id="2" name="Picture 1" descr="Food label using the 'traffic light' system to denote high (red), medium (amber), or green (low) contents of an adult's reference intake for key nutrients">
            <a:extLst>
              <a:ext uri="{FF2B5EF4-FFF2-40B4-BE49-F238E27FC236}">
                <a16:creationId xmlns:a16="http://schemas.microsoft.com/office/drawing/2014/main" id="{8985A102-F002-4298-A308-75F3EA93ED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2"/>
          <a:stretch/>
        </p:blipFill>
        <p:spPr>
          <a:xfrm>
            <a:off x="768658" y="4173517"/>
            <a:ext cx="4269004" cy="2139256"/>
          </a:xfrm>
          <a:prstGeom prst="rect">
            <a:avLst/>
          </a:prstGeom>
        </p:spPr>
      </p:pic>
      <p:grpSp>
        <p:nvGrpSpPr>
          <p:cNvPr id="4" name="Group 3" descr="Q3: What is this image? What information can you learn from it?&#10;">
            <a:extLst>
              <a:ext uri="{FF2B5EF4-FFF2-40B4-BE49-F238E27FC236}">
                <a16:creationId xmlns:a16="http://schemas.microsoft.com/office/drawing/2014/main" id="{98250217-30C1-41D4-96CB-620C1D812312}"/>
              </a:ext>
            </a:extLst>
          </p:cNvPr>
          <p:cNvGrpSpPr/>
          <p:nvPr/>
        </p:nvGrpSpPr>
        <p:grpSpPr>
          <a:xfrm>
            <a:off x="5037662" y="4173517"/>
            <a:ext cx="3697993" cy="2139256"/>
            <a:chOff x="5037662" y="4173517"/>
            <a:chExt cx="3697993" cy="2139256"/>
          </a:xfrm>
          <a:solidFill>
            <a:srgbClr val="117E62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E8D5708-157A-4B9E-937B-4D62BF3D9FDF}"/>
                </a:ext>
              </a:extLst>
            </p:cNvPr>
            <p:cNvSpPr/>
            <p:nvPr/>
          </p:nvSpPr>
          <p:spPr>
            <a:xfrm>
              <a:off x="5037662" y="4173517"/>
              <a:ext cx="3697993" cy="2139256"/>
            </a:xfrm>
            <a:prstGeom prst="rect">
              <a:avLst/>
            </a:prstGeom>
            <a:grpFill/>
            <a:ln>
              <a:solidFill>
                <a:srgbClr val="117E6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E08CFE8-0C8C-4D36-AA7F-B37E7FFD6E81}"/>
                </a:ext>
              </a:extLst>
            </p:cNvPr>
            <p:cNvSpPr txBox="1"/>
            <p:nvPr/>
          </p:nvSpPr>
          <p:spPr>
            <a:xfrm>
              <a:off x="5219272" y="4349144"/>
              <a:ext cx="3441843" cy="1815882"/>
            </a:xfrm>
            <a:prstGeom prst="rect">
              <a:avLst/>
            </a:prstGeom>
            <a:grpFill/>
            <a:ln>
              <a:solidFill>
                <a:srgbClr val="117E62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Q3: What is this image? What information can you learn from it?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CB4C792-B769-465E-8BE9-9051D2A56B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b="1" dirty="0"/>
              <a:t>Why do we Need to Brush our Teeth?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7714D717-D9EE-4C98-B07A-47317AE7B58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4474" y="1417638"/>
            <a:ext cx="8218487" cy="4525962"/>
          </a:xfrm>
        </p:spPr>
        <p:txBody>
          <a:bodyPr/>
          <a:lstStyle/>
          <a:p>
            <a:pPr indent="0" algn="just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GB" sz="2000" b="1" dirty="0">
              <a:solidFill>
                <a:srgbClr val="254D99"/>
              </a:solidFill>
            </a:endParaRPr>
          </a:p>
          <a:p>
            <a:pPr lvl="1" indent="-45720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Brushing last thing before going to bed and in the morning with a pea sized amount of fluoride toothpaste helps remove the plaque and bacteria.</a:t>
            </a:r>
          </a:p>
          <a:p>
            <a:pPr lvl="1" indent="-457200" algn="just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GB" sz="2800" dirty="0"/>
          </a:p>
          <a:p>
            <a:pPr lvl="1" indent="-457200" algn="just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After brushing it is important to spit rather than rinse to leave some of the fluoride to protect the teeth from the bacteria.</a:t>
            </a:r>
          </a:p>
          <a:p>
            <a:pPr marL="400050" lvl="1" indent="0" algn="just">
              <a:lnSpc>
                <a:spcPct val="200000"/>
              </a:lnSpc>
              <a:buFontTx/>
              <a:buNone/>
              <a:defRPr/>
            </a:pPr>
            <a:endParaRPr lang="en-GB" dirty="0"/>
          </a:p>
          <a:p>
            <a:pPr lvl="1" indent="-342900" algn="just">
              <a:lnSpc>
                <a:spcPct val="200000"/>
              </a:lnSpc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CE5CDC-F47C-43AA-8615-15980DC1C86F}"/>
              </a:ext>
            </a:extLst>
          </p:cNvPr>
          <p:cNvSpPr txBox="1"/>
          <p:nvPr/>
        </p:nvSpPr>
        <p:spPr>
          <a:xfrm>
            <a:off x="976045" y="5224919"/>
            <a:ext cx="7191910" cy="954107"/>
          </a:xfrm>
          <a:prstGeom prst="rect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Q4: Why is fluoride toothpaste recommended?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CBE6E70-8D6B-46AA-868A-0419D38170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0039" y="2002631"/>
            <a:ext cx="10148886" cy="285273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Main Activity: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Attack the Plaque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A2E192-C8EB-4A37-A845-F34BE87BB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51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-Bug master">
      <a:dk1>
        <a:srgbClr val="302564"/>
      </a:dk1>
      <a:lt1>
        <a:sysClr val="window" lastClr="FFFFFF"/>
      </a:lt1>
      <a:dk2>
        <a:srgbClr val="007C91"/>
      </a:dk2>
      <a:lt2>
        <a:srgbClr val="E7E6E6"/>
      </a:lt2>
      <a:accent1>
        <a:srgbClr val="F16436"/>
      </a:accent1>
      <a:accent2>
        <a:srgbClr val="FAC02B"/>
      </a:accent2>
      <a:accent3>
        <a:srgbClr val="8DC641"/>
      </a:accent3>
      <a:accent4>
        <a:srgbClr val="12B38F"/>
      </a:accent4>
      <a:accent5>
        <a:srgbClr val="2862A5"/>
      </a:accent5>
      <a:accent6>
        <a:srgbClr val="712B8F"/>
      </a:accent6>
      <a:hlink>
        <a:srgbClr val="302564"/>
      </a:hlink>
      <a:folHlink>
        <a:srgbClr val="712B8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-Bug template" id="{75579902-F6E3-4C71-AB71-3B7D5BD1337B}" vid="{C1FBD216-3121-4865-9F19-D768D575CE4F}"/>
    </a:ext>
  </a:extLst>
</a:theme>
</file>

<file path=ppt/theme/theme2.xml><?xml version="1.0" encoding="utf-8"?>
<a:theme xmlns:a="http://schemas.openxmlformats.org/drawingml/2006/main" name="e-Bug theme">
  <a:themeElements>
    <a:clrScheme name="e-Bug master">
      <a:dk1>
        <a:srgbClr val="302564"/>
      </a:dk1>
      <a:lt1>
        <a:sysClr val="window" lastClr="FFFFFF"/>
      </a:lt1>
      <a:dk2>
        <a:srgbClr val="007C91"/>
      </a:dk2>
      <a:lt2>
        <a:srgbClr val="E7E6E6"/>
      </a:lt2>
      <a:accent1>
        <a:srgbClr val="F16436"/>
      </a:accent1>
      <a:accent2>
        <a:srgbClr val="FAC02B"/>
      </a:accent2>
      <a:accent3>
        <a:srgbClr val="8DC641"/>
      </a:accent3>
      <a:accent4>
        <a:srgbClr val="12B38F"/>
      </a:accent4>
      <a:accent5>
        <a:srgbClr val="2862A5"/>
      </a:accent5>
      <a:accent6>
        <a:srgbClr val="712B8F"/>
      </a:accent6>
      <a:hlink>
        <a:srgbClr val="302564"/>
      </a:hlink>
      <a:folHlink>
        <a:srgbClr val="712B8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-Bug theme" id="{E6EA9DE8-92EC-4AA0-929A-03EF0EB79026}" vid="{5FB1F999-A2AA-4B7F-BF32-583CF02285B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e-Bug template</Template>
  <TotalTime>1338</TotalTime>
  <Words>1038</Words>
  <Application>Microsoft Office PowerPoint</Application>
  <PresentationFormat>On-screen Show (4:3)</PresentationFormat>
  <Paragraphs>117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Symbol</vt:lpstr>
      <vt:lpstr>Office Theme</vt:lpstr>
      <vt:lpstr>e-Bug theme</vt:lpstr>
      <vt:lpstr>Prevention of Infection: Oral Hygiene</vt:lpstr>
      <vt:lpstr>Learning Outcomes</vt:lpstr>
      <vt:lpstr>Curriculum Links</vt:lpstr>
      <vt:lpstr>How to Prevent Tooth Decay?</vt:lpstr>
      <vt:lpstr>Why Does Oral Hygiene Matter?</vt:lpstr>
      <vt:lpstr>Q2: How can we prevent tooth decay?</vt:lpstr>
      <vt:lpstr>Why do we Need a Good Diet to Prevent Tooth Decay?</vt:lpstr>
      <vt:lpstr>Why do we Need to Brush our Teeth?</vt:lpstr>
      <vt:lpstr>Main Activity: Attack the Plaque</vt:lpstr>
      <vt:lpstr>Attack the Plaque Activity</vt:lpstr>
      <vt:lpstr>Activity 2: Sugar Drink Activity </vt:lpstr>
      <vt:lpstr>Sugar Drink Activity</vt:lpstr>
      <vt:lpstr>Discussion Points</vt:lpstr>
      <vt:lpstr>Discussion</vt:lpstr>
      <vt:lpstr>Extension Activities</vt:lpstr>
      <vt:lpstr>Brushing Diary</vt:lpstr>
      <vt:lpstr>Learning Consolidation</vt:lpstr>
      <vt:lpstr>Discussion Question 1</vt:lpstr>
      <vt:lpstr>Discussion Question 2</vt:lpstr>
      <vt:lpstr>Discussion Question 3</vt:lpstr>
      <vt:lpstr>Discussion Question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Hygiene</dc:title>
  <dc:creator>Amy Jackson</dc:creator>
  <cp:lastModifiedBy>Liam Clayton</cp:lastModifiedBy>
  <cp:revision>170</cp:revision>
  <dcterms:created xsi:type="dcterms:W3CDTF">2022-02-28T09:25:11Z</dcterms:created>
  <dcterms:modified xsi:type="dcterms:W3CDTF">2022-08-18T13:35:26Z</dcterms:modified>
</cp:coreProperties>
</file>