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sldIdLst>
    <p:sldId id="256" r:id="rId2"/>
    <p:sldId id="257" r:id="rId3"/>
    <p:sldId id="263" r:id="rId4"/>
    <p:sldId id="258" r:id="rId5"/>
    <p:sldId id="285" r:id="rId6"/>
    <p:sldId id="286" r:id="rId7"/>
    <p:sldId id="287" r:id="rId8"/>
    <p:sldId id="267" r:id="rId9"/>
    <p:sldId id="288" r:id="rId10"/>
    <p:sldId id="278" r:id="rId11"/>
    <p:sldId id="290" r:id="rId12"/>
    <p:sldId id="292" r:id="rId13"/>
    <p:sldId id="293" r:id="rId14"/>
    <p:sldId id="264" r:id="rId15"/>
    <p:sldId id="279" r:id="rId16"/>
    <p:sldId id="291" r:id="rId17"/>
    <p:sldId id="289" r:id="rId18"/>
    <p:sldId id="283" r:id="rId19"/>
    <p:sldId id="268" r:id="rId20"/>
    <p:sldId id="282"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117E62"/>
    <a:srgbClr val="12B38F"/>
    <a:srgbClr val="302564"/>
    <a:srgbClr val="712B8F"/>
    <a:srgbClr val="2862A5"/>
    <a:srgbClr val="8DC641"/>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385" autoAdjust="0"/>
    <p:restoredTop sz="86388" autoAdjust="0"/>
  </p:normalViewPr>
  <p:slideViewPr>
    <p:cSldViewPr snapToGrid="0">
      <p:cViewPr varScale="1">
        <p:scale>
          <a:sx n="57" d="100"/>
          <a:sy n="57" d="100"/>
        </p:scale>
        <p:origin x="1128" y="52"/>
      </p:cViewPr>
      <p:guideLst/>
    </p:cSldViewPr>
  </p:slideViewPr>
  <p:outlineViewPr>
    <p:cViewPr>
      <p:scale>
        <a:sx n="33" d="100"/>
        <a:sy n="33" d="100"/>
      </p:scale>
      <p:origin x="0" y="-268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18/08/2022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9.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9.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285875" y="2622594"/>
            <a:ext cx="9144000" cy="2387600"/>
          </a:xfrm>
        </p:spPr>
        <p:txBody>
          <a:bodyPr>
            <a:normAutofit/>
          </a:bodyPr>
          <a:lstStyle/>
          <a:p>
            <a:r>
              <a:rPr lang="en-GB" dirty="0"/>
              <a:t>Micro – organisms:</a:t>
            </a:r>
            <a:br>
              <a:rPr lang="en-GB" dirty="0"/>
            </a:br>
            <a:r>
              <a:rPr lang="en-GB" dirty="0"/>
              <a:t>Useful Microbes </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285875" y="5086394"/>
            <a:ext cx="5170978" cy="552405"/>
          </a:xfrm>
        </p:spPr>
        <p:txBody>
          <a:bodyPr/>
          <a:lstStyle/>
          <a:p>
            <a:r>
              <a:rPr lang="en-GB" dirty="0"/>
              <a:t>Key Stage 2</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5571A739-9A34-4E28-9234-3CC5676A19AC}"/>
              </a:ext>
              <a:ext uri="{C183D7F6-B498-43B3-948B-1728B52AA6E4}">
                <adec:decorative xmlns:adec="http://schemas.microsoft.com/office/drawing/2017/decorative" val="1"/>
              </a:ext>
            </a:extLst>
          </p:cNvPr>
          <p:cNvSpPr/>
          <p:nvPr/>
        </p:nvSpPr>
        <p:spPr>
          <a:xfrm>
            <a:off x="8443595" y="5471795"/>
            <a:ext cx="562610" cy="562610"/>
          </a:xfrm>
          <a:prstGeom prst="ellipse">
            <a:avLst/>
          </a:prstGeom>
          <a:solidFill>
            <a:schemeClr val="bg1"/>
          </a:solidFill>
          <a:ln w="38100">
            <a:solidFill>
              <a:srgbClr val="1DB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pic>
        <p:nvPicPr>
          <p:cNvPr id="7" name="Picture 6">
            <a:extLst>
              <a:ext uri="{FF2B5EF4-FFF2-40B4-BE49-F238E27FC236}">
                <a16:creationId xmlns:a16="http://schemas.microsoft.com/office/drawing/2014/main" id="{1A556781-ADF7-42E8-8294-381B7B818DC1}"/>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485505" y="5490845"/>
            <a:ext cx="478790" cy="522605"/>
          </a:xfrm>
          <a:prstGeom prst="rect">
            <a:avLst/>
          </a:prstGeom>
        </p:spPr>
      </p:pic>
      <p:sp>
        <p:nvSpPr>
          <p:cNvPr id="19" name="Title 18">
            <a:extLst>
              <a:ext uri="{FF2B5EF4-FFF2-40B4-BE49-F238E27FC236}">
                <a16:creationId xmlns:a16="http://schemas.microsoft.com/office/drawing/2014/main" id="{B38DEA01-A8CC-46E5-9E21-235E89968D77}"/>
              </a:ext>
            </a:extLst>
          </p:cNvPr>
          <p:cNvSpPr txBox="1">
            <a:spLocks noGrp="1"/>
          </p:cNvSpPr>
          <p:nvPr>
            <p:ph type="title" idx="4294967295"/>
          </p:nvPr>
        </p:nvSpPr>
        <p:spPr>
          <a:xfrm>
            <a:off x="336523" y="419105"/>
            <a:ext cx="8512202" cy="7078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srgbClr val="302564"/>
                </a:solidFill>
                <a:effectLst/>
                <a:uLnTx/>
                <a:uFillTx/>
                <a:latin typeface="Arial" panose="020B0604020202020204" pitchFamily="34" charset="0"/>
                <a:ea typeface="+mj-ea"/>
                <a:cs typeface="Arial" panose="020B0604020202020204" pitchFamily="34" charset="0"/>
              </a:rPr>
              <a:t>Fascinating Fact </a:t>
            </a:r>
            <a:endParaRPr kumimoji="0" lang="en-GB" sz="40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extBox 4">
            <a:extLst>
              <a:ext uri="{FF2B5EF4-FFF2-40B4-BE49-F238E27FC236}">
                <a16:creationId xmlns:a16="http://schemas.microsoft.com/office/drawing/2014/main" id="{97A66B13-ACD7-47A1-A67D-BEE6CF81C28D}"/>
              </a:ext>
            </a:extLst>
          </p:cNvPr>
          <p:cNvSpPr txBox="1"/>
          <p:nvPr/>
        </p:nvSpPr>
        <p:spPr>
          <a:xfrm>
            <a:off x="323057" y="1502596"/>
            <a:ext cx="8497885" cy="4401205"/>
          </a:xfrm>
          <a:prstGeom prst="rect">
            <a:avLst/>
          </a:prstGeom>
          <a:ln w="38100">
            <a:solidFill>
              <a:srgbClr val="117E6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lvl="0" algn="ctr">
              <a:spcBef>
                <a:spcPts val="600"/>
              </a:spcBef>
              <a:spcAft>
                <a:spcPts val="600"/>
              </a:spcAft>
            </a:pPr>
            <a:r>
              <a:rPr lang="en-GB" sz="3500" b="1" dirty="0">
                <a:solidFill>
                  <a:schemeClr val="tx1"/>
                </a:solidFill>
                <a:latin typeface="Arial" panose="020B0604020202020204" pitchFamily="34" charset="0"/>
                <a:ea typeface="Calibri" panose="020F0502020204030204" pitchFamily="34" charset="0"/>
                <a:cs typeface="Arial" panose="020B0604020202020204" pitchFamily="34" charset="0"/>
              </a:rPr>
              <a:t>Elie Metchnikoff won the Nobel Prize in 1908 for his ‘discovery’ of probiotics. He was convinced that Bulgarian labourers lived longer than other people because of the microbes in the sour milk they drank. The microbes were later identified as </a:t>
            </a:r>
            <a:r>
              <a:rPr lang="en-GB" sz="3500" b="1" i="1" dirty="0">
                <a:solidFill>
                  <a:schemeClr val="tx1"/>
                </a:solidFill>
                <a:latin typeface="Arial" panose="020B0604020202020204" pitchFamily="34" charset="0"/>
                <a:ea typeface="Calibri" panose="020F0502020204030204" pitchFamily="34" charset="0"/>
                <a:cs typeface="Arial" panose="020B0604020202020204" pitchFamily="34" charset="0"/>
              </a:rPr>
              <a:t>Lactobacillus bulgaricus</a:t>
            </a:r>
            <a:r>
              <a:rPr lang="en-GB" sz="3500" b="1" dirty="0">
                <a:solidFill>
                  <a:schemeClr val="tx1"/>
                </a:solidFill>
                <a:latin typeface="Arial" panose="020B0604020202020204" pitchFamily="34" charset="0"/>
                <a:ea typeface="Calibri" panose="020F0502020204030204" pitchFamily="34" charset="0"/>
                <a:cs typeface="Arial" panose="020B0604020202020204" pitchFamily="34" charset="0"/>
              </a:rPr>
              <a:t>.</a:t>
            </a:r>
          </a:p>
        </p:txBody>
      </p:sp>
      <p:sp>
        <p:nvSpPr>
          <p:cNvPr id="3" name="Footer Placeholder 2">
            <a:extLst>
              <a:ext uri="{FF2B5EF4-FFF2-40B4-BE49-F238E27FC236}">
                <a16:creationId xmlns:a16="http://schemas.microsoft.com/office/drawing/2014/main" id="{9E10948F-C8AF-4C4A-8F22-D3441D69EB4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461790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C9AD5-1600-4BB3-8F5D-E10DB3755F5E}"/>
              </a:ext>
            </a:extLst>
          </p:cNvPr>
          <p:cNvSpPr>
            <a:spLocks noGrp="1"/>
          </p:cNvSpPr>
          <p:nvPr>
            <p:ph type="title"/>
          </p:nvPr>
        </p:nvSpPr>
        <p:spPr>
          <a:xfrm>
            <a:off x="291588" y="0"/>
            <a:ext cx="8560819" cy="1172950"/>
          </a:xfrm>
        </p:spPr>
        <p:txBody>
          <a:bodyPr>
            <a:normAutofit/>
          </a:bodyPr>
          <a:lstStyle/>
          <a:p>
            <a:pPr algn="ctr"/>
            <a:r>
              <a:rPr lang="en-GB" sz="3000" b="1" dirty="0"/>
              <a:t>Yeast Races – Recording Sheet</a:t>
            </a:r>
          </a:p>
        </p:txBody>
      </p:sp>
      <p:sp>
        <p:nvSpPr>
          <p:cNvPr id="6" name="Rectangle: Rounded Corners 5">
            <a:extLst>
              <a:ext uri="{FF2B5EF4-FFF2-40B4-BE49-F238E27FC236}">
                <a16:creationId xmlns:a16="http://schemas.microsoft.com/office/drawing/2014/main" id="{F0E57BC3-68B5-48C7-B15F-0F6C0F031C48}"/>
              </a:ext>
              <a:ext uri="{C183D7F6-B498-43B3-948B-1728B52AA6E4}">
                <adec:decorative xmlns:adec="http://schemas.microsoft.com/office/drawing/2017/decorative" val="1"/>
              </a:ext>
            </a:extLst>
          </p:cNvPr>
          <p:cNvSpPr/>
          <p:nvPr/>
        </p:nvSpPr>
        <p:spPr>
          <a:xfrm>
            <a:off x="1975642" y="1096750"/>
            <a:ext cx="5192712" cy="5548526"/>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01100185-9152-4DCE-B9FA-4A6B63CDBB72}"/>
              </a:ext>
              <a:ext uri="{C183D7F6-B498-43B3-948B-1728B52AA6E4}">
                <adec:decorative xmlns:adec="http://schemas.microsoft.com/office/drawing/2017/decorative" val="1"/>
              </a:ext>
            </a:extLst>
          </p:cNvPr>
          <p:cNvSpPr/>
          <p:nvPr/>
        </p:nvSpPr>
        <p:spPr>
          <a:xfrm>
            <a:off x="6719570" y="6158690"/>
            <a:ext cx="562610" cy="562610"/>
          </a:xfrm>
          <a:prstGeom prst="ellipse">
            <a:avLst/>
          </a:prstGeom>
          <a:solidFill>
            <a:schemeClr val="bg1"/>
          </a:solidFill>
          <a:ln w="38100">
            <a:solidFill>
              <a:srgbClr val="1DB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pic>
        <p:nvPicPr>
          <p:cNvPr id="15" name="Picture 14">
            <a:extLst>
              <a:ext uri="{FF2B5EF4-FFF2-40B4-BE49-F238E27FC236}">
                <a16:creationId xmlns:a16="http://schemas.microsoft.com/office/drawing/2014/main" id="{3F5FA6D1-19BF-48F6-9A53-8934B854519A}"/>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761480" y="6178692"/>
            <a:ext cx="478790" cy="522605"/>
          </a:xfrm>
          <a:prstGeom prst="rect">
            <a:avLst/>
          </a:prstGeom>
        </p:spPr>
      </p:pic>
      <p:sp>
        <p:nvSpPr>
          <p:cNvPr id="7" name="TextBox 9" descr="Yeast Races&#10;&#10;">
            <a:extLst>
              <a:ext uri="{FF2B5EF4-FFF2-40B4-BE49-F238E27FC236}">
                <a16:creationId xmlns:a16="http://schemas.microsoft.com/office/drawing/2014/main" id="{67B1C591-F95D-4339-A860-F8C77459A3B4}"/>
              </a:ext>
            </a:extLst>
          </p:cNvPr>
          <p:cNvSpPr txBox="1"/>
          <p:nvPr/>
        </p:nvSpPr>
        <p:spPr>
          <a:xfrm>
            <a:off x="2122487" y="1172950"/>
            <a:ext cx="4346575" cy="523220"/>
          </a:xfrm>
          <a:prstGeom prst="rect">
            <a:avLst/>
          </a:prstGeom>
          <a:noFill/>
        </p:spPr>
        <p:txBody>
          <a:bodyPr wrap="square" rtlCol="0">
            <a:spAutoFit/>
          </a:bodyPr>
          <a:lstStyle/>
          <a:p>
            <a:pPr>
              <a:spcAft>
                <a:spcPts val="0"/>
              </a:spcAft>
            </a:pPr>
            <a:r>
              <a:rPr lang="en-GB" sz="2800" b="1" kern="1200" dirty="0">
                <a:effectLst/>
                <a:latin typeface="Arial" panose="020B0604020202020204" pitchFamily="34" charset="0"/>
                <a:ea typeface="Calibri" panose="020F0502020204030204" pitchFamily="34" charset="0"/>
                <a:cs typeface="Arial" panose="020B0604020202020204" pitchFamily="34" charset="0"/>
              </a:rPr>
              <a:t>Yeast Races</a:t>
            </a:r>
            <a:endParaRPr lang="en-GB" sz="2800" b="1"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9" name="TextBox 40" descr="Procedure&#10;Follow the instructions on the yeast races handout&#10;&#10;">
            <a:extLst>
              <a:ext uri="{FF2B5EF4-FFF2-40B4-BE49-F238E27FC236}">
                <a16:creationId xmlns:a16="http://schemas.microsoft.com/office/drawing/2014/main" id="{42905905-33C5-4F77-A7F9-9B87706D018A}"/>
              </a:ext>
            </a:extLst>
          </p:cNvPr>
          <p:cNvSpPr txBox="1"/>
          <p:nvPr/>
        </p:nvSpPr>
        <p:spPr>
          <a:xfrm>
            <a:off x="2132011" y="1645285"/>
            <a:ext cx="4346575" cy="984885"/>
          </a:xfrm>
          <a:prstGeom prst="rect">
            <a:avLst/>
          </a:prstGeom>
          <a:noFill/>
        </p:spPr>
        <p:txBody>
          <a:bodyPr wrap="square" rtlCol="0">
            <a:spAutoFit/>
          </a:bodyPr>
          <a:lstStyle/>
          <a:p>
            <a:pPr>
              <a:spcAft>
                <a:spcPts val="0"/>
              </a:spcAft>
            </a:pPr>
            <a:r>
              <a:rPr lang="en-GB" sz="1600" b="1" kern="1200" dirty="0">
                <a:effectLst/>
                <a:latin typeface="Arial" panose="020B0604020202020204" pitchFamily="34" charset="0"/>
                <a:ea typeface="Calibri" panose="020F0502020204030204" pitchFamily="34" charset="0"/>
                <a:cs typeface="Arial" panose="020B0604020202020204" pitchFamily="34" charset="0"/>
              </a:rPr>
              <a:t>Procedure</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en-GB" sz="1400" kern="1200" dirty="0">
                <a:effectLst/>
                <a:latin typeface="Arial" panose="020B0604020202020204" pitchFamily="34" charset="0"/>
                <a:ea typeface="Calibri" panose="020F0502020204030204" pitchFamily="34" charset="0"/>
                <a:cs typeface="Arial" panose="020B0604020202020204" pitchFamily="34" charset="0"/>
              </a:rPr>
              <a:t>Follow the instructions on the yeast races handout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en-GB" sz="1200" dirty="0">
                <a:effectLst/>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en-GB" sz="1600" b="1" kern="1200" dirty="0">
                <a:effectLst/>
                <a:latin typeface="Arial" panose="020B0604020202020204" pitchFamily="34" charset="0"/>
                <a:ea typeface="Calibri" panose="020F0502020204030204" pitchFamily="34" charset="0"/>
                <a:cs typeface="Arial" panose="020B0604020202020204" pitchFamily="34" charset="0"/>
              </a:rPr>
              <a:t>My Results</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EB8331A6-D79C-44D0-A37A-AFE61D4A900C}"/>
              </a:ext>
            </a:extLst>
          </p:cNvPr>
          <p:cNvSpPr txBox="1"/>
          <p:nvPr/>
        </p:nvSpPr>
        <p:spPr>
          <a:xfrm>
            <a:off x="2154668" y="2674774"/>
            <a:ext cx="2217452" cy="336631"/>
          </a:xfrm>
          <a:prstGeom prst="rect">
            <a:avLst/>
          </a:prstGeom>
          <a:noFill/>
        </p:spPr>
        <p:txBody>
          <a:bodyPr wrap="square">
            <a:spAutoFit/>
          </a:bodyPr>
          <a:lstStyle/>
          <a:p>
            <a:pPr algn="l">
              <a:lnSpc>
                <a:spcPct val="107000"/>
              </a:lnSpc>
              <a:spcAft>
                <a:spcPts val="0"/>
              </a:spcAft>
            </a:pPr>
            <a:r>
              <a:rPr lang="en-GB" sz="16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Yeast only (cup A)</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10" name="Table 9">
            <a:extLst>
              <a:ext uri="{FF2B5EF4-FFF2-40B4-BE49-F238E27FC236}">
                <a16:creationId xmlns:a16="http://schemas.microsoft.com/office/drawing/2014/main" id="{99A21781-B802-4C9B-BD41-E3ED46183245}"/>
              </a:ext>
            </a:extLst>
          </p:cNvPr>
          <p:cNvGraphicFramePr>
            <a:graphicFrameLocks noGrp="1"/>
          </p:cNvGraphicFramePr>
          <p:nvPr>
            <p:extLst>
              <p:ext uri="{D42A27DB-BD31-4B8C-83A1-F6EECF244321}">
                <p14:modId xmlns:p14="http://schemas.microsoft.com/office/powerpoint/2010/main" val="1630268673"/>
              </p:ext>
            </p:extLst>
          </p:nvPr>
        </p:nvGraphicFramePr>
        <p:xfrm>
          <a:off x="2132011" y="3082703"/>
          <a:ext cx="2516190" cy="3110040"/>
        </p:xfrm>
        <a:graphic>
          <a:graphicData uri="http://schemas.openxmlformats.org/drawingml/2006/table">
            <a:tbl>
              <a:tblPr firstRow="1" bandRow="1"/>
              <a:tblGrid>
                <a:gridCol w="573992">
                  <a:extLst>
                    <a:ext uri="{9D8B030D-6E8A-4147-A177-3AD203B41FA5}">
                      <a16:colId xmlns:a16="http://schemas.microsoft.com/office/drawing/2014/main" val="3869797515"/>
                    </a:ext>
                  </a:extLst>
                </a:gridCol>
                <a:gridCol w="982335">
                  <a:extLst>
                    <a:ext uri="{9D8B030D-6E8A-4147-A177-3AD203B41FA5}">
                      <a16:colId xmlns:a16="http://schemas.microsoft.com/office/drawing/2014/main" val="1610319474"/>
                    </a:ext>
                  </a:extLst>
                </a:gridCol>
                <a:gridCol w="959863">
                  <a:extLst>
                    <a:ext uri="{9D8B030D-6E8A-4147-A177-3AD203B41FA5}">
                      <a16:colId xmlns:a16="http://schemas.microsoft.com/office/drawing/2014/main" val="85303530"/>
                    </a:ext>
                  </a:extLst>
                </a:gridCol>
              </a:tblGrid>
              <a:tr h="142875">
                <a:tc>
                  <a:txBody>
                    <a:bodyPr/>
                    <a:lstStyle/>
                    <a:p>
                      <a:pPr algn="l">
                        <a:lnSpc>
                          <a:spcPct val="107000"/>
                        </a:lnSpc>
                      </a:pPr>
                      <a:r>
                        <a:rPr lang="en-GB" sz="1400" dirty="0">
                          <a:solidFill>
                            <a:srgbClr val="000000"/>
                          </a:solidFill>
                          <a:effectLst/>
                          <a:latin typeface="Arial" panose="020B0604020202020204" pitchFamily="34" charset="0"/>
                          <a:cs typeface="Arial" panose="020B0604020202020204" pitchFamily="34" charset="0"/>
                        </a:rPr>
                        <a:t>Time</a:t>
                      </a:r>
                      <a:endParaRPr lang="en-GB" sz="1100" dirty="0">
                        <a:solidFill>
                          <a:srgbClr val="000000"/>
                        </a:solidFill>
                        <a:effectLst/>
                        <a:latin typeface="Arial" panose="020B0604020202020204" pitchFamily="34" charset="0"/>
                        <a:cs typeface="Arial" panose="020B0604020202020204" pitchFamily="34"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spcAft>
                          <a:spcPts val="0"/>
                        </a:spcAft>
                      </a:pPr>
                      <a:r>
                        <a:rPr lang="en-GB"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Volume of dough (ml)</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spcAft>
                          <a:spcPts val="0"/>
                        </a:spcAft>
                      </a:pPr>
                      <a:r>
                        <a:rPr lang="en-GB"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Change in volume of dough (ml)</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2542930343"/>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30ml</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spcAft>
                          <a:spcPts val="0"/>
                        </a:spcAft>
                      </a:pPr>
                      <a:r>
                        <a:rPr lang="en-GB"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4159383596"/>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4072887964"/>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2982469210"/>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237748658"/>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1154593713"/>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25</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4246893693"/>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856450624"/>
                  </a:ext>
                </a:extLst>
              </a:tr>
            </a:tbl>
          </a:graphicData>
        </a:graphic>
      </p:graphicFrame>
      <p:sp>
        <p:nvSpPr>
          <p:cNvPr id="16" name="TextBox 15">
            <a:extLst>
              <a:ext uri="{FF2B5EF4-FFF2-40B4-BE49-F238E27FC236}">
                <a16:creationId xmlns:a16="http://schemas.microsoft.com/office/drawing/2014/main" id="{A5EB1A70-148E-4C09-8038-D33ECA6677C7}"/>
              </a:ext>
            </a:extLst>
          </p:cNvPr>
          <p:cNvSpPr txBox="1"/>
          <p:nvPr/>
        </p:nvSpPr>
        <p:spPr>
          <a:xfrm>
            <a:off x="4709060" y="2688121"/>
            <a:ext cx="2414689" cy="336631"/>
          </a:xfrm>
          <a:prstGeom prst="rect">
            <a:avLst/>
          </a:prstGeom>
          <a:noFill/>
        </p:spPr>
        <p:txBody>
          <a:bodyPr wrap="square">
            <a:spAutoFit/>
          </a:bodyPr>
          <a:lstStyle/>
          <a:p>
            <a:pPr algn="l">
              <a:lnSpc>
                <a:spcPct val="107000"/>
              </a:lnSpc>
              <a:spcAft>
                <a:spcPts val="0"/>
              </a:spcAft>
            </a:pPr>
            <a:r>
              <a:rPr lang="en-GB" sz="16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Yeast and Sugar (cup </a:t>
            </a:r>
            <a:r>
              <a:rPr lang="en-GB"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B</a:t>
            </a:r>
            <a:r>
              <a:rPr lang="en-GB" sz="16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13" name="Table 12">
            <a:extLst>
              <a:ext uri="{FF2B5EF4-FFF2-40B4-BE49-F238E27FC236}">
                <a16:creationId xmlns:a16="http://schemas.microsoft.com/office/drawing/2014/main" id="{107D7700-7458-47B2-BD46-C20D52658EEB}"/>
              </a:ext>
            </a:extLst>
          </p:cNvPr>
          <p:cNvGraphicFramePr>
            <a:graphicFrameLocks noGrp="1"/>
          </p:cNvGraphicFramePr>
          <p:nvPr>
            <p:extLst>
              <p:ext uri="{D42A27DB-BD31-4B8C-83A1-F6EECF244321}">
                <p14:modId xmlns:p14="http://schemas.microsoft.com/office/powerpoint/2010/main" val="5991381"/>
              </p:ext>
            </p:extLst>
          </p:nvPr>
        </p:nvGraphicFramePr>
        <p:xfrm>
          <a:off x="4796062" y="3060201"/>
          <a:ext cx="2114694" cy="3132542"/>
        </p:xfrm>
        <a:graphic>
          <a:graphicData uri="http://schemas.openxmlformats.org/drawingml/2006/table">
            <a:tbl>
              <a:tblPr firstRow="1" bandRow="1"/>
              <a:tblGrid>
                <a:gridCol w="1069478">
                  <a:extLst>
                    <a:ext uri="{9D8B030D-6E8A-4147-A177-3AD203B41FA5}">
                      <a16:colId xmlns:a16="http://schemas.microsoft.com/office/drawing/2014/main" val="3469208371"/>
                    </a:ext>
                  </a:extLst>
                </a:gridCol>
                <a:gridCol w="1045216">
                  <a:extLst>
                    <a:ext uri="{9D8B030D-6E8A-4147-A177-3AD203B41FA5}">
                      <a16:colId xmlns:a16="http://schemas.microsoft.com/office/drawing/2014/main" val="3586233270"/>
                    </a:ext>
                  </a:extLst>
                </a:gridCol>
              </a:tblGrid>
              <a:tr h="955302">
                <a:tc>
                  <a:txBody>
                    <a:bodyPr/>
                    <a:lstStyle/>
                    <a:p>
                      <a:pP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Volume of dough (ml)</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Change in volume of dough (ml)</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529578587"/>
                  </a:ext>
                </a:extLst>
              </a:tr>
              <a:tr h="321218">
                <a:tc>
                  <a:txBody>
                    <a:bodyPr/>
                    <a:lstStyle/>
                    <a:p>
                      <a:pPr>
                        <a:lnSpc>
                          <a:spcPct val="107000"/>
                        </a:lnSpc>
                        <a:spcAft>
                          <a:spcPts val="800"/>
                        </a:spcAft>
                      </a:pPr>
                      <a:r>
                        <a:rPr lang="en-GB" sz="14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30ml</a:t>
                      </a: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nSpc>
                          <a:spcPct val="107000"/>
                        </a:lnSpc>
                        <a:spcAft>
                          <a:spcPts val="800"/>
                        </a:spcAft>
                      </a:pPr>
                      <a:r>
                        <a:rPr lang="en-GB" sz="12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0</a:t>
                      </a: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931511559"/>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192128042"/>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3210157416"/>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305838319"/>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3684939310"/>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1120413333"/>
                  </a:ext>
                </a:extLst>
              </a:tr>
              <a:tr h="309337">
                <a:tc>
                  <a:txBody>
                    <a:bodyPr/>
                    <a:lstStyle/>
                    <a:p>
                      <a:pPr>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368402592"/>
                  </a:ext>
                </a:extLst>
              </a:tr>
            </a:tbl>
          </a:graphicData>
        </a:graphic>
      </p:graphicFrame>
      <p:sp>
        <p:nvSpPr>
          <p:cNvPr id="3" name="Footer Placeholder 2">
            <a:extLst>
              <a:ext uri="{FF2B5EF4-FFF2-40B4-BE49-F238E27FC236}">
                <a16:creationId xmlns:a16="http://schemas.microsoft.com/office/drawing/2014/main" id="{DD7AEE99-C970-46F4-8391-2D298FDBA7D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774198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FA316829-F369-44FC-937D-41FDE435BF2C}"/>
              </a:ext>
              <a:ext uri="{C183D7F6-B498-43B3-948B-1728B52AA6E4}">
                <adec:decorative xmlns:adec="http://schemas.microsoft.com/office/drawing/2017/decorative" val="1"/>
              </a:ext>
            </a:extLst>
          </p:cNvPr>
          <p:cNvSpPr/>
          <p:nvPr/>
        </p:nvSpPr>
        <p:spPr>
          <a:xfrm>
            <a:off x="1975642" y="1096750"/>
            <a:ext cx="5192712" cy="5548526"/>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4" name="Title 1">
            <a:extLst>
              <a:ext uri="{FF2B5EF4-FFF2-40B4-BE49-F238E27FC236}">
                <a16:creationId xmlns:a16="http://schemas.microsoft.com/office/drawing/2014/main" id="{4AC9EB22-5F57-45E4-A94C-FC87A249B332}"/>
              </a:ext>
            </a:extLst>
          </p:cNvPr>
          <p:cNvSpPr>
            <a:spLocks noGrp="1"/>
          </p:cNvSpPr>
          <p:nvPr>
            <p:ph type="title"/>
          </p:nvPr>
        </p:nvSpPr>
        <p:spPr>
          <a:xfrm>
            <a:off x="291589" y="0"/>
            <a:ext cx="8560819" cy="1172950"/>
          </a:xfrm>
        </p:spPr>
        <p:txBody>
          <a:bodyPr>
            <a:normAutofit/>
          </a:bodyPr>
          <a:lstStyle/>
          <a:p>
            <a:pPr algn="ctr"/>
            <a:r>
              <a:rPr lang="en-GB" sz="3000" b="1" dirty="0"/>
              <a:t>Yeast Races – Conclusions</a:t>
            </a:r>
          </a:p>
        </p:txBody>
      </p:sp>
      <p:sp>
        <p:nvSpPr>
          <p:cNvPr id="6" name="Text Box 232">
            <a:extLst>
              <a:ext uri="{FF2B5EF4-FFF2-40B4-BE49-F238E27FC236}">
                <a16:creationId xmlns:a16="http://schemas.microsoft.com/office/drawing/2014/main" id="{382D942F-6C12-4E8C-B597-8E093306B317}"/>
              </a:ext>
            </a:extLst>
          </p:cNvPr>
          <p:cNvSpPr txBox="1"/>
          <p:nvPr/>
        </p:nvSpPr>
        <p:spPr>
          <a:xfrm>
            <a:off x="2156142" y="1324609"/>
            <a:ext cx="4911408" cy="3733165"/>
          </a:xfrm>
          <a:prstGeom prst="rect">
            <a:avLst/>
          </a:prstGeom>
          <a:solidFill>
            <a:sysClr val="window" lastClr="FFFFFF"/>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9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My Conclusions</a:t>
            </a:r>
            <a:b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What caused the dough to rise up the container?</a:t>
            </a:r>
            <a:b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_______________________________</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What is this process called?</a:t>
            </a:r>
            <a:b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________________________________</a:t>
            </a:r>
          </a:p>
          <a:p>
            <a:pPr marL="457200" marR="0" lvl="0" indent="-228600" defTabSz="914400" eaLnBrk="1" fontAlgn="auto" latinLnBrk="0" hangingPunct="1">
              <a:lnSpc>
                <a:spcPct val="100000"/>
              </a:lnSpc>
              <a:spcBef>
                <a:spcPts val="0"/>
              </a:spcBef>
              <a:spcAft>
                <a:spcPts val="0"/>
              </a:spcAft>
              <a:buClrTx/>
              <a:buSzTx/>
              <a:buFontTx/>
              <a:buNone/>
              <a:tabLst>
                <a:tab pos="457200" algn="l"/>
              </a:tabLst>
              <a:defRPr/>
            </a:pP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startAt="3"/>
              <a:tabLst>
                <a:tab pos="457200" algn="l"/>
              </a:tabLst>
              <a:defRPr/>
            </a:pP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Why did the dough in container B move </a:t>
            </a:r>
            <a:b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faster than container A?</a:t>
            </a:r>
            <a:b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________________________________</a:t>
            </a:r>
          </a:p>
        </p:txBody>
      </p:sp>
      <p:sp>
        <p:nvSpPr>
          <p:cNvPr id="7" name="Rectangle: Rounded Corners 6" descr="Did you know? The average adult carries approx. kg of good microbes in their guts – the same weight as 2 bags of sugar&#10;">
            <a:extLst>
              <a:ext uri="{FF2B5EF4-FFF2-40B4-BE49-F238E27FC236}">
                <a16:creationId xmlns:a16="http://schemas.microsoft.com/office/drawing/2014/main" id="{6B720422-40DB-4F73-BE81-FBBC2211852C}"/>
              </a:ext>
            </a:extLst>
          </p:cNvPr>
          <p:cNvSpPr/>
          <p:nvPr/>
        </p:nvSpPr>
        <p:spPr>
          <a:xfrm>
            <a:off x="2156142" y="5209433"/>
            <a:ext cx="4911408" cy="1284473"/>
          </a:xfrm>
          <a:prstGeom prst="roundRect">
            <a:avLst>
              <a:gd name="adj" fmla="val 6687"/>
            </a:avLst>
          </a:prstGeom>
          <a:solidFill>
            <a:srgbClr val="99D5C7"/>
          </a:solidFill>
          <a:ln w="12700" cap="flat" cmpd="sng" algn="ctr">
            <a:solidFill>
              <a:srgbClr val="000000"/>
            </a:solidFill>
            <a:prstDash val="solid"/>
            <a:miter lim="800000"/>
          </a:ln>
          <a:effectLst/>
        </p:spPr>
        <p:txBody>
          <a:bodyPr wrap="square"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500" b="1"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Did you know? </a:t>
            </a:r>
            <a:endParaRPr kumimoji="0" lang="en-GB" sz="15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 </a:t>
            </a:r>
            <a:endParaRPr kumimoji="0" lang="en-GB" sz="150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The average adult carries approx. 2kg of good microbes in their guts – the same weight as 2 bags of sugar.</a:t>
            </a:r>
            <a:endParaRPr kumimoji="0" lang="en-GB" sz="150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1F66091C-CBA8-42ED-8A69-F9EC5648D09C}"/>
              </a:ext>
            </a:extLst>
          </p:cNvPr>
          <p:cNvSpPr>
            <a:spLocks noGrp="1"/>
          </p:cNvSpPr>
          <p:nvPr>
            <p:ph type="ftr" sz="quarter" idx="11"/>
          </p:nvPr>
        </p:nvSpPr>
        <p:spPr/>
        <p:txBody>
          <a:bodyPr/>
          <a:lstStyle/>
          <a:p>
            <a:r>
              <a:rPr lang="en-GB"/>
              <a:t>e-Bug.eu</a:t>
            </a:r>
            <a:endParaRPr lang="en-GB" dirty="0"/>
          </a:p>
        </p:txBody>
      </p:sp>
      <p:sp>
        <p:nvSpPr>
          <p:cNvPr id="8" name="Oval 7">
            <a:extLst>
              <a:ext uri="{FF2B5EF4-FFF2-40B4-BE49-F238E27FC236}">
                <a16:creationId xmlns:a16="http://schemas.microsoft.com/office/drawing/2014/main" id="{64DB648D-82B0-42AD-A6A8-5AB8DEC9A60D}"/>
              </a:ext>
              <a:ext uri="{C183D7F6-B498-43B3-948B-1728B52AA6E4}">
                <adec:decorative xmlns:adec="http://schemas.microsoft.com/office/drawing/2017/decorative" val="1"/>
              </a:ext>
            </a:extLst>
          </p:cNvPr>
          <p:cNvSpPr/>
          <p:nvPr/>
        </p:nvSpPr>
        <p:spPr>
          <a:xfrm>
            <a:off x="6786244" y="6158351"/>
            <a:ext cx="562610" cy="562610"/>
          </a:xfrm>
          <a:prstGeom prst="ellipse">
            <a:avLst/>
          </a:prstGeom>
          <a:solidFill>
            <a:schemeClr val="bg1"/>
          </a:solidFill>
          <a:ln w="38100">
            <a:solidFill>
              <a:srgbClr val="1DB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pic>
        <p:nvPicPr>
          <p:cNvPr id="9" name="Picture 8">
            <a:extLst>
              <a:ext uri="{FF2B5EF4-FFF2-40B4-BE49-F238E27FC236}">
                <a16:creationId xmlns:a16="http://schemas.microsoft.com/office/drawing/2014/main" id="{B1F62F45-E8DE-4E2D-849B-DCA804AACB8F}"/>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828154" y="6187878"/>
            <a:ext cx="478790" cy="522605"/>
          </a:xfrm>
          <a:prstGeom prst="rect">
            <a:avLst/>
          </a:prstGeom>
        </p:spPr>
      </p:pic>
    </p:spTree>
    <p:extLst>
      <p:ext uri="{BB962C8B-B14F-4D97-AF65-F5344CB8AC3E}">
        <p14:creationId xmlns:p14="http://schemas.microsoft.com/office/powerpoint/2010/main" val="3203687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31EEB92-485A-4447-BCCC-6C0BEA4EF5CB}"/>
              </a:ext>
            </a:extLst>
          </p:cNvPr>
          <p:cNvSpPr>
            <a:spLocks noGrp="1"/>
          </p:cNvSpPr>
          <p:nvPr>
            <p:ph type="title"/>
          </p:nvPr>
        </p:nvSpPr>
        <p:spPr>
          <a:xfrm>
            <a:off x="144372" y="532594"/>
            <a:ext cx="3680685" cy="792141"/>
          </a:xfrm>
        </p:spPr>
        <p:txBody>
          <a:bodyPr>
            <a:normAutofit fontScale="90000"/>
          </a:bodyPr>
          <a:lstStyle/>
          <a:p>
            <a:r>
              <a:rPr lang="en-GB" sz="3500" b="1" dirty="0"/>
              <a:t>Yeast Races -  Answers</a:t>
            </a:r>
          </a:p>
        </p:txBody>
      </p:sp>
      <p:sp>
        <p:nvSpPr>
          <p:cNvPr id="5" name="Rectangle: Rounded Corners 4">
            <a:extLst>
              <a:ext uri="{FF2B5EF4-FFF2-40B4-BE49-F238E27FC236}">
                <a16:creationId xmlns:a16="http://schemas.microsoft.com/office/drawing/2014/main" id="{ABD74D2C-76F3-49CB-BDE5-A1162A610932}"/>
              </a:ext>
              <a:ext uri="{C183D7F6-B498-43B3-948B-1728B52AA6E4}">
                <adec:decorative xmlns:adec="http://schemas.microsoft.com/office/drawing/2017/decorative" val="1"/>
              </a:ext>
            </a:extLst>
          </p:cNvPr>
          <p:cNvSpPr/>
          <p:nvPr/>
        </p:nvSpPr>
        <p:spPr>
          <a:xfrm>
            <a:off x="3138598" y="1051347"/>
            <a:ext cx="5192712" cy="5548526"/>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D1EB1904-D9CE-4905-81EE-DF81A58F1BB7}"/>
              </a:ext>
              <a:ext uri="{C183D7F6-B498-43B3-948B-1728B52AA6E4}">
                <adec:decorative xmlns:adec="http://schemas.microsoft.com/office/drawing/2017/decorative" val="1"/>
              </a:ext>
            </a:extLst>
          </p:cNvPr>
          <p:cNvSpPr/>
          <p:nvPr/>
        </p:nvSpPr>
        <p:spPr>
          <a:xfrm>
            <a:off x="7927698" y="6127474"/>
            <a:ext cx="562610" cy="562610"/>
          </a:xfrm>
          <a:prstGeom prst="ellipse">
            <a:avLst/>
          </a:prstGeom>
          <a:solidFill>
            <a:schemeClr val="bg1"/>
          </a:solidFill>
          <a:ln w="38100">
            <a:solidFill>
              <a:srgbClr val="1DB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pic>
        <p:nvPicPr>
          <p:cNvPr id="12" name="Picture 11">
            <a:extLst>
              <a:ext uri="{FF2B5EF4-FFF2-40B4-BE49-F238E27FC236}">
                <a16:creationId xmlns:a16="http://schemas.microsoft.com/office/drawing/2014/main" id="{3A76B571-8E94-442D-B58A-E8BA931C9877}"/>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969608" y="6138069"/>
            <a:ext cx="478790" cy="522605"/>
          </a:xfrm>
          <a:prstGeom prst="rect">
            <a:avLst/>
          </a:prstGeom>
        </p:spPr>
      </p:pic>
      <p:sp>
        <p:nvSpPr>
          <p:cNvPr id="6" name="TextBox 9" descr="Yeast Races&#10;&#10;">
            <a:extLst>
              <a:ext uri="{FF2B5EF4-FFF2-40B4-BE49-F238E27FC236}">
                <a16:creationId xmlns:a16="http://schemas.microsoft.com/office/drawing/2014/main" id="{E3BE665D-6BFF-4E08-B401-A01F7A2C4403}"/>
              </a:ext>
            </a:extLst>
          </p:cNvPr>
          <p:cNvSpPr txBox="1"/>
          <p:nvPr/>
        </p:nvSpPr>
        <p:spPr>
          <a:xfrm>
            <a:off x="3236910" y="1166579"/>
            <a:ext cx="4346575" cy="523220"/>
          </a:xfrm>
          <a:prstGeom prst="rect">
            <a:avLst/>
          </a:prstGeom>
          <a:noFill/>
        </p:spPr>
        <p:txBody>
          <a:bodyPr wrap="square" rtlCol="0">
            <a:spAutoFit/>
          </a:bodyPr>
          <a:lstStyle/>
          <a:p>
            <a:pPr>
              <a:spcAft>
                <a:spcPts val="0"/>
              </a:spcAft>
            </a:pPr>
            <a:r>
              <a:rPr lang="en-GB" sz="2800" b="1" kern="1200" dirty="0">
                <a:effectLst/>
                <a:latin typeface="Arial" panose="020B0604020202020204" pitchFamily="34" charset="0"/>
                <a:ea typeface="Calibri" panose="020F0502020204030204" pitchFamily="34" charset="0"/>
                <a:cs typeface="Arial" panose="020B0604020202020204" pitchFamily="34" charset="0"/>
              </a:rPr>
              <a:t>Yeast Races</a:t>
            </a:r>
            <a:endParaRPr lang="en-GB" sz="2800" b="1"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7" name="TextBox 40" descr="Procedure&#10;Follow the instructions on the yeast races handout&#10;&#10;">
            <a:extLst>
              <a:ext uri="{FF2B5EF4-FFF2-40B4-BE49-F238E27FC236}">
                <a16:creationId xmlns:a16="http://schemas.microsoft.com/office/drawing/2014/main" id="{427F3252-884E-4198-9210-C84A662312E1}"/>
              </a:ext>
            </a:extLst>
          </p:cNvPr>
          <p:cNvSpPr txBox="1"/>
          <p:nvPr/>
        </p:nvSpPr>
        <p:spPr>
          <a:xfrm>
            <a:off x="3236911" y="1614953"/>
            <a:ext cx="4346575" cy="984885"/>
          </a:xfrm>
          <a:prstGeom prst="rect">
            <a:avLst/>
          </a:prstGeom>
          <a:noFill/>
        </p:spPr>
        <p:txBody>
          <a:bodyPr wrap="square" rtlCol="0">
            <a:spAutoFit/>
          </a:bodyPr>
          <a:lstStyle/>
          <a:p>
            <a:pPr>
              <a:spcAft>
                <a:spcPts val="0"/>
              </a:spcAft>
            </a:pPr>
            <a:r>
              <a:rPr lang="en-GB" sz="1600" b="1" kern="1200" dirty="0">
                <a:effectLst/>
                <a:latin typeface="Arial" panose="020B0604020202020204" pitchFamily="34" charset="0"/>
                <a:ea typeface="Calibri" panose="020F0502020204030204" pitchFamily="34" charset="0"/>
                <a:cs typeface="Arial" panose="020B0604020202020204" pitchFamily="34" charset="0"/>
              </a:rPr>
              <a:t>Procedure</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en-GB" sz="1400" kern="1200" dirty="0">
                <a:effectLst/>
                <a:latin typeface="Arial" panose="020B0604020202020204" pitchFamily="34" charset="0"/>
                <a:ea typeface="Calibri" panose="020F0502020204030204" pitchFamily="34" charset="0"/>
                <a:cs typeface="Arial" panose="020B0604020202020204" pitchFamily="34" charset="0"/>
              </a:rPr>
              <a:t>Follow the instructions on the yeast races handout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en-GB" sz="1200" dirty="0">
                <a:effectLst/>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en-GB" sz="1600" b="1" kern="1200" dirty="0">
                <a:effectLst/>
                <a:latin typeface="Arial" panose="020B0604020202020204" pitchFamily="34" charset="0"/>
                <a:ea typeface="Calibri" panose="020F0502020204030204" pitchFamily="34" charset="0"/>
                <a:cs typeface="Arial" panose="020B0604020202020204" pitchFamily="34" charset="0"/>
              </a:rPr>
              <a:t>My Results</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A0529C2E-E8FE-4823-92AB-21F2DEA79856}"/>
              </a:ext>
            </a:extLst>
          </p:cNvPr>
          <p:cNvSpPr txBox="1"/>
          <p:nvPr/>
        </p:nvSpPr>
        <p:spPr>
          <a:xfrm>
            <a:off x="3309326" y="2775654"/>
            <a:ext cx="2217452" cy="336631"/>
          </a:xfrm>
          <a:prstGeom prst="rect">
            <a:avLst/>
          </a:prstGeom>
          <a:noFill/>
        </p:spPr>
        <p:txBody>
          <a:bodyPr wrap="square">
            <a:spAutoFit/>
          </a:bodyPr>
          <a:lstStyle/>
          <a:p>
            <a:pPr algn="l">
              <a:lnSpc>
                <a:spcPct val="107000"/>
              </a:lnSpc>
              <a:spcAft>
                <a:spcPts val="0"/>
              </a:spcAft>
            </a:pPr>
            <a:r>
              <a:rPr lang="en-GB" sz="16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Yeast only (cup A)</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2F5FC37A-F4A5-4667-8B53-B2DCBA8128CD}"/>
              </a:ext>
            </a:extLst>
          </p:cNvPr>
          <p:cNvGraphicFramePr>
            <a:graphicFrameLocks noGrp="1"/>
          </p:cNvGraphicFramePr>
          <p:nvPr>
            <p:extLst>
              <p:ext uri="{D42A27DB-BD31-4B8C-83A1-F6EECF244321}">
                <p14:modId xmlns:p14="http://schemas.microsoft.com/office/powerpoint/2010/main" val="649413745"/>
              </p:ext>
            </p:extLst>
          </p:nvPr>
        </p:nvGraphicFramePr>
        <p:xfrm>
          <a:off x="3313904" y="3227240"/>
          <a:ext cx="2516190" cy="3110040"/>
        </p:xfrm>
        <a:graphic>
          <a:graphicData uri="http://schemas.openxmlformats.org/drawingml/2006/table">
            <a:tbl>
              <a:tblPr firstRow="1" bandRow="1"/>
              <a:tblGrid>
                <a:gridCol w="573992">
                  <a:extLst>
                    <a:ext uri="{9D8B030D-6E8A-4147-A177-3AD203B41FA5}">
                      <a16:colId xmlns:a16="http://schemas.microsoft.com/office/drawing/2014/main" val="3869797515"/>
                    </a:ext>
                  </a:extLst>
                </a:gridCol>
                <a:gridCol w="982335">
                  <a:extLst>
                    <a:ext uri="{9D8B030D-6E8A-4147-A177-3AD203B41FA5}">
                      <a16:colId xmlns:a16="http://schemas.microsoft.com/office/drawing/2014/main" val="1610319474"/>
                    </a:ext>
                  </a:extLst>
                </a:gridCol>
                <a:gridCol w="959863">
                  <a:extLst>
                    <a:ext uri="{9D8B030D-6E8A-4147-A177-3AD203B41FA5}">
                      <a16:colId xmlns:a16="http://schemas.microsoft.com/office/drawing/2014/main" val="85303530"/>
                    </a:ext>
                  </a:extLst>
                </a:gridCol>
              </a:tblGrid>
              <a:tr h="142875">
                <a:tc>
                  <a:txBody>
                    <a:bodyPr/>
                    <a:lstStyle/>
                    <a:p>
                      <a:pPr algn="l">
                        <a:lnSpc>
                          <a:spcPct val="107000"/>
                        </a:lnSpc>
                      </a:pPr>
                      <a:r>
                        <a:rPr lang="en-GB"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Time</a:t>
                      </a: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Volume of dough (ml)</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spcAft>
                          <a:spcPts val="0"/>
                        </a:spcAft>
                      </a:pPr>
                      <a:r>
                        <a:rPr lang="en-GB"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Change in volume of dough (ml)</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2542930343"/>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30ml</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spcAft>
                          <a:spcPts val="0"/>
                        </a:spcAft>
                      </a:pPr>
                      <a:r>
                        <a:rPr lang="en-GB"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4159383596"/>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4072887964"/>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2982469210"/>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237748658"/>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1154593713"/>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25</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4246893693"/>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856450624"/>
                  </a:ext>
                </a:extLst>
              </a:tr>
            </a:tbl>
          </a:graphicData>
        </a:graphic>
      </p:graphicFrame>
      <p:sp>
        <p:nvSpPr>
          <p:cNvPr id="14" name="TextBox 13">
            <a:extLst>
              <a:ext uri="{FF2B5EF4-FFF2-40B4-BE49-F238E27FC236}">
                <a16:creationId xmlns:a16="http://schemas.microsoft.com/office/drawing/2014/main" id="{8C992D4E-247E-4B1F-81F1-126306D562EC}"/>
              </a:ext>
            </a:extLst>
          </p:cNvPr>
          <p:cNvSpPr txBox="1"/>
          <p:nvPr/>
        </p:nvSpPr>
        <p:spPr>
          <a:xfrm>
            <a:off x="5863718" y="2789001"/>
            <a:ext cx="2414689" cy="336631"/>
          </a:xfrm>
          <a:prstGeom prst="rect">
            <a:avLst/>
          </a:prstGeom>
          <a:noFill/>
        </p:spPr>
        <p:txBody>
          <a:bodyPr wrap="square">
            <a:spAutoFit/>
          </a:bodyPr>
          <a:lstStyle/>
          <a:p>
            <a:pPr algn="l">
              <a:lnSpc>
                <a:spcPct val="107000"/>
              </a:lnSpc>
              <a:spcAft>
                <a:spcPts val="0"/>
              </a:spcAft>
            </a:pPr>
            <a:r>
              <a:rPr lang="en-GB" sz="16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Yeast and Sugar (cup </a:t>
            </a:r>
            <a:r>
              <a:rPr lang="en-GB"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B</a:t>
            </a:r>
            <a:r>
              <a:rPr lang="en-GB" sz="16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F05D1E62-F52C-4B59-9B2E-564725B04FFB}"/>
              </a:ext>
            </a:extLst>
          </p:cNvPr>
          <p:cNvGraphicFramePr>
            <a:graphicFrameLocks noGrp="1"/>
          </p:cNvGraphicFramePr>
          <p:nvPr>
            <p:extLst>
              <p:ext uri="{D42A27DB-BD31-4B8C-83A1-F6EECF244321}">
                <p14:modId xmlns:p14="http://schemas.microsoft.com/office/powerpoint/2010/main" val="2706125667"/>
              </p:ext>
            </p:extLst>
          </p:nvPr>
        </p:nvGraphicFramePr>
        <p:xfrm>
          <a:off x="5898620" y="3206563"/>
          <a:ext cx="2114694" cy="3132542"/>
        </p:xfrm>
        <a:graphic>
          <a:graphicData uri="http://schemas.openxmlformats.org/drawingml/2006/table">
            <a:tbl>
              <a:tblPr firstRow="1" bandRow="1"/>
              <a:tblGrid>
                <a:gridCol w="1069478">
                  <a:extLst>
                    <a:ext uri="{9D8B030D-6E8A-4147-A177-3AD203B41FA5}">
                      <a16:colId xmlns:a16="http://schemas.microsoft.com/office/drawing/2014/main" val="3469208371"/>
                    </a:ext>
                  </a:extLst>
                </a:gridCol>
                <a:gridCol w="1045216">
                  <a:extLst>
                    <a:ext uri="{9D8B030D-6E8A-4147-A177-3AD203B41FA5}">
                      <a16:colId xmlns:a16="http://schemas.microsoft.com/office/drawing/2014/main" val="3586233270"/>
                    </a:ext>
                  </a:extLst>
                </a:gridCol>
              </a:tblGrid>
              <a:tr h="955302">
                <a:tc>
                  <a:txBody>
                    <a:bodyPr/>
                    <a:lstStyle/>
                    <a:p>
                      <a:pP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Volume of dough (ml)</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Change in volume of dough (ml)</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529578587"/>
                  </a:ext>
                </a:extLst>
              </a:tr>
              <a:tr h="321218">
                <a:tc>
                  <a:txBody>
                    <a:bodyPr/>
                    <a:lstStyle/>
                    <a:p>
                      <a:pPr>
                        <a:lnSpc>
                          <a:spcPct val="107000"/>
                        </a:lnSpc>
                        <a:spcAft>
                          <a:spcPts val="800"/>
                        </a:spcAft>
                      </a:pPr>
                      <a:r>
                        <a:rPr lang="en-GB" sz="14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30ml</a:t>
                      </a: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nSpc>
                          <a:spcPct val="107000"/>
                        </a:lnSpc>
                        <a:spcAft>
                          <a:spcPts val="800"/>
                        </a:spcAft>
                      </a:pPr>
                      <a:r>
                        <a:rPr lang="en-GB" sz="12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0</a:t>
                      </a: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931511559"/>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192128042"/>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3210157416"/>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305838319"/>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3684939310"/>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1120413333"/>
                  </a:ext>
                </a:extLst>
              </a:tr>
              <a:tr h="309337">
                <a:tc>
                  <a:txBody>
                    <a:bodyPr/>
                    <a:lstStyle/>
                    <a:p>
                      <a:pPr>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368402592"/>
                  </a:ext>
                </a:extLst>
              </a:tr>
            </a:tbl>
          </a:graphicData>
        </a:graphic>
      </p:graphicFrame>
      <p:sp>
        <p:nvSpPr>
          <p:cNvPr id="10" name="Arrow: Right 9">
            <a:extLst>
              <a:ext uri="{FF2B5EF4-FFF2-40B4-BE49-F238E27FC236}">
                <a16:creationId xmlns:a16="http://schemas.microsoft.com/office/drawing/2014/main" id="{01784AE2-A1DB-4ADE-BF7B-3FEBC43553E7}"/>
              </a:ext>
            </a:extLst>
          </p:cNvPr>
          <p:cNvSpPr/>
          <p:nvPr/>
        </p:nvSpPr>
        <p:spPr>
          <a:xfrm>
            <a:off x="553652" y="3665856"/>
            <a:ext cx="2266950" cy="904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solidFill>
                  <a:schemeClr val="tx1"/>
                </a:solidFill>
              </a:rPr>
              <a:t>Your calculations</a:t>
            </a:r>
          </a:p>
        </p:txBody>
      </p:sp>
      <p:sp>
        <p:nvSpPr>
          <p:cNvPr id="3" name="Footer Placeholder 2">
            <a:extLst>
              <a:ext uri="{FF2B5EF4-FFF2-40B4-BE49-F238E27FC236}">
                <a16:creationId xmlns:a16="http://schemas.microsoft.com/office/drawing/2014/main" id="{D2CDA762-1AED-4A37-A5B7-F8C35D4E19D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80405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49E64-9377-4AA0-B55E-9252BE9CF536}"/>
              </a:ext>
            </a:extLst>
          </p:cNvPr>
          <p:cNvSpPr>
            <a:spLocks noGrp="1"/>
          </p:cNvSpPr>
          <p:nvPr>
            <p:ph type="title"/>
          </p:nvPr>
        </p:nvSpPr>
        <p:spPr>
          <a:xfrm>
            <a:off x="481740" y="131516"/>
            <a:ext cx="8180519" cy="1123950"/>
          </a:xfrm>
        </p:spPr>
        <p:txBody>
          <a:bodyPr>
            <a:normAutofit/>
          </a:bodyPr>
          <a:lstStyle/>
          <a:p>
            <a:pPr algn="ctr"/>
            <a:r>
              <a:rPr lang="en-GB" sz="3000" b="1" dirty="0"/>
              <a:t>Yeast Races Conclusions -  Answers</a:t>
            </a:r>
          </a:p>
        </p:txBody>
      </p:sp>
      <p:sp>
        <p:nvSpPr>
          <p:cNvPr id="9" name="Rectangle: Rounded Corners 8">
            <a:extLst>
              <a:ext uri="{FF2B5EF4-FFF2-40B4-BE49-F238E27FC236}">
                <a16:creationId xmlns:a16="http://schemas.microsoft.com/office/drawing/2014/main" id="{866613A7-1DC5-4B16-BC65-F08250E06066}"/>
              </a:ext>
              <a:ext uri="{C183D7F6-B498-43B3-948B-1728B52AA6E4}">
                <adec:decorative xmlns:adec="http://schemas.microsoft.com/office/drawing/2017/decorative" val="1"/>
              </a:ext>
            </a:extLst>
          </p:cNvPr>
          <p:cNvSpPr/>
          <p:nvPr/>
        </p:nvSpPr>
        <p:spPr>
          <a:xfrm>
            <a:off x="1975642" y="1096750"/>
            <a:ext cx="5192712" cy="5548526"/>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0" name="Text Box 232">
            <a:extLst>
              <a:ext uri="{FF2B5EF4-FFF2-40B4-BE49-F238E27FC236}">
                <a16:creationId xmlns:a16="http://schemas.microsoft.com/office/drawing/2014/main" id="{2A9D9A7D-D2DB-4D3C-897F-1844100F6C1D}"/>
              </a:ext>
            </a:extLst>
          </p:cNvPr>
          <p:cNvSpPr txBox="1"/>
          <p:nvPr/>
        </p:nvSpPr>
        <p:spPr>
          <a:xfrm>
            <a:off x="2156142" y="1196482"/>
            <a:ext cx="4911408" cy="3733165"/>
          </a:xfrm>
          <a:prstGeom prst="rect">
            <a:avLst/>
          </a:prstGeom>
          <a:solidFill>
            <a:sysClr val="window" lastClr="FFFFFF"/>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9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My Conclusions</a:t>
            </a:r>
            <a:b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7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What caused the dough to rise up the container?</a:t>
            </a:r>
            <a:br>
              <a:rPr kumimoji="0" lang="en-GB"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_______________________________</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7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What is this process called?</a:t>
            </a:r>
            <a:b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________________________________</a:t>
            </a:r>
          </a:p>
          <a:p>
            <a:pPr marL="457200" marR="0" lvl="0" indent="-228600" defTabSz="914400" eaLnBrk="1" fontAlgn="auto" latinLnBrk="0" hangingPunct="1">
              <a:lnSpc>
                <a:spcPct val="100000"/>
              </a:lnSpc>
              <a:spcBef>
                <a:spcPts val="0"/>
              </a:spcBef>
              <a:spcAft>
                <a:spcPts val="0"/>
              </a:spcAft>
              <a:buClrTx/>
              <a:buSzTx/>
              <a:buFontTx/>
              <a:buNone/>
              <a:tabLst>
                <a:tab pos="457200" algn="l"/>
              </a:tabLst>
              <a:defRPr/>
            </a:pP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startAt="3"/>
              <a:tabLst>
                <a:tab pos="457200" algn="l"/>
              </a:tabLst>
              <a:defRPr/>
            </a:pPr>
            <a:r>
              <a:rPr kumimoji="0" lang="en-GB" sz="17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Why did the dough in container B move </a:t>
            </a:r>
            <a:br>
              <a:rPr kumimoji="0" lang="en-GB" sz="17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17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faster than container A?</a:t>
            </a:r>
            <a:b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11" name="Rectangle: Rounded Corners 10" descr="Did you know? The average adult carries approx. kg of good microbes in their guts – the same weight as 2 bags of sugar&#10;">
            <a:extLst>
              <a:ext uri="{FF2B5EF4-FFF2-40B4-BE49-F238E27FC236}">
                <a16:creationId xmlns:a16="http://schemas.microsoft.com/office/drawing/2014/main" id="{EE520AC7-9C08-4C9E-9075-5E1A5EDF88C1}"/>
              </a:ext>
            </a:extLst>
          </p:cNvPr>
          <p:cNvSpPr/>
          <p:nvPr/>
        </p:nvSpPr>
        <p:spPr>
          <a:xfrm>
            <a:off x="2108517" y="5451893"/>
            <a:ext cx="4911408" cy="1061064"/>
          </a:xfrm>
          <a:prstGeom prst="roundRect">
            <a:avLst>
              <a:gd name="adj" fmla="val 6687"/>
            </a:avLst>
          </a:prstGeom>
          <a:solidFill>
            <a:srgbClr val="99D5C7"/>
          </a:solidFill>
          <a:ln w="12700" cap="flat" cmpd="sng" algn="ctr">
            <a:solidFill>
              <a:srgbClr val="000000"/>
            </a:solidFill>
            <a:prstDash val="solid"/>
            <a:miter lim="800000"/>
          </a:ln>
          <a:effectLst/>
        </p:spPr>
        <p:txBody>
          <a:bodyPr wrap="square"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Did you know? </a:t>
            </a:r>
            <a:endParaRPr kumimoji="0" lang="en-GB" sz="14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40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 </a:t>
            </a:r>
            <a:endParaRPr kumimoji="0" lang="en-GB" sz="140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40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The average adult carries approx. 2kg of good microbes in their guts – the same weight as 2 bags of sugar.</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7B0D76A9-BCBA-466C-91AE-B611CD2DF868}"/>
              </a:ext>
            </a:extLst>
          </p:cNvPr>
          <p:cNvSpPr txBox="1"/>
          <p:nvPr/>
        </p:nvSpPr>
        <p:spPr>
          <a:xfrm>
            <a:off x="2102009" y="2364072"/>
            <a:ext cx="4991101" cy="954107"/>
          </a:xfrm>
          <a:prstGeom prst="rect">
            <a:avLst/>
          </a:prstGeom>
          <a:solidFill>
            <a:schemeClr val="bg1"/>
          </a:solidFill>
        </p:spPr>
        <p:txBody>
          <a:bodyPr wrap="square" rtlCol="0">
            <a:spAutoFit/>
          </a:bodyPr>
          <a:lstStyle/>
          <a:p>
            <a:pPr algn="just"/>
            <a:r>
              <a:rPr lang="en-GB" sz="1400" b="1" dirty="0">
                <a:latin typeface="Arial" panose="020B0604020202020204" pitchFamily="34" charset="0"/>
                <a:cs typeface="Arial" panose="020B0604020202020204" pitchFamily="34" charset="0"/>
              </a:rPr>
              <a:t>The yeast breaks down the complex sugars present in food (the flour) and produces gas and acids. These acids change the taste, smell, and form of the mixture, whereas the gas makes the dough rise. </a:t>
            </a:r>
          </a:p>
        </p:txBody>
      </p:sp>
      <p:sp>
        <p:nvSpPr>
          <p:cNvPr id="13" name="TextBox 12">
            <a:extLst>
              <a:ext uri="{FF2B5EF4-FFF2-40B4-BE49-F238E27FC236}">
                <a16:creationId xmlns:a16="http://schemas.microsoft.com/office/drawing/2014/main" id="{626E6AD4-655A-4257-A05D-EDD6E7FC5233}"/>
              </a:ext>
            </a:extLst>
          </p:cNvPr>
          <p:cNvSpPr txBox="1"/>
          <p:nvPr/>
        </p:nvSpPr>
        <p:spPr>
          <a:xfrm>
            <a:off x="2105022" y="3842111"/>
            <a:ext cx="4882836" cy="307777"/>
          </a:xfrm>
          <a:prstGeom prst="rect">
            <a:avLst/>
          </a:prstGeom>
          <a:solidFill>
            <a:schemeClr val="bg1"/>
          </a:solidFill>
        </p:spPr>
        <p:txBody>
          <a:bodyPr wrap="square" rtlCol="0">
            <a:spAutoFit/>
          </a:bodyPr>
          <a:lstStyle/>
          <a:p>
            <a:r>
              <a:rPr lang="en-GB" sz="1400" b="1" dirty="0">
                <a:latin typeface="Arial" panose="020B0604020202020204" pitchFamily="34" charset="0"/>
                <a:cs typeface="Arial" panose="020B0604020202020204" pitchFamily="34" charset="0"/>
              </a:rPr>
              <a:t>Fermentation</a:t>
            </a:r>
          </a:p>
        </p:txBody>
      </p:sp>
      <p:sp>
        <p:nvSpPr>
          <p:cNvPr id="14" name="TextBox 13">
            <a:extLst>
              <a:ext uri="{FF2B5EF4-FFF2-40B4-BE49-F238E27FC236}">
                <a16:creationId xmlns:a16="http://schemas.microsoft.com/office/drawing/2014/main" id="{BA455A53-2B88-4A6D-8D05-B36663A4A859}"/>
              </a:ext>
            </a:extLst>
          </p:cNvPr>
          <p:cNvSpPr txBox="1"/>
          <p:nvPr/>
        </p:nvSpPr>
        <p:spPr>
          <a:xfrm>
            <a:off x="2156141" y="4872960"/>
            <a:ext cx="4882836" cy="523220"/>
          </a:xfrm>
          <a:prstGeom prst="rect">
            <a:avLst/>
          </a:prstGeom>
          <a:solidFill>
            <a:schemeClr val="bg1"/>
          </a:solidFill>
        </p:spPr>
        <p:txBody>
          <a:bodyPr wrap="square" rtlCol="0">
            <a:spAutoFit/>
          </a:bodyPr>
          <a:lstStyle/>
          <a:p>
            <a:r>
              <a:rPr lang="en-GB" sz="1400" b="1" dirty="0">
                <a:latin typeface="Arial" panose="020B0604020202020204" pitchFamily="34" charset="0"/>
                <a:cs typeface="Arial" panose="020B0604020202020204" pitchFamily="34" charset="0"/>
              </a:rPr>
              <a:t>The addition of sugar provides a readily available food source for the yeast to catalyse the process. </a:t>
            </a:r>
          </a:p>
        </p:txBody>
      </p:sp>
      <p:sp>
        <p:nvSpPr>
          <p:cNvPr id="15" name="Oval 14">
            <a:extLst>
              <a:ext uri="{FF2B5EF4-FFF2-40B4-BE49-F238E27FC236}">
                <a16:creationId xmlns:a16="http://schemas.microsoft.com/office/drawing/2014/main" id="{6ADD20F9-07C4-4BFB-B158-D8E3B9B04833}"/>
              </a:ext>
              <a:ext uri="{C183D7F6-B498-43B3-948B-1728B52AA6E4}">
                <adec:decorative xmlns:adec="http://schemas.microsoft.com/office/drawing/2017/decorative" val="1"/>
              </a:ext>
            </a:extLst>
          </p:cNvPr>
          <p:cNvSpPr/>
          <p:nvPr/>
        </p:nvSpPr>
        <p:spPr>
          <a:xfrm>
            <a:off x="6836647" y="6212601"/>
            <a:ext cx="562610" cy="562610"/>
          </a:xfrm>
          <a:prstGeom prst="ellipse">
            <a:avLst/>
          </a:prstGeom>
          <a:solidFill>
            <a:schemeClr val="bg1"/>
          </a:solidFill>
          <a:ln w="38100">
            <a:solidFill>
              <a:srgbClr val="1DB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pic>
        <p:nvPicPr>
          <p:cNvPr id="16" name="Picture 15">
            <a:extLst>
              <a:ext uri="{FF2B5EF4-FFF2-40B4-BE49-F238E27FC236}">
                <a16:creationId xmlns:a16="http://schemas.microsoft.com/office/drawing/2014/main" id="{6FEA8BEF-B1D1-4D14-8609-3D5F4DB28ED1}"/>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878557" y="6229769"/>
            <a:ext cx="478790" cy="522605"/>
          </a:xfrm>
          <a:prstGeom prst="rect">
            <a:avLst/>
          </a:prstGeom>
        </p:spPr>
      </p:pic>
    </p:spTree>
    <p:extLst>
      <p:ext uri="{BB962C8B-B14F-4D97-AF65-F5344CB8AC3E}">
        <p14:creationId xmlns:p14="http://schemas.microsoft.com/office/powerpoint/2010/main" val="109513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5146DC08-4F15-4548-92EF-EFFC7322C286}"/>
              </a:ext>
              <a:ext uri="{C183D7F6-B498-43B3-948B-1728B52AA6E4}">
                <adec:decorative xmlns:adec="http://schemas.microsoft.com/office/drawing/2017/decorative" val="1"/>
              </a:ext>
            </a:extLst>
          </p:cNvPr>
          <p:cNvSpPr/>
          <p:nvPr/>
        </p:nvSpPr>
        <p:spPr>
          <a:xfrm>
            <a:off x="3008630" y="478156"/>
            <a:ext cx="5621020" cy="6024245"/>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60CCA59-5857-4247-B95B-35BA880DCBD5}"/>
              </a:ext>
              <a:ext uri="{C183D7F6-B498-43B3-948B-1728B52AA6E4}">
                <adec:decorative xmlns:adec="http://schemas.microsoft.com/office/drawing/2017/decorative" val="1"/>
              </a:ext>
            </a:extLst>
          </p:cNvPr>
          <p:cNvSpPr/>
          <p:nvPr/>
        </p:nvSpPr>
        <p:spPr>
          <a:xfrm>
            <a:off x="8229349" y="327024"/>
            <a:ext cx="562610" cy="562610"/>
          </a:xfrm>
          <a:prstGeom prst="ellipse">
            <a:avLst/>
          </a:prstGeom>
          <a:solidFill>
            <a:schemeClr val="bg1"/>
          </a:solidFill>
          <a:ln w="38100">
            <a:solidFill>
              <a:srgbClr val="1DB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pic>
        <p:nvPicPr>
          <p:cNvPr id="8" name="Picture 7">
            <a:extLst>
              <a:ext uri="{FF2B5EF4-FFF2-40B4-BE49-F238E27FC236}">
                <a16:creationId xmlns:a16="http://schemas.microsoft.com/office/drawing/2014/main" id="{74F6AB94-8657-4A19-9285-B1692B5848E3}"/>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271259" y="346074"/>
            <a:ext cx="478790" cy="522605"/>
          </a:xfrm>
          <a:prstGeom prst="rect">
            <a:avLst/>
          </a:prstGeom>
        </p:spPr>
      </p:pic>
      <p:sp>
        <p:nvSpPr>
          <p:cNvPr id="139" name="Title 1">
            <a:extLst>
              <a:ext uri="{FF2B5EF4-FFF2-40B4-BE49-F238E27FC236}">
                <a16:creationId xmlns:a16="http://schemas.microsoft.com/office/drawing/2014/main" id="{9AD4F6FE-8174-4E40-8308-04CBCF0D54A2}"/>
              </a:ext>
            </a:extLst>
          </p:cNvPr>
          <p:cNvSpPr>
            <a:spLocks noGrp="1"/>
          </p:cNvSpPr>
          <p:nvPr>
            <p:ph type="title"/>
          </p:nvPr>
        </p:nvSpPr>
        <p:spPr>
          <a:xfrm>
            <a:off x="193436" y="327024"/>
            <a:ext cx="2597390" cy="1997076"/>
          </a:xfrm>
        </p:spPr>
        <p:txBody>
          <a:bodyPr>
            <a:normAutofit fontScale="90000"/>
          </a:bodyPr>
          <a:lstStyle/>
          <a:p>
            <a:pPr algn="ctr"/>
            <a:r>
              <a:rPr lang="en-GB" sz="3000" b="1" dirty="0"/>
              <a:t>Microbes and Food – Fill in the Blanks Worksheet</a:t>
            </a:r>
          </a:p>
        </p:txBody>
      </p:sp>
      <p:pic>
        <p:nvPicPr>
          <p:cNvPr id="16" name="Picture 15" descr="Cheese">
            <a:extLst>
              <a:ext uri="{FF2B5EF4-FFF2-40B4-BE49-F238E27FC236}">
                <a16:creationId xmlns:a16="http://schemas.microsoft.com/office/drawing/2014/main" id="{7D4A4985-38AF-427C-9421-D51EC8280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062" y="2272959"/>
            <a:ext cx="1846819" cy="1227830"/>
          </a:xfrm>
          <a:prstGeom prst="rect">
            <a:avLst/>
          </a:prstGeom>
        </p:spPr>
      </p:pic>
      <p:pic>
        <p:nvPicPr>
          <p:cNvPr id="18" name="Picture 17" descr="Dough">
            <a:extLst>
              <a:ext uri="{FF2B5EF4-FFF2-40B4-BE49-F238E27FC236}">
                <a16:creationId xmlns:a16="http://schemas.microsoft.com/office/drawing/2014/main" id="{A05E560D-1133-4289-90E7-191500B20D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4350" y="3723582"/>
            <a:ext cx="1862040" cy="1227830"/>
          </a:xfrm>
          <a:prstGeom prst="rect">
            <a:avLst/>
          </a:prstGeom>
        </p:spPr>
      </p:pic>
      <p:sp>
        <p:nvSpPr>
          <p:cNvPr id="11" name="Rectangle: Rounded Corners 10" descr="Words to use: Lactobacillus bulgaricus, bread, air (CO2), fermentation, yeast, yoghurt, cheese&#10;">
            <a:extLst>
              <a:ext uri="{FF2B5EF4-FFF2-40B4-BE49-F238E27FC236}">
                <a16:creationId xmlns:a16="http://schemas.microsoft.com/office/drawing/2014/main" id="{FBA087C6-B6FF-4BD0-BF73-5B6F5821F23E}"/>
              </a:ext>
            </a:extLst>
          </p:cNvPr>
          <p:cNvSpPr/>
          <p:nvPr/>
        </p:nvSpPr>
        <p:spPr>
          <a:xfrm>
            <a:off x="79693" y="5124450"/>
            <a:ext cx="2808538" cy="1019175"/>
          </a:xfrm>
          <a:prstGeom prst="roundRect">
            <a:avLst>
              <a:gd name="adj" fmla="val 18261"/>
            </a:avLst>
          </a:prstGeom>
          <a:solidFill>
            <a:srgbClr val="99D5C7"/>
          </a:solidFill>
          <a:ln w="12700"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Words to use:</a:t>
            </a:r>
            <a:r>
              <a:rPr kumimoji="0" lang="en-GB" sz="1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GB" sz="14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Lactobacillus bulgaricus</a:t>
            </a:r>
            <a:r>
              <a:rPr kumimoji="0" lang="en-GB" sz="1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bread, air (CO2), fermentation, yeast, yoghurt, cheese</a:t>
            </a:r>
            <a:endParaRPr kumimoji="0" lang="en-GB" sz="1200" b="0" i="0" u="none" strike="noStrike" kern="0" cap="none" spc="0" normalizeH="0" baseline="0" noProof="0" dirty="0">
              <a:ln>
                <a:noFill/>
              </a:ln>
              <a:solidFill>
                <a:sysClr val="window" lastClr="FFFFFF"/>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9" name="TextBox 40" descr="Microbes are single-celled organisms, most of which are useful, although some of them cause illness and disease. One of the main ways in which microbes are useful is in the food industry. Cheese, bread, yoghurt, chocolate, vinegar and alcohol are all produced through the growth of microbes. The microbes used to make these products cause a chemical change known as _ _ _ _ _ _ _ _ _ _ _ _ a process by which the microbes break down the complex sugars into simple compounds like carbon dioxide and alcohol. Fermentation changes the product from one food to another.&#10;">
            <a:extLst>
              <a:ext uri="{FF2B5EF4-FFF2-40B4-BE49-F238E27FC236}">
                <a16:creationId xmlns:a16="http://schemas.microsoft.com/office/drawing/2014/main" id="{3A519DFA-4DC1-4DE5-80E6-B0D675C02F82}"/>
              </a:ext>
            </a:extLst>
          </p:cNvPr>
          <p:cNvSpPr txBox="1"/>
          <p:nvPr/>
        </p:nvSpPr>
        <p:spPr>
          <a:xfrm>
            <a:off x="3090929" y="648176"/>
            <a:ext cx="5559676" cy="2292935"/>
          </a:xfrm>
          <a:prstGeom prst="rect">
            <a:avLst/>
          </a:prstGeom>
          <a:noFill/>
        </p:spPr>
        <p:txBody>
          <a:bodyPr wrap="square" rtlCol="0">
            <a:spAutoFit/>
          </a:bodyPr>
          <a:lstStyle/>
          <a:p>
            <a:pPr>
              <a:spcAft>
                <a:spcPts val="0"/>
              </a:spcAft>
            </a:pPr>
            <a:r>
              <a:rPr lang="en-GB" sz="143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Microbes are single-celled organisms, most of which are useful, although some of them cause illness and disease. One of the main ways in which microbes are useful is in the food industry. Cheese, bread, yoghurt, chocolate, vinegar and alcohol are all produced through the growth of microbes. The microbes used to make these products cause a chemical change known as _ _ _ _ _ _ _ _ _ _ _ _ a process by which the microbes break down the complex sugars into simple compounds like carbon dioxide and alcohol. Fermentation changes the product from one food to another.</a:t>
            </a:r>
            <a:endParaRPr lang="en-GB" sz="143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0" name="TextBox 2" descr="When the bacteria Streptococcus thermophilous or _ _ _ _ _ _ _ _ _ _ _ _ _  _ _ _ _ _ _ _ _ _ _ are added to milk they consume the sugars during growth, turning the milk into yoghurt. So much acid is produced in fermented milk products that few potentially harmful microbes can survive there. Lactobacillus is generally referred to as a good or ‘friendly’ bacterium. The friendly bacteria that help us digest food have been termed probiotic bacteria, literally meaning ‘for life’. It is these bacteria that we find in _ _ _ _ _ _ _ _ and probiotic drinks.&#10;Yeast, Saccharomyces cerevisiae, is used to make _ _ _ _ _ and _ _ _ _ _ _ products through fermentation. In order to multiply and grow, yeast needs the right environment, which includes moisture, food (in the form of sugar or starch) and a warm temperature (20° to 30°C is best). As the yeast ferments it gives off _ _ _ _ _ _ _ _ which get trapped in the dough and the lump of dough expands.&#10;">
            <a:extLst>
              <a:ext uri="{FF2B5EF4-FFF2-40B4-BE49-F238E27FC236}">
                <a16:creationId xmlns:a16="http://schemas.microsoft.com/office/drawing/2014/main" id="{FFD5B390-62D6-4AC5-AD5F-BD10FD99C395}"/>
              </a:ext>
            </a:extLst>
          </p:cNvPr>
          <p:cNvSpPr txBox="1"/>
          <p:nvPr/>
        </p:nvSpPr>
        <p:spPr>
          <a:xfrm>
            <a:off x="3082799" y="2853482"/>
            <a:ext cx="5546851" cy="3613297"/>
          </a:xfrm>
          <a:prstGeom prst="rect">
            <a:avLst/>
          </a:prstGeom>
          <a:noFill/>
        </p:spPr>
        <p:txBody>
          <a:bodyPr wrap="square" rtlCol="0">
            <a:spAutoFit/>
          </a:bodyPr>
          <a:lstStyle/>
          <a:p>
            <a:pPr>
              <a:spcAft>
                <a:spcPts val="0"/>
              </a:spcAft>
            </a:pPr>
            <a:r>
              <a:rPr lang="en-GB" sz="143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When the bacteria </a:t>
            </a:r>
            <a:r>
              <a:rPr lang="en-GB" sz="1430" i="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Streptococcus thermophilous </a:t>
            </a:r>
            <a:r>
              <a:rPr lang="en-GB" sz="143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or _ _ _ _ _ _ _ _ _ _ _ _ _  _ _ _ _ _ _ _ _ _ _ are added to milk they consume the sugars during growth, turning the milk into yoghurt. So much acid is produced in fermented milk products that few potentially harmful microbes can survive there. </a:t>
            </a:r>
            <a:r>
              <a:rPr lang="en-GB" sz="1430" i="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Lactobacillus </a:t>
            </a:r>
            <a:r>
              <a:rPr lang="en-GB" sz="143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is generally referred to as a good or ‘friendly’ bacterium. The friendly bacteria that help us digest food have been termed probiotic bacteria, literally meaning ‘for life’. It is these bacteria that we find in _ _ _ _ _ _ _ _ and probiotic drinks.</a:t>
            </a:r>
            <a:endParaRPr lang="en-GB" sz="1430" dirty="0">
              <a:effectLst/>
              <a:latin typeface="Arial" panose="020B0604020202020204" pitchFamily="34" charset="0"/>
              <a:ea typeface="Calibri" panose="020F0502020204030204" pitchFamily="34" charset="0"/>
              <a:cs typeface="Times New Roman" panose="02020603050405020304" pitchFamily="18" charset="0"/>
            </a:endParaRPr>
          </a:p>
          <a:p>
            <a:pPr algn="just">
              <a:spcAft>
                <a:spcPts val="0"/>
              </a:spcAft>
            </a:pPr>
            <a:r>
              <a:rPr lang="en-GB" sz="1430" dirty="0">
                <a:solidFill>
                  <a:srgbClr val="000000"/>
                </a:solidFill>
                <a:latin typeface="Arial" panose="020B0604020202020204" pitchFamily="34" charset="0"/>
                <a:ea typeface="Calibri" panose="020F0502020204030204" pitchFamily="34" charset="0"/>
                <a:cs typeface="Arial" panose="020B0604020202020204" pitchFamily="34" charset="0"/>
              </a:rPr>
              <a:t>_ _ _ _ _, </a:t>
            </a:r>
            <a:r>
              <a:rPr lang="en-GB" sz="1430" i="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Saccharomyces cerevisiae</a:t>
            </a:r>
            <a:r>
              <a:rPr lang="en-GB" sz="143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is used to make _ _ _ _ _ and </a:t>
            </a:r>
          </a:p>
          <a:p>
            <a:pPr>
              <a:spcAft>
                <a:spcPts val="0"/>
              </a:spcAft>
            </a:pPr>
            <a:r>
              <a:rPr lang="en-GB" sz="143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_ _ _ _ _ products through fermentation. In order to multiply and grow, yeast needs the right environment, which includes moisture, food (in the form of sugar or starch) and a warm temperature (20° to 30°C is best). As the yeast ferments it gives off _ _ _ _ _ _ _ _ which get trapped in the dough and the lump of dough expands.</a:t>
            </a:r>
            <a:endParaRPr lang="en-GB" sz="143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6EB5A76A-85D4-4497-95B2-CBAE60944C3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750966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Rounded Corners 25">
            <a:extLst>
              <a:ext uri="{FF2B5EF4-FFF2-40B4-BE49-F238E27FC236}">
                <a16:creationId xmlns:a16="http://schemas.microsoft.com/office/drawing/2014/main" id="{AA05E5B6-A420-44F0-A5CD-9A401F878C1B}"/>
              </a:ext>
              <a:ext uri="{C183D7F6-B498-43B3-948B-1728B52AA6E4}">
                <adec:decorative xmlns:adec="http://schemas.microsoft.com/office/drawing/2017/decorative" val="1"/>
              </a:ext>
            </a:extLst>
          </p:cNvPr>
          <p:cNvSpPr/>
          <p:nvPr/>
        </p:nvSpPr>
        <p:spPr>
          <a:xfrm>
            <a:off x="3008630" y="478156"/>
            <a:ext cx="5621020" cy="6024245"/>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7" name="Oval 26">
            <a:extLst>
              <a:ext uri="{FF2B5EF4-FFF2-40B4-BE49-F238E27FC236}">
                <a16:creationId xmlns:a16="http://schemas.microsoft.com/office/drawing/2014/main" id="{2CF7D567-D902-4CB3-B718-116024A529FC}"/>
              </a:ext>
              <a:ext uri="{C183D7F6-B498-43B3-948B-1728B52AA6E4}">
                <adec:decorative xmlns:adec="http://schemas.microsoft.com/office/drawing/2017/decorative" val="1"/>
              </a:ext>
            </a:extLst>
          </p:cNvPr>
          <p:cNvSpPr/>
          <p:nvPr/>
        </p:nvSpPr>
        <p:spPr>
          <a:xfrm>
            <a:off x="8348345" y="313428"/>
            <a:ext cx="562610" cy="562610"/>
          </a:xfrm>
          <a:prstGeom prst="ellipse">
            <a:avLst/>
          </a:prstGeom>
          <a:solidFill>
            <a:sysClr val="window" lastClr="FFFFFF"/>
          </a:solidFill>
          <a:ln w="38100" cap="flat" cmpd="sng" algn="ctr">
            <a:solidFill>
              <a:srgbClr val="1DB28F"/>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pic>
        <p:nvPicPr>
          <p:cNvPr id="28" name="Picture 27">
            <a:extLst>
              <a:ext uri="{FF2B5EF4-FFF2-40B4-BE49-F238E27FC236}">
                <a16:creationId xmlns:a16="http://schemas.microsoft.com/office/drawing/2014/main" id="{2897BBCF-E74F-40DB-8FF8-CBDCF1ADDEF0}"/>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390255" y="330312"/>
            <a:ext cx="478790" cy="522605"/>
          </a:xfrm>
          <a:prstGeom prst="rect">
            <a:avLst/>
          </a:prstGeom>
        </p:spPr>
      </p:pic>
      <p:sp>
        <p:nvSpPr>
          <p:cNvPr id="2" name="Title 1">
            <a:extLst>
              <a:ext uri="{FF2B5EF4-FFF2-40B4-BE49-F238E27FC236}">
                <a16:creationId xmlns:a16="http://schemas.microsoft.com/office/drawing/2014/main" id="{26C6D199-B066-4751-96E8-6F284DD8F5F2}"/>
              </a:ext>
            </a:extLst>
          </p:cNvPr>
          <p:cNvSpPr>
            <a:spLocks noGrp="1"/>
          </p:cNvSpPr>
          <p:nvPr>
            <p:ph type="title"/>
          </p:nvPr>
        </p:nvSpPr>
        <p:spPr>
          <a:xfrm>
            <a:off x="126213" y="-35384"/>
            <a:ext cx="2867024" cy="2292349"/>
          </a:xfrm>
        </p:spPr>
        <p:txBody>
          <a:bodyPr>
            <a:normAutofit/>
          </a:bodyPr>
          <a:lstStyle/>
          <a:p>
            <a:r>
              <a:rPr lang="en-GB" sz="3000" b="1" dirty="0"/>
              <a:t>Microbes and Food - Answers</a:t>
            </a:r>
          </a:p>
        </p:txBody>
      </p:sp>
      <p:pic>
        <p:nvPicPr>
          <p:cNvPr id="14" name="Picture 13" descr="Cheese">
            <a:extLst>
              <a:ext uri="{FF2B5EF4-FFF2-40B4-BE49-F238E27FC236}">
                <a16:creationId xmlns:a16="http://schemas.microsoft.com/office/drawing/2014/main" id="{D69699BF-9D86-4A38-93C5-144BC7E3BD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552" y="2044699"/>
            <a:ext cx="1846819" cy="1227830"/>
          </a:xfrm>
          <a:prstGeom prst="rect">
            <a:avLst/>
          </a:prstGeom>
        </p:spPr>
      </p:pic>
      <p:pic>
        <p:nvPicPr>
          <p:cNvPr id="15" name="Picture 14" descr="Dough">
            <a:extLst>
              <a:ext uri="{FF2B5EF4-FFF2-40B4-BE49-F238E27FC236}">
                <a16:creationId xmlns:a16="http://schemas.microsoft.com/office/drawing/2014/main" id="{8929CB8C-AA38-4D89-8AE9-AD1F3203EC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2450" y="3494982"/>
            <a:ext cx="1862040" cy="1227830"/>
          </a:xfrm>
          <a:prstGeom prst="rect">
            <a:avLst/>
          </a:prstGeom>
        </p:spPr>
      </p:pic>
      <p:sp>
        <p:nvSpPr>
          <p:cNvPr id="16" name="Rectangle: Rounded Corners 15" descr="Words to use: Lactobacillus bulgaricus, bread, air (CO2), fermentation, yeast, yoghurt, cheese&#10;">
            <a:extLst>
              <a:ext uri="{FF2B5EF4-FFF2-40B4-BE49-F238E27FC236}">
                <a16:creationId xmlns:a16="http://schemas.microsoft.com/office/drawing/2014/main" id="{85C08F6F-EFC4-486A-BFDC-ABC80DAFEB0E}"/>
              </a:ext>
            </a:extLst>
          </p:cNvPr>
          <p:cNvSpPr/>
          <p:nvPr/>
        </p:nvSpPr>
        <p:spPr>
          <a:xfrm>
            <a:off x="89218" y="4981575"/>
            <a:ext cx="2808538" cy="1019175"/>
          </a:xfrm>
          <a:prstGeom prst="roundRect">
            <a:avLst>
              <a:gd name="adj" fmla="val 18261"/>
            </a:avLst>
          </a:prstGeom>
          <a:solidFill>
            <a:srgbClr val="99D5C7"/>
          </a:solidFill>
          <a:ln w="12700"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Words to use:</a:t>
            </a:r>
            <a:r>
              <a:rPr kumimoji="0" lang="en-GB" sz="1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GB" sz="14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Lactobacillus bulgaricus</a:t>
            </a:r>
            <a:r>
              <a:rPr kumimoji="0" lang="en-GB" sz="1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bread, air (CO2), fermentation, yeast, yoghurt, cheese</a:t>
            </a:r>
            <a:endParaRPr kumimoji="0" lang="en-GB" sz="1200" b="0" i="0" u="none" strike="noStrike" kern="0" cap="none" spc="0" normalizeH="0" baseline="0" noProof="0" dirty="0">
              <a:ln>
                <a:noFill/>
              </a:ln>
              <a:solidFill>
                <a:sysClr val="window" lastClr="FFFFFF"/>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29" name="TextBox 40" descr="Microbes are single-celled organisms, most of which are useful, although some of them cause illness and disease. One of the main ways in which microbes are useful is in the food industry. Cheese, bread, yoghurt, chocolate, vinegar and alcohol are all produced through the growth of microbes. The microbes used to make these products cause a chemical change known as _ _ _ _ _ _ _ _ _ _ _ _ a process by which the microbes break down the complex sugars into simple compounds like carbon dioxide and alcohol. Fermentation changes the product from one food to another.&#10;">
            <a:extLst>
              <a:ext uri="{FF2B5EF4-FFF2-40B4-BE49-F238E27FC236}">
                <a16:creationId xmlns:a16="http://schemas.microsoft.com/office/drawing/2014/main" id="{0F17C209-15E9-4822-BBED-A141CE808263}"/>
              </a:ext>
            </a:extLst>
          </p:cNvPr>
          <p:cNvSpPr txBox="1"/>
          <p:nvPr/>
        </p:nvSpPr>
        <p:spPr>
          <a:xfrm>
            <a:off x="3090929" y="648176"/>
            <a:ext cx="5559676" cy="2292935"/>
          </a:xfrm>
          <a:prstGeom prst="rect">
            <a:avLst/>
          </a:prstGeom>
          <a:noFill/>
        </p:spPr>
        <p:txBody>
          <a:bodyPr wrap="square" rtlCol="0">
            <a:spAutoFit/>
          </a:bodyPr>
          <a:lstStyle/>
          <a:p>
            <a:pPr>
              <a:spcAft>
                <a:spcPts val="0"/>
              </a:spcAft>
            </a:pPr>
            <a:r>
              <a:rPr lang="en-GB" sz="143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Microbes are single-celled organisms, most of which are useful, although some of them cause illness and disease. One of the main ways in which microbes are useful is in the food industry. Cheese, bread, yoghurt, chocolate, vinegar and alcohol are all produced through the growth of microbes. The microbes used to make these products cause a chemical change known as </a:t>
            </a:r>
            <a:endParaRPr lang="en-GB" sz="143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143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_ _ _ _ _ _ _ _ </a:t>
            </a:r>
            <a:r>
              <a:rPr lang="en-GB" sz="1430" dirty="0">
                <a:solidFill>
                  <a:srgbClr val="000000"/>
                </a:solidFill>
                <a:latin typeface="Arial" panose="020B0604020202020204" pitchFamily="34" charset="0"/>
                <a:ea typeface="Calibri" panose="020F0502020204030204" pitchFamily="34" charset="0"/>
                <a:cs typeface="Arial" panose="020B0604020202020204" pitchFamily="34" charset="0"/>
              </a:rPr>
              <a:t>_ _ _ _ </a:t>
            </a:r>
            <a:r>
              <a:rPr lang="en-GB" sz="143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 process by which the microbes break down the complex sugars into simple compounds like carbon dioxide and alcohol. Fermentation changes the product from one food to another.</a:t>
            </a:r>
            <a:endParaRPr lang="en-GB" sz="143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1" name="TextBox 30">
            <a:extLst>
              <a:ext uri="{FF2B5EF4-FFF2-40B4-BE49-F238E27FC236}">
                <a16:creationId xmlns:a16="http://schemas.microsoft.com/office/drawing/2014/main" id="{92985D4A-C515-4A5C-B821-FA1AF1DA26E3}"/>
              </a:ext>
            </a:extLst>
          </p:cNvPr>
          <p:cNvSpPr txBox="1"/>
          <p:nvPr/>
        </p:nvSpPr>
        <p:spPr>
          <a:xfrm>
            <a:off x="3432645" y="1927422"/>
            <a:ext cx="1548930" cy="369332"/>
          </a:xfrm>
          <a:prstGeom prst="rect">
            <a:avLst/>
          </a:prstGeom>
          <a:noFill/>
        </p:spPr>
        <p:txBody>
          <a:bodyPr wrap="square" rtlCol="0">
            <a:spAutoFit/>
          </a:bodyPr>
          <a:lstStyle/>
          <a:p>
            <a:r>
              <a:rPr lang="en-GB" b="1" dirty="0"/>
              <a:t>Fermentation</a:t>
            </a:r>
          </a:p>
        </p:txBody>
      </p:sp>
      <p:sp>
        <p:nvSpPr>
          <p:cNvPr id="30" name="TextBox 2" descr="When the bacteria Streptococcus thermophilous or _ _ _ _ _ _ _ _ _ _ _ _ _  _ _ _ _ _ _ _ _ _ _ are added to milk they consume the sugars during growth, turning the milk into yoghurt. So much acid is produced in fermented milk products that few potentially harmful microbes can survive there. Lactobacillus is generally referred to as a good or ‘friendly’ bacterium. The friendly bacteria that help us digest food have been termed probiotic bacteria, literally meaning ‘for life’. It is these bacteria that we find in _ _ _ _ _ _ _ _ and probiotic drinks.&#10;Yeast, Saccharomyces cerevisiae, is used to make _ _ _ _ _ and _ _ _ _ _ _ products through fermentation. In order to multiply and grow, yeast needs the right environment, which includes moisture, food (in the form of sugar or starch) and a warm temperature (20° to 30°C is best). As the yeast ferments it gives off _ _ _ _ _ _ _ _ which get trapped in the dough and the lump of dough expands.&#10;">
            <a:extLst>
              <a:ext uri="{FF2B5EF4-FFF2-40B4-BE49-F238E27FC236}">
                <a16:creationId xmlns:a16="http://schemas.microsoft.com/office/drawing/2014/main" id="{CB5D050C-63BC-457C-9F78-DBB2361FDE90}"/>
              </a:ext>
            </a:extLst>
          </p:cNvPr>
          <p:cNvSpPr txBox="1"/>
          <p:nvPr/>
        </p:nvSpPr>
        <p:spPr>
          <a:xfrm>
            <a:off x="3082799" y="2853482"/>
            <a:ext cx="5546851" cy="3613297"/>
          </a:xfrm>
          <a:prstGeom prst="rect">
            <a:avLst/>
          </a:prstGeom>
          <a:noFill/>
        </p:spPr>
        <p:txBody>
          <a:bodyPr wrap="square" rtlCol="0">
            <a:spAutoFit/>
          </a:bodyPr>
          <a:lstStyle/>
          <a:p>
            <a:pPr>
              <a:spcAft>
                <a:spcPts val="0"/>
              </a:spcAft>
            </a:pPr>
            <a:r>
              <a:rPr lang="en-GB" sz="143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When the bacteria </a:t>
            </a:r>
            <a:r>
              <a:rPr lang="en-GB" sz="1430" i="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Streptococcus thermophilous </a:t>
            </a:r>
            <a:r>
              <a:rPr lang="en-GB" sz="143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or _ _ _ _ _ _ _ _ _ _ _ _ _  _ _ _ _ _ _ _ _ _ _ are added to milk they consume the sugars during growth, turning the milk into yoghurt. So much acid is produced in fermented milk products that few potentially harmful microbes can survive there. </a:t>
            </a:r>
            <a:r>
              <a:rPr lang="en-GB" sz="1430" i="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Lactobacillus </a:t>
            </a:r>
            <a:r>
              <a:rPr lang="en-GB" sz="143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is generally referred to as a good or ‘friendly’ bacterium. The friendly bacteria that help us digest food have been termed probiotic bacteria, literally meaning ‘for life’. It is these bacteria that we find in _ _ _ _ _ _ _ _ and probiotic drinks.</a:t>
            </a:r>
            <a:endParaRPr lang="en-GB" sz="1430" dirty="0">
              <a:effectLst/>
              <a:latin typeface="Arial" panose="020B0604020202020204" pitchFamily="34" charset="0"/>
              <a:ea typeface="Calibri" panose="020F0502020204030204" pitchFamily="34" charset="0"/>
              <a:cs typeface="Times New Roman" panose="02020603050405020304" pitchFamily="18" charset="0"/>
            </a:endParaRPr>
          </a:p>
          <a:p>
            <a:pPr algn="just">
              <a:spcAft>
                <a:spcPts val="0"/>
              </a:spcAft>
            </a:pPr>
            <a:r>
              <a:rPr lang="en-GB" sz="1430" dirty="0">
                <a:solidFill>
                  <a:srgbClr val="000000"/>
                </a:solidFill>
                <a:latin typeface="Arial" panose="020B0604020202020204" pitchFamily="34" charset="0"/>
                <a:ea typeface="Calibri" panose="020F0502020204030204" pitchFamily="34" charset="0"/>
                <a:cs typeface="Arial" panose="020B0604020202020204" pitchFamily="34" charset="0"/>
              </a:rPr>
              <a:t>_ _ _ _ _, </a:t>
            </a:r>
            <a:r>
              <a:rPr lang="en-GB" sz="1430" i="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Saccharomyces cerevisiae</a:t>
            </a:r>
            <a:r>
              <a:rPr lang="en-GB" sz="143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is used to make _ _ _ _ _ and  _ _ _ _ _ products through fermentation. In order to multiply and grow, yeast needs the right environment, which includes moisture, food (in the form of sugar or starch) and a warm temperature (20° to 30°C is best). As the yeast ferments it gives off _ _ _ _ _ _ _ _ which get trapped in the dough and the lump of dough expands.</a:t>
            </a:r>
            <a:endParaRPr lang="en-GB" sz="143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3" name="TextBox 32">
            <a:extLst>
              <a:ext uri="{FF2B5EF4-FFF2-40B4-BE49-F238E27FC236}">
                <a16:creationId xmlns:a16="http://schemas.microsoft.com/office/drawing/2014/main" id="{922B2086-39FB-4868-8AFB-76FAE3668766}"/>
              </a:ext>
            </a:extLst>
          </p:cNvPr>
          <p:cNvSpPr txBox="1"/>
          <p:nvPr/>
        </p:nvSpPr>
        <p:spPr>
          <a:xfrm>
            <a:off x="7229475" y="2815382"/>
            <a:ext cx="1468273" cy="369332"/>
          </a:xfrm>
          <a:prstGeom prst="rect">
            <a:avLst/>
          </a:prstGeom>
          <a:noFill/>
        </p:spPr>
        <p:txBody>
          <a:bodyPr wrap="square" rtlCol="0">
            <a:spAutoFit/>
          </a:bodyPr>
          <a:lstStyle/>
          <a:p>
            <a:r>
              <a:rPr lang="en-GB" b="1" i="1" dirty="0"/>
              <a:t>Lactobacillus</a:t>
            </a:r>
          </a:p>
        </p:txBody>
      </p:sp>
      <p:sp>
        <p:nvSpPr>
          <p:cNvPr id="34" name="TextBox 33">
            <a:extLst>
              <a:ext uri="{FF2B5EF4-FFF2-40B4-BE49-F238E27FC236}">
                <a16:creationId xmlns:a16="http://schemas.microsoft.com/office/drawing/2014/main" id="{67835737-CC27-4876-B805-7B79C9ADA966}"/>
              </a:ext>
            </a:extLst>
          </p:cNvPr>
          <p:cNvSpPr txBox="1"/>
          <p:nvPr/>
        </p:nvSpPr>
        <p:spPr>
          <a:xfrm>
            <a:off x="3610764" y="3009902"/>
            <a:ext cx="1285875" cy="369332"/>
          </a:xfrm>
          <a:prstGeom prst="rect">
            <a:avLst/>
          </a:prstGeom>
          <a:noFill/>
        </p:spPr>
        <p:txBody>
          <a:bodyPr wrap="square" rtlCol="0">
            <a:spAutoFit/>
          </a:bodyPr>
          <a:lstStyle/>
          <a:p>
            <a:r>
              <a:rPr lang="en-GB" b="1" i="1" dirty="0"/>
              <a:t>bulgaricus</a:t>
            </a:r>
          </a:p>
        </p:txBody>
      </p:sp>
      <p:sp>
        <p:nvSpPr>
          <p:cNvPr id="38" name="TextBox 37">
            <a:extLst>
              <a:ext uri="{FF2B5EF4-FFF2-40B4-BE49-F238E27FC236}">
                <a16:creationId xmlns:a16="http://schemas.microsoft.com/office/drawing/2014/main" id="{11EC2C1C-1A92-4D5A-826B-CCA37B2219ED}"/>
              </a:ext>
            </a:extLst>
          </p:cNvPr>
          <p:cNvSpPr txBox="1"/>
          <p:nvPr/>
        </p:nvSpPr>
        <p:spPr>
          <a:xfrm>
            <a:off x="6677736" y="4319424"/>
            <a:ext cx="1285875" cy="369332"/>
          </a:xfrm>
          <a:prstGeom prst="rect">
            <a:avLst/>
          </a:prstGeom>
          <a:noFill/>
        </p:spPr>
        <p:txBody>
          <a:bodyPr wrap="square" rtlCol="0">
            <a:spAutoFit/>
          </a:bodyPr>
          <a:lstStyle/>
          <a:p>
            <a:r>
              <a:rPr lang="en-GB" b="1" dirty="0"/>
              <a:t>yoghurt</a:t>
            </a:r>
          </a:p>
        </p:txBody>
      </p:sp>
      <p:sp>
        <p:nvSpPr>
          <p:cNvPr id="35" name="TextBox 34">
            <a:extLst>
              <a:ext uri="{FF2B5EF4-FFF2-40B4-BE49-F238E27FC236}">
                <a16:creationId xmlns:a16="http://schemas.microsoft.com/office/drawing/2014/main" id="{90952155-5253-49B5-8701-96B6EED306C2}"/>
              </a:ext>
            </a:extLst>
          </p:cNvPr>
          <p:cNvSpPr txBox="1"/>
          <p:nvPr/>
        </p:nvSpPr>
        <p:spPr>
          <a:xfrm>
            <a:off x="3227859" y="4769118"/>
            <a:ext cx="1285875" cy="369332"/>
          </a:xfrm>
          <a:prstGeom prst="rect">
            <a:avLst/>
          </a:prstGeom>
          <a:noFill/>
        </p:spPr>
        <p:txBody>
          <a:bodyPr wrap="square" rtlCol="0">
            <a:spAutoFit/>
          </a:bodyPr>
          <a:lstStyle/>
          <a:p>
            <a:r>
              <a:rPr lang="en-GB" b="1" dirty="0"/>
              <a:t>Yeast</a:t>
            </a:r>
          </a:p>
        </p:txBody>
      </p:sp>
      <p:sp>
        <p:nvSpPr>
          <p:cNvPr id="36" name="TextBox 35">
            <a:extLst>
              <a:ext uri="{FF2B5EF4-FFF2-40B4-BE49-F238E27FC236}">
                <a16:creationId xmlns:a16="http://schemas.microsoft.com/office/drawing/2014/main" id="{C5C65840-93FD-44C9-A489-CD021FE69A42}"/>
              </a:ext>
            </a:extLst>
          </p:cNvPr>
          <p:cNvSpPr txBox="1"/>
          <p:nvPr/>
        </p:nvSpPr>
        <p:spPr>
          <a:xfrm>
            <a:off x="7747317" y="4770524"/>
            <a:ext cx="1285875" cy="369332"/>
          </a:xfrm>
          <a:prstGeom prst="rect">
            <a:avLst/>
          </a:prstGeom>
          <a:noFill/>
        </p:spPr>
        <p:txBody>
          <a:bodyPr wrap="square" rtlCol="0">
            <a:spAutoFit/>
          </a:bodyPr>
          <a:lstStyle/>
          <a:p>
            <a:r>
              <a:rPr lang="en-GB" b="1" dirty="0"/>
              <a:t>bread</a:t>
            </a:r>
          </a:p>
        </p:txBody>
      </p:sp>
      <p:sp>
        <p:nvSpPr>
          <p:cNvPr id="37" name="TextBox 36">
            <a:extLst>
              <a:ext uri="{FF2B5EF4-FFF2-40B4-BE49-F238E27FC236}">
                <a16:creationId xmlns:a16="http://schemas.microsoft.com/office/drawing/2014/main" id="{5422ADD0-F4DD-444F-89B8-976B5CB7F986}"/>
              </a:ext>
            </a:extLst>
          </p:cNvPr>
          <p:cNvSpPr txBox="1"/>
          <p:nvPr/>
        </p:nvSpPr>
        <p:spPr>
          <a:xfrm>
            <a:off x="3572664" y="5005727"/>
            <a:ext cx="1285875" cy="369332"/>
          </a:xfrm>
          <a:prstGeom prst="rect">
            <a:avLst/>
          </a:prstGeom>
          <a:noFill/>
        </p:spPr>
        <p:txBody>
          <a:bodyPr wrap="square" rtlCol="0">
            <a:spAutoFit/>
          </a:bodyPr>
          <a:lstStyle/>
          <a:p>
            <a:r>
              <a:rPr lang="en-GB" b="1" dirty="0"/>
              <a:t>cheese</a:t>
            </a:r>
          </a:p>
        </p:txBody>
      </p:sp>
      <p:sp>
        <p:nvSpPr>
          <p:cNvPr id="39" name="TextBox 38">
            <a:extLst>
              <a:ext uri="{FF2B5EF4-FFF2-40B4-BE49-F238E27FC236}">
                <a16:creationId xmlns:a16="http://schemas.microsoft.com/office/drawing/2014/main" id="{710F1909-DC73-4313-A16D-B7C2136D0D42}"/>
              </a:ext>
            </a:extLst>
          </p:cNvPr>
          <p:cNvSpPr txBox="1"/>
          <p:nvPr/>
        </p:nvSpPr>
        <p:spPr>
          <a:xfrm>
            <a:off x="3572664" y="5840492"/>
            <a:ext cx="1285875" cy="369332"/>
          </a:xfrm>
          <a:prstGeom prst="rect">
            <a:avLst/>
          </a:prstGeom>
          <a:noFill/>
        </p:spPr>
        <p:txBody>
          <a:bodyPr wrap="square" rtlCol="0">
            <a:spAutoFit/>
          </a:bodyPr>
          <a:lstStyle/>
          <a:p>
            <a:r>
              <a:rPr lang="en-GB" b="1" dirty="0"/>
              <a:t>air (CO</a:t>
            </a:r>
            <a:r>
              <a:rPr lang="en-GB" sz="1600" b="1" dirty="0"/>
              <a:t>2</a:t>
            </a:r>
            <a:r>
              <a:rPr lang="en-GB" b="1" dirty="0"/>
              <a:t>)</a:t>
            </a:r>
          </a:p>
        </p:txBody>
      </p:sp>
      <p:sp>
        <p:nvSpPr>
          <p:cNvPr id="3" name="Footer Placeholder 2">
            <a:extLst>
              <a:ext uri="{FF2B5EF4-FFF2-40B4-BE49-F238E27FC236}">
                <a16:creationId xmlns:a16="http://schemas.microsoft.com/office/drawing/2014/main" id="{C9800627-8A99-4BEC-96C0-C9D5BBF14E7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738789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p:bldP spid="34" grpId="0"/>
      <p:bldP spid="38" grpId="0"/>
      <p:bldP spid="35" grpId="0"/>
      <p:bldP spid="36" grpId="0"/>
      <p:bldP spid="37" grpId="0"/>
      <p:bldP spid="39"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AC83266-8CA9-4B71-BA51-A2F164430BF5}"/>
              </a:ext>
            </a:extLst>
          </p:cNvPr>
          <p:cNvSpPr>
            <a:spLocks noGrp="1"/>
          </p:cNvSpPr>
          <p:nvPr>
            <p:ph type="title"/>
          </p:nvPr>
        </p:nvSpPr>
        <p:spPr>
          <a:xfrm>
            <a:off x="202406" y="1785939"/>
            <a:ext cx="8739187" cy="2852737"/>
          </a:xfrm>
        </p:spPr>
        <p:txBody>
          <a:bodyPr/>
          <a:lstStyle/>
          <a:p>
            <a:r>
              <a:rPr lang="en-GB" b="1" dirty="0"/>
              <a:t>Learning Consolidation</a:t>
            </a:r>
          </a:p>
        </p:txBody>
      </p:sp>
      <p:sp>
        <p:nvSpPr>
          <p:cNvPr id="4" name="Footer Placeholder 3">
            <a:extLst>
              <a:ext uri="{FF2B5EF4-FFF2-40B4-BE49-F238E27FC236}">
                <a16:creationId xmlns:a16="http://schemas.microsoft.com/office/drawing/2014/main" id="{275535E6-3406-4508-A62B-DA18C28EB3B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215432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A9720-4C81-4053-878C-3631F2991114}"/>
              </a:ext>
              <a:ext uri="{C183D7F6-B498-43B3-948B-1728B52AA6E4}">
                <adec:decorative xmlns:adec="http://schemas.microsoft.com/office/drawing/2017/decorative" val="1"/>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Discussion Question 1</a:t>
            </a:r>
          </a:p>
        </p:txBody>
      </p:sp>
      <p:sp>
        <p:nvSpPr>
          <p:cNvPr id="4" name="TextBox 3">
            <a:extLst>
              <a:ext uri="{FF2B5EF4-FFF2-40B4-BE49-F238E27FC236}">
                <a16:creationId xmlns:a16="http://schemas.microsoft.com/office/drawing/2014/main" id="{3C3128E7-157A-47AD-8D05-8359D48E99D4}"/>
              </a:ext>
            </a:extLst>
          </p:cNvPr>
          <p:cNvSpPr txBox="1"/>
          <p:nvPr/>
        </p:nvSpPr>
        <p:spPr>
          <a:xfrm>
            <a:off x="323057" y="619870"/>
            <a:ext cx="8497885" cy="1323439"/>
          </a:xfrm>
          <a:prstGeom prst="rect">
            <a:avLst/>
          </a:prstGeom>
          <a:ln w="57150">
            <a:solidFill>
              <a:srgbClr val="117E6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lvl="0" algn="ctr">
              <a:spcBef>
                <a:spcPts val="600"/>
              </a:spcBef>
              <a:spcAft>
                <a:spcPts val="600"/>
              </a:spcAft>
            </a:pPr>
            <a:r>
              <a:rPr lang="en-GB" sz="4000" b="1" dirty="0">
                <a:solidFill>
                  <a:schemeClr val="tx1"/>
                </a:solidFill>
                <a:latin typeface="Arial" panose="020B0604020202020204" pitchFamily="34" charset="0"/>
                <a:ea typeface="Calibri" panose="020F0502020204030204" pitchFamily="34" charset="0"/>
                <a:cs typeface="Arial" panose="020B0604020202020204" pitchFamily="34" charset="0"/>
              </a:rPr>
              <a:t>Do microbes have both useful and harmful effects on our health? </a:t>
            </a:r>
          </a:p>
        </p:txBody>
      </p:sp>
      <p:sp>
        <p:nvSpPr>
          <p:cNvPr id="18" name="Rectangle: Rounded Corners 17" descr="True">
            <a:extLst>
              <a:ext uri="{FF2B5EF4-FFF2-40B4-BE49-F238E27FC236}">
                <a16:creationId xmlns:a16="http://schemas.microsoft.com/office/drawing/2014/main" id="{A53B3D1E-D9E1-49C9-A218-C3E4BED82C80}"/>
              </a:ext>
            </a:extLst>
          </p:cNvPr>
          <p:cNvSpPr/>
          <p:nvPr/>
        </p:nvSpPr>
        <p:spPr>
          <a:xfrm>
            <a:off x="3123284" y="2781300"/>
            <a:ext cx="2897430" cy="1885950"/>
          </a:xfrm>
          <a:prstGeom prst="roundRect">
            <a:avLst>
              <a:gd name="adj" fmla="val 6655"/>
            </a:avLst>
          </a:prstGeom>
          <a:solidFill>
            <a:srgbClr val="12B38F"/>
          </a:solidFill>
          <a:ln w="57150" cap="flat" cmpd="sng" algn="ctr">
            <a:solidFill>
              <a:srgbClr val="12B38F"/>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6000" b="1" kern="0" noProof="0" dirty="0">
                <a:latin typeface="Arial" panose="020B0604020202020204" pitchFamily="34" charset="0"/>
                <a:ea typeface="Calibri" panose="020F0502020204030204" pitchFamily="34" charset="0"/>
                <a:cs typeface="Arial" panose="020B0604020202020204" pitchFamily="34" charset="0"/>
              </a:rPr>
              <a:t>Both</a:t>
            </a:r>
            <a:endParaRPr kumimoji="0" lang="en-GB" sz="60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2A3F9123-2B40-4525-82B6-D640397CDB0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92708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F072B-50F7-4B43-98E2-D2060A2A9467}"/>
              </a:ext>
              <a:ext uri="{C183D7F6-B498-43B3-948B-1728B52AA6E4}">
                <adec:decorative xmlns:adec="http://schemas.microsoft.com/office/drawing/2017/decorative" val="1"/>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Discussion Question 2</a:t>
            </a:r>
          </a:p>
        </p:txBody>
      </p:sp>
      <p:sp>
        <p:nvSpPr>
          <p:cNvPr id="5" name="TextBox 4">
            <a:extLst>
              <a:ext uri="{FF2B5EF4-FFF2-40B4-BE49-F238E27FC236}">
                <a16:creationId xmlns:a16="http://schemas.microsoft.com/office/drawing/2014/main" id="{33BB40C8-A5A0-4085-A7AE-49F7C1DC46B2}"/>
              </a:ext>
            </a:extLst>
          </p:cNvPr>
          <p:cNvSpPr txBox="1"/>
          <p:nvPr/>
        </p:nvSpPr>
        <p:spPr>
          <a:xfrm>
            <a:off x="323057" y="573275"/>
            <a:ext cx="8497885" cy="2092881"/>
          </a:xfrm>
          <a:prstGeom prst="rect">
            <a:avLst/>
          </a:prstGeom>
          <a:ln w="57150">
            <a:solidFill>
              <a:srgbClr val="117E6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lvl="0" algn="ctr">
              <a:spcBef>
                <a:spcPts val="600"/>
              </a:spcBef>
              <a:spcAft>
                <a:spcPts val="600"/>
              </a:spcAft>
            </a:pPr>
            <a:r>
              <a:rPr lang="en-GB" sz="4000" b="1" dirty="0">
                <a:solidFill>
                  <a:schemeClr val="tx1"/>
                </a:solidFill>
                <a:latin typeface="Arial" panose="020B0604020202020204" pitchFamily="34" charset="0"/>
                <a:ea typeface="Calibri" panose="020F0502020204030204" pitchFamily="34" charset="0"/>
                <a:cs typeface="Arial" panose="020B0604020202020204" pitchFamily="34" charset="0"/>
              </a:rPr>
              <a:t>Some microbes can help keep us healthy.</a:t>
            </a:r>
          </a:p>
          <a:p>
            <a:pPr lvl="0" algn="ctr">
              <a:spcBef>
                <a:spcPts val="600"/>
              </a:spcBef>
              <a:spcAft>
                <a:spcPts val="600"/>
              </a:spcAft>
            </a:pPr>
            <a:r>
              <a:rPr lang="en-GB" sz="4000" b="1" dirty="0">
                <a:solidFill>
                  <a:schemeClr val="tx1"/>
                </a:solidFill>
                <a:latin typeface="Arial" panose="020B0604020202020204" pitchFamily="34" charset="0"/>
                <a:ea typeface="Calibri" panose="020F0502020204030204" pitchFamily="34" charset="0"/>
                <a:cs typeface="Arial" panose="020B0604020202020204" pitchFamily="34" charset="0"/>
              </a:rPr>
              <a:t> True/False? </a:t>
            </a:r>
          </a:p>
        </p:txBody>
      </p:sp>
      <p:sp>
        <p:nvSpPr>
          <p:cNvPr id="7" name="Rectangle: Rounded Corners 6" descr="True">
            <a:extLst>
              <a:ext uri="{FF2B5EF4-FFF2-40B4-BE49-F238E27FC236}">
                <a16:creationId xmlns:a16="http://schemas.microsoft.com/office/drawing/2014/main" id="{4FA6F1A5-3E8E-43B6-B9B3-A2A1BC1E7A0F}"/>
              </a:ext>
            </a:extLst>
          </p:cNvPr>
          <p:cNvSpPr/>
          <p:nvPr/>
        </p:nvSpPr>
        <p:spPr>
          <a:xfrm>
            <a:off x="3123284" y="3429000"/>
            <a:ext cx="2897430" cy="1885950"/>
          </a:xfrm>
          <a:prstGeom prst="roundRect">
            <a:avLst>
              <a:gd name="adj" fmla="val 6655"/>
            </a:avLst>
          </a:prstGeom>
          <a:solidFill>
            <a:srgbClr val="12B38F"/>
          </a:solidFill>
          <a:ln w="57150" cap="flat" cmpd="sng" algn="ctr">
            <a:solidFill>
              <a:srgbClr val="12B38F"/>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6000" b="1" kern="0" noProof="0" dirty="0">
                <a:latin typeface="Arial" panose="020B0604020202020204" pitchFamily="34" charset="0"/>
                <a:ea typeface="Calibri" panose="020F0502020204030204" pitchFamily="34" charset="0"/>
                <a:cs typeface="Arial" panose="020B0604020202020204" pitchFamily="34" charset="0"/>
              </a:rPr>
              <a:t>True</a:t>
            </a:r>
            <a:endParaRPr kumimoji="0" lang="en-GB" sz="60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CF5124C-9D71-4C49-8415-F7A94336B66A}"/>
              </a:ext>
            </a:extLst>
          </p:cNvPr>
          <p:cNvSpPr>
            <a:spLocks noGrp="1"/>
          </p:cNvSpPr>
          <p:nvPr>
            <p:ph type="ftr" sz="quarter" idx="11"/>
          </p:nvPr>
        </p:nvSpPr>
        <p:spPr>
          <a:xfrm>
            <a:off x="830831" y="6356350"/>
            <a:ext cx="3086100" cy="1440000"/>
          </a:xfrm>
        </p:spPr>
        <p:txBody>
          <a:bodyPr/>
          <a:lstStyle/>
          <a:p>
            <a:r>
              <a:rPr lang="en-GB"/>
              <a:t>e-Bug.eu</a:t>
            </a:r>
            <a:endParaRPr lang="en-GB" dirty="0"/>
          </a:p>
        </p:txBody>
      </p:sp>
    </p:spTree>
    <p:extLst>
      <p:ext uri="{BB962C8B-B14F-4D97-AF65-F5344CB8AC3E}">
        <p14:creationId xmlns:p14="http://schemas.microsoft.com/office/powerpoint/2010/main" val="4033260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457200" y="131762"/>
            <a:ext cx="7886700" cy="1325563"/>
          </a:xfrm>
        </p:spPr>
        <p:txBody>
          <a:bodyPr/>
          <a:lstStyle/>
          <a:p>
            <a:pPr algn="ctr"/>
            <a:r>
              <a:rPr lang="en-GB" b="1" dirty="0"/>
              <a:t>Learning Outcomes</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326005" y="1544637"/>
            <a:ext cx="8637019" cy="4899026"/>
          </a:xfrm>
        </p:spPr>
        <p:txBody>
          <a:bodyPr>
            <a:normAutofit/>
          </a:bodyPr>
          <a:lstStyle/>
          <a:p>
            <a:pPr marL="0" lvl="0" indent="0" algn="just">
              <a:buNone/>
            </a:pPr>
            <a:r>
              <a:rPr lang="en-GB" sz="3500" dirty="0"/>
              <a:t>• Understand that some microbes can help keep us healthy. </a:t>
            </a:r>
          </a:p>
          <a:p>
            <a:pPr marL="0" lvl="0" indent="0" algn="just">
              <a:buNone/>
            </a:pPr>
            <a:endParaRPr lang="en-GB" sz="3500" dirty="0"/>
          </a:p>
          <a:p>
            <a:pPr marL="0" lvl="0" indent="0" algn="just">
              <a:buNone/>
            </a:pPr>
            <a:r>
              <a:rPr lang="en-GB" sz="3500" dirty="0"/>
              <a:t>• Understand that some microbes can be put to good use. </a:t>
            </a:r>
          </a:p>
          <a:p>
            <a:pPr marL="0" lvl="0" indent="0" algn="just">
              <a:buNone/>
            </a:pPr>
            <a:endParaRPr lang="en-GB" sz="3500" dirty="0"/>
          </a:p>
          <a:p>
            <a:pPr marL="0" lvl="0" indent="0" algn="just">
              <a:buNone/>
            </a:pPr>
            <a:r>
              <a:rPr lang="en-GB" sz="3500" dirty="0"/>
              <a:t>• Know that microbes grow at different rates depending on their environments. </a:t>
            </a:r>
          </a:p>
          <a:p>
            <a:pPr marL="0" lvl="0" indent="0" algn="just">
              <a:buNone/>
            </a:pPr>
            <a:endParaRPr lang="en-GB"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49E13-A0EC-4AB2-8BA8-15722FD54283}"/>
              </a:ext>
              <a:ext uri="{C183D7F6-B498-43B3-948B-1728B52AA6E4}">
                <adec:decorative xmlns:adec="http://schemas.microsoft.com/office/drawing/2017/decorative" val="1"/>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Discussion Question 3</a:t>
            </a:r>
          </a:p>
        </p:txBody>
      </p:sp>
      <p:sp>
        <p:nvSpPr>
          <p:cNvPr id="5" name="TextBox 4">
            <a:extLst>
              <a:ext uri="{FF2B5EF4-FFF2-40B4-BE49-F238E27FC236}">
                <a16:creationId xmlns:a16="http://schemas.microsoft.com/office/drawing/2014/main" id="{69F497A1-175C-4558-8B32-03322E9AB136}"/>
              </a:ext>
            </a:extLst>
          </p:cNvPr>
          <p:cNvSpPr txBox="1"/>
          <p:nvPr/>
        </p:nvSpPr>
        <p:spPr>
          <a:xfrm>
            <a:off x="323052" y="383657"/>
            <a:ext cx="8497885" cy="1938992"/>
          </a:xfrm>
          <a:prstGeom prst="rect">
            <a:avLst/>
          </a:prstGeom>
          <a:noFill/>
          <a:ln w="57150">
            <a:solidFill>
              <a:srgbClr val="117E62"/>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lvl="0" algn="ctr">
              <a:spcBef>
                <a:spcPts val="600"/>
              </a:spcBef>
              <a:spcAft>
                <a:spcPts val="600"/>
              </a:spcAft>
            </a:pPr>
            <a:r>
              <a:rPr lang="en-GB" sz="4000" b="1" dirty="0">
                <a:solidFill>
                  <a:schemeClr val="tx1"/>
                </a:solidFill>
                <a:latin typeface="Arial" panose="020B0604020202020204" pitchFamily="34" charset="0"/>
                <a:ea typeface="Calibri" panose="020F0502020204030204" pitchFamily="34" charset="0"/>
                <a:cs typeface="Arial" panose="020B0604020202020204" pitchFamily="34" charset="0"/>
              </a:rPr>
              <a:t>Some microbes can be put to good use in the food industry. List five food or drink items.</a:t>
            </a:r>
          </a:p>
        </p:txBody>
      </p:sp>
      <p:sp>
        <p:nvSpPr>
          <p:cNvPr id="6" name="Rectangle: Rounded Corners 5" descr="True">
            <a:extLst>
              <a:ext uri="{FF2B5EF4-FFF2-40B4-BE49-F238E27FC236}">
                <a16:creationId xmlns:a16="http://schemas.microsoft.com/office/drawing/2014/main" id="{B357BDFE-AE8E-411F-9007-D4252DF0E8E0}"/>
              </a:ext>
            </a:extLst>
          </p:cNvPr>
          <p:cNvSpPr/>
          <p:nvPr/>
        </p:nvSpPr>
        <p:spPr>
          <a:xfrm>
            <a:off x="764491" y="3004481"/>
            <a:ext cx="2353471" cy="1109661"/>
          </a:xfrm>
          <a:prstGeom prst="roundRect">
            <a:avLst>
              <a:gd name="adj" fmla="val 6655"/>
            </a:avLst>
          </a:prstGeom>
          <a:solidFill>
            <a:srgbClr val="12B38F"/>
          </a:solidFill>
          <a:ln w="57150" cap="flat" cmpd="sng" algn="ctr">
            <a:solidFill>
              <a:srgbClr val="12B38F"/>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40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Bread</a:t>
            </a:r>
          </a:p>
        </p:txBody>
      </p:sp>
      <p:sp>
        <p:nvSpPr>
          <p:cNvPr id="10" name="Rectangle: Rounded Corners 9" descr="True">
            <a:extLst>
              <a:ext uri="{FF2B5EF4-FFF2-40B4-BE49-F238E27FC236}">
                <a16:creationId xmlns:a16="http://schemas.microsoft.com/office/drawing/2014/main" id="{8F55B263-C59C-4679-83B9-225637BC4B49}"/>
              </a:ext>
            </a:extLst>
          </p:cNvPr>
          <p:cNvSpPr/>
          <p:nvPr/>
        </p:nvSpPr>
        <p:spPr>
          <a:xfrm>
            <a:off x="3335906" y="3004481"/>
            <a:ext cx="2353472" cy="1161118"/>
          </a:xfrm>
          <a:prstGeom prst="roundRect">
            <a:avLst>
              <a:gd name="adj" fmla="val 6655"/>
            </a:avLst>
          </a:prstGeom>
          <a:solidFill>
            <a:srgbClr val="117E62"/>
          </a:solidFill>
          <a:ln w="57150" cap="flat" cmpd="sng" algn="ctr">
            <a:solidFill>
              <a:srgbClr val="117E62"/>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4000" b="1" i="0" u="none" strike="noStrike" kern="0" cap="none" spc="0" normalizeH="0" baseline="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Cheese</a:t>
            </a:r>
            <a:endParaRPr kumimoji="0" lang="en-GB" sz="4000" b="1" i="0" u="none" strike="noStrike" kern="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9" name="Rectangle: Rounded Corners 8" descr="True">
            <a:extLst>
              <a:ext uri="{FF2B5EF4-FFF2-40B4-BE49-F238E27FC236}">
                <a16:creationId xmlns:a16="http://schemas.microsoft.com/office/drawing/2014/main" id="{341F683F-1BAE-443B-BCD8-DF64AE96616D}"/>
              </a:ext>
            </a:extLst>
          </p:cNvPr>
          <p:cNvSpPr/>
          <p:nvPr/>
        </p:nvSpPr>
        <p:spPr>
          <a:xfrm>
            <a:off x="5906877" y="3004480"/>
            <a:ext cx="2464377" cy="1161119"/>
          </a:xfrm>
          <a:prstGeom prst="roundRect">
            <a:avLst>
              <a:gd name="adj" fmla="val 6655"/>
            </a:avLst>
          </a:prstGeom>
          <a:solidFill>
            <a:srgbClr val="12B38F"/>
          </a:solidFill>
          <a:ln w="57150" cap="flat" cmpd="sng" algn="ctr">
            <a:solidFill>
              <a:srgbClr val="12B38F"/>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4000" b="1" kern="0" dirty="0">
                <a:latin typeface="Arial" panose="020B0604020202020204" pitchFamily="34" charset="0"/>
                <a:ea typeface="Calibri" panose="020F0502020204030204" pitchFamily="34" charset="0"/>
                <a:cs typeface="Times New Roman" panose="02020603050405020304" pitchFamily="18" charset="0"/>
              </a:rPr>
              <a:t>Yogurt</a:t>
            </a:r>
            <a:endParaRPr kumimoji="0" lang="en-GB" sz="40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8" name="Rectangle: Rounded Corners 7" descr="True">
            <a:extLst>
              <a:ext uri="{FF2B5EF4-FFF2-40B4-BE49-F238E27FC236}">
                <a16:creationId xmlns:a16="http://schemas.microsoft.com/office/drawing/2014/main" id="{4077ADD5-2089-45C3-9D6E-C9EEE9D23F0F}"/>
              </a:ext>
            </a:extLst>
          </p:cNvPr>
          <p:cNvSpPr/>
          <p:nvPr/>
        </p:nvSpPr>
        <p:spPr>
          <a:xfrm>
            <a:off x="1301967" y="4380572"/>
            <a:ext cx="2996400" cy="1109661"/>
          </a:xfrm>
          <a:prstGeom prst="roundRect">
            <a:avLst>
              <a:gd name="adj" fmla="val 6655"/>
            </a:avLst>
          </a:prstGeom>
          <a:solidFill>
            <a:srgbClr val="117E62"/>
          </a:solidFill>
          <a:ln w="57150" cap="flat" cmpd="sng" algn="ctr">
            <a:solidFill>
              <a:srgbClr val="117E62"/>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4000" b="1" kern="0" noProof="0" dirty="0">
                <a:solidFill>
                  <a:schemeClr val="bg1"/>
                </a:solidFill>
                <a:latin typeface="Arial" panose="020B0604020202020204" pitchFamily="34" charset="0"/>
                <a:ea typeface="Calibri" panose="020F0502020204030204" pitchFamily="34" charset="0"/>
                <a:cs typeface="Arial" panose="020B0604020202020204" pitchFamily="34" charset="0"/>
              </a:rPr>
              <a:t>Kombucha</a:t>
            </a:r>
            <a:endParaRPr kumimoji="0" lang="en-GB" sz="4000" b="1" i="0" u="none" strike="noStrike" kern="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11" name="Rectangle: Rounded Corners 10" descr="True">
            <a:extLst>
              <a:ext uri="{FF2B5EF4-FFF2-40B4-BE49-F238E27FC236}">
                <a16:creationId xmlns:a16="http://schemas.microsoft.com/office/drawing/2014/main" id="{C354A675-11B1-43CB-8B93-C93C9EAD8DE5}"/>
              </a:ext>
            </a:extLst>
          </p:cNvPr>
          <p:cNvSpPr/>
          <p:nvPr/>
        </p:nvSpPr>
        <p:spPr>
          <a:xfrm>
            <a:off x="4718850" y="4380572"/>
            <a:ext cx="2996400" cy="1161119"/>
          </a:xfrm>
          <a:prstGeom prst="roundRect">
            <a:avLst>
              <a:gd name="adj" fmla="val 6655"/>
            </a:avLst>
          </a:prstGeom>
          <a:solidFill>
            <a:srgbClr val="12B38F"/>
          </a:solidFill>
          <a:ln w="57150" cap="flat" cmpd="sng" algn="ctr">
            <a:solidFill>
              <a:srgbClr val="12B38F"/>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40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Sauerkraut</a:t>
            </a:r>
          </a:p>
        </p:txBody>
      </p:sp>
      <p:sp>
        <p:nvSpPr>
          <p:cNvPr id="4" name="Footer Placeholder 3">
            <a:extLst>
              <a:ext uri="{FF2B5EF4-FFF2-40B4-BE49-F238E27FC236}">
                <a16:creationId xmlns:a16="http://schemas.microsoft.com/office/drawing/2014/main" id="{7323857B-2F7D-406C-9666-F32315CEA82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90516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9" grpId="0" animBg="1"/>
      <p:bldP spid="8"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136524"/>
            <a:ext cx="7886700" cy="1325563"/>
          </a:xfrm>
        </p:spPr>
        <p:txBody>
          <a:bodyPr/>
          <a:lstStyle/>
          <a:p>
            <a:pPr algn="ctr"/>
            <a:r>
              <a:rPr lang="en-GB" b="1" dirty="0"/>
              <a:t>Curriculum Links</a:t>
            </a:r>
          </a:p>
        </p:txBody>
      </p:sp>
      <p:sp>
        <p:nvSpPr>
          <p:cNvPr id="3" name="Content Placeholder 2">
            <a:extLst>
              <a:ext uri="{FF2B5EF4-FFF2-40B4-BE49-F238E27FC236}">
                <a16:creationId xmlns:a16="http://schemas.microsoft.com/office/drawing/2014/main" id="{FD6B9ECD-6D6B-4706-AFED-F75C1A0CA0AD}"/>
              </a:ext>
            </a:extLst>
          </p:cNvPr>
          <p:cNvSpPr>
            <a:spLocks noGrp="1"/>
          </p:cNvSpPr>
          <p:nvPr>
            <p:ph idx="1"/>
          </p:nvPr>
        </p:nvSpPr>
        <p:spPr>
          <a:xfrm>
            <a:off x="628650" y="1733550"/>
            <a:ext cx="7886700" cy="4351338"/>
          </a:xfrm>
        </p:spPr>
        <p:txBody>
          <a:bodyPr>
            <a:noAutofit/>
          </a:bodyPr>
          <a:lstStyle/>
          <a:p>
            <a:pPr marL="0" indent="0">
              <a:buNone/>
            </a:pPr>
            <a:r>
              <a:rPr lang="en-GB" sz="3500" b="1" dirty="0"/>
              <a:t>PHSE/RHSE </a:t>
            </a:r>
          </a:p>
          <a:p>
            <a:pPr marL="0" indent="0">
              <a:buNone/>
            </a:pPr>
            <a:r>
              <a:rPr lang="en-GB" sz="3500" dirty="0"/>
              <a:t>•	Health and prevention</a:t>
            </a:r>
          </a:p>
          <a:p>
            <a:pPr marL="0" indent="0">
              <a:buNone/>
            </a:pPr>
            <a:r>
              <a:rPr lang="en-GB" sz="3500" b="1" dirty="0"/>
              <a:t>Science </a:t>
            </a:r>
          </a:p>
          <a:p>
            <a:pPr marL="0" indent="0">
              <a:buNone/>
            </a:pPr>
            <a:r>
              <a:rPr lang="en-GB" sz="3500" dirty="0"/>
              <a:t>•	Working scientifically</a:t>
            </a:r>
          </a:p>
          <a:p>
            <a:pPr marL="0" indent="0">
              <a:buNone/>
            </a:pPr>
            <a:r>
              <a:rPr lang="en-GB" sz="3500" b="1" dirty="0"/>
              <a:t>English </a:t>
            </a:r>
          </a:p>
          <a:p>
            <a:pPr marL="0" indent="0">
              <a:buNone/>
            </a:pPr>
            <a:r>
              <a:rPr lang="en-GB" sz="3500" dirty="0"/>
              <a:t>•	Reading &amp; comprehension </a:t>
            </a:r>
          </a:p>
          <a:p>
            <a:pPr marL="0" indent="0">
              <a:buNone/>
            </a:pPr>
            <a:endParaRPr lang="en-GB" sz="2600" dirty="0"/>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628650" y="23254"/>
            <a:ext cx="7886700" cy="1325563"/>
          </a:xfrm>
        </p:spPr>
        <p:txBody>
          <a:bodyPr>
            <a:normAutofit/>
          </a:bodyPr>
          <a:lstStyle/>
          <a:p>
            <a:pPr algn="ctr"/>
            <a:r>
              <a:rPr lang="en-GB" sz="3500" b="1" dirty="0"/>
              <a:t>What are Useful Microbes?</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412457" y="1466294"/>
            <a:ext cx="7948362" cy="757674"/>
          </a:xfrm>
          <a:prstGeom prst="roundRect">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Microbes can have both harmful and useful effects on our health.</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412457" y="2429557"/>
            <a:ext cx="7948362" cy="886141"/>
          </a:xfrm>
          <a:prstGeom prst="roundRect">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Probiotic bacteria in yoghurt is an example of useful or ‘friendly’ bacteria.</a:t>
            </a:r>
          </a:p>
        </p:txBody>
      </p:sp>
      <p:sp>
        <p:nvSpPr>
          <p:cNvPr id="8" name="Rectangle: Rounded Corners 7">
            <a:extLst>
              <a:ext uri="{FF2B5EF4-FFF2-40B4-BE49-F238E27FC236}">
                <a16:creationId xmlns:a16="http://schemas.microsoft.com/office/drawing/2014/main" id="{172BC8F9-1EBE-4120-B57C-FCC0C1D51A52}"/>
              </a:ext>
            </a:extLst>
          </p:cNvPr>
          <p:cNvSpPr/>
          <p:nvPr/>
        </p:nvSpPr>
        <p:spPr>
          <a:xfrm>
            <a:off x="397042" y="3509375"/>
            <a:ext cx="7948362" cy="1056371"/>
          </a:xfrm>
          <a:prstGeom prst="roundRect">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Microbes are helpful in the breakdown of dead animals and plants, in helping animals and humans digest foods and in turning milk into yoghurt, cheese and butter</a:t>
            </a:r>
          </a:p>
        </p:txBody>
      </p:sp>
      <p:sp>
        <p:nvSpPr>
          <p:cNvPr id="9" name="Rectangle: Rounded Corners 8">
            <a:extLst>
              <a:ext uri="{FF2B5EF4-FFF2-40B4-BE49-F238E27FC236}">
                <a16:creationId xmlns:a16="http://schemas.microsoft.com/office/drawing/2014/main" id="{35DDEF6B-21C5-4576-9770-F0AB753BF963}"/>
              </a:ext>
            </a:extLst>
          </p:cNvPr>
          <p:cNvSpPr/>
          <p:nvPr/>
        </p:nvSpPr>
        <p:spPr>
          <a:xfrm>
            <a:off x="397043" y="4746865"/>
            <a:ext cx="7932946" cy="1320559"/>
          </a:xfrm>
          <a:prstGeom prst="roundRect">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Bread dough rises through the action of helpful fungus known as yeast. The yeast eats the sugars present in food and produces gas and acids. These acids change the taste, smell and form of the original foodstuff whereas the gas makes the dough rise. </a:t>
            </a:r>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CBE6E70-8D6B-46AA-868A-0419D38170A3}"/>
              </a:ext>
            </a:extLst>
          </p:cNvPr>
          <p:cNvSpPr txBox="1">
            <a:spLocks noGrp="1"/>
          </p:cNvSpPr>
          <p:nvPr>
            <p:ph type="title" idx="4294967295"/>
          </p:nvPr>
        </p:nvSpPr>
        <p:spPr>
          <a:xfrm>
            <a:off x="195263" y="2174081"/>
            <a:ext cx="8948737" cy="2852737"/>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6000" kern="1200">
                <a:solidFill>
                  <a:schemeClr val="bg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5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Main Activity:</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5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Yeast Races </a:t>
            </a:r>
          </a:p>
        </p:txBody>
      </p:sp>
      <p:sp>
        <p:nvSpPr>
          <p:cNvPr id="4" name="Footer Placeholder 3">
            <a:extLst>
              <a:ext uri="{FF2B5EF4-FFF2-40B4-BE49-F238E27FC236}">
                <a16:creationId xmlns:a16="http://schemas.microsoft.com/office/drawing/2014/main" id="{84A2E192-C8EB-4A37-A845-F34BE87BB95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410516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1B676A5-8695-4EA9-994E-CA0636731CB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9062" y="717947"/>
            <a:ext cx="8905875" cy="5216128"/>
          </a:xfrm>
          <a:prstGeom prst="rect">
            <a:avLst/>
          </a:prstGeom>
        </p:spPr>
      </p:pic>
      <p:sp>
        <p:nvSpPr>
          <p:cNvPr id="3" name="Title 2">
            <a:extLst>
              <a:ext uri="{FF2B5EF4-FFF2-40B4-BE49-F238E27FC236}">
                <a16:creationId xmlns:a16="http://schemas.microsoft.com/office/drawing/2014/main" id="{869555BF-8666-4BB6-BE01-E3F549A4C19A}"/>
              </a:ext>
              <a:ext uri="{C183D7F6-B498-43B3-948B-1728B52AA6E4}">
                <adec:decorative xmlns:adec="http://schemas.microsoft.com/office/drawing/2017/decorative" val="1"/>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dirty="0"/>
              <a:t>Yeast Race Activity</a:t>
            </a:r>
          </a:p>
        </p:txBody>
      </p:sp>
      <p:pic>
        <p:nvPicPr>
          <p:cNvPr id="2" name="Picture 1" descr="Two cups labelled A and B with flour inside, yeast packet is poured into A and then into B. Measuring cylinder next to a ruler.">
            <a:extLst>
              <a:ext uri="{FF2B5EF4-FFF2-40B4-BE49-F238E27FC236}">
                <a16:creationId xmlns:a16="http://schemas.microsoft.com/office/drawing/2014/main" id="{72601AA9-0CF6-48FD-9440-0B00AF491806}"/>
              </a:ext>
            </a:extLst>
          </p:cNvPr>
          <p:cNvPicPr>
            <a:picLocks noChangeAspect="1"/>
          </p:cNvPicPr>
          <p:nvPr/>
        </p:nvPicPr>
        <p:blipFill>
          <a:blip r:embed="rId3"/>
          <a:stretch>
            <a:fillRect/>
          </a:stretch>
        </p:blipFill>
        <p:spPr>
          <a:xfrm>
            <a:off x="281648" y="1414938"/>
            <a:ext cx="8580704" cy="3861912"/>
          </a:xfrm>
          <a:prstGeom prst="rect">
            <a:avLst/>
          </a:prstGeom>
        </p:spPr>
      </p:pic>
      <p:sp>
        <p:nvSpPr>
          <p:cNvPr id="11" name="TextBox 10">
            <a:extLst>
              <a:ext uri="{FF2B5EF4-FFF2-40B4-BE49-F238E27FC236}">
                <a16:creationId xmlns:a16="http://schemas.microsoft.com/office/drawing/2014/main" id="{FD94FD64-98C8-4243-8670-6FA00B120285}"/>
              </a:ext>
            </a:extLst>
          </p:cNvPr>
          <p:cNvSpPr txBox="1"/>
          <p:nvPr/>
        </p:nvSpPr>
        <p:spPr>
          <a:xfrm>
            <a:off x="708259" y="1753412"/>
            <a:ext cx="1828208" cy="1938992"/>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1. Label 2 cups A and B. Add 4 teaspoons of flour to each cup</a:t>
            </a:r>
          </a:p>
        </p:txBody>
      </p:sp>
      <p:sp>
        <p:nvSpPr>
          <p:cNvPr id="12" name="TextBox 11">
            <a:extLst>
              <a:ext uri="{FF2B5EF4-FFF2-40B4-BE49-F238E27FC236}">
                <a16:creationId xmlns:a16="http://schemas.microsoft.com/office/drawing/2014/main" id="{9816CB74-F289-40BF-8A4B-6EF4941EC80E}"/>
              </a:ext>
            </a:extLst>
          </p:cNvPr>
          <p:cNvSpPr txBox="1"/>
          <p:nvPr/>
        </p:nvSpPr>
        <p:spPr>
          <a:xfrm>
            <a:off x="2651896" y="1904323"/>
            <a:ext cx="1680593" cy="1015663"/>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2. Add yeast to cup A and mix</a:t>
            </a:r>
          </a:p>
        </p:txBody>
      </p:sp>
      <p:sp>
        <p:nvSpPr>
          <p:cNvPr id="13" name="TextBox 12">
            <a:extLst>
              <a:ext uri="{FF2B5EF4-FFF2-40B4-BE49-F238E27FC236}">
                <a16:creationId xmlns:a16="http://schemas.microsoft.com/office/drawing/2014/main" id="{CFAF0801-9E62-4DC1-9169-8BB4084A9900}"/>
              </a:ext>
            </a:extLst>
          </p:cNvPr>
          <p:cNvSpPr txBox="1"/>
          <p:nvPr/>
        </p:nvSpPr>
        <p:spPr>
          <a:xfrm>
            <a:off x="4571999" y="1771785"/>
            <a:ext cx="1709123" cy="1323439"/>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3. Add yeast and sugar to cup B and mix</a:t>
            </a:r>
          </a:p>
        </p:txBody>
      </p:sp>
      <p:sp>
        <p:nvSpPr>
          <p:cNvPr id="14" name="TextBox 13">
            <a:extLst>
              <a:ext uri="{FF2B5EF4-FFF2-40B4-BE49-F238E27FC236}">
                <a16:creationId xmlns:a16="http://schemas.microsoft.com/office/drawing/2014/main" id="{C65D929C-A700-412F-BAB9-ED51045791A1}"/>
              </a:ext>
            </a:extLst>
          </p:cNvPr>
          <p:cNvSpPr txBox="1"/>
          <p:nvPr/>
        </p:nvSpPr>
        <p:spPr>
          <a:xfrm>
            <a:off x="6702737" y="1667687"/>
            <a:ext cx="1996336" cy="1938992"/>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4. Pour each cup into cylinders and measure the height of the dough</a:t>
            </a:r>
          </a:p>
        </p:txBody>
      </p:sp>
      <p:sp>
        <p:nvSpPr>
          <p:cNvPr id="4" name="Footer Placeholder 3">
            <a:extLst>
              <a:ext uri="{FF2B5EF4-FFF2-40B4-BE49-F238E27FC236}">
                <a16:creationId xmlns:a16="http://schemas.microsoft.com/office/drawing/2014/main" id="{197E3A02-5B3C-4B6E-97FE-66E7EF80F43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03891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011F8C9-A0AA-42DF-9A2A-17E2088002EB}"/>
              </a:ext>
            </a:extLst>
          </p:cNvPr>
          <p:cNvSpPr>
            <a:spLocks noGrp="1"/>
          </p:cNvSpPr>
          <p:nvPr>
            <p:ph type="title"/>
          </p:nvPr>
        </p:nvSpPr>
        <p:spPr>
          <a:xfrm>
            <a:off x="471488" y="1690689"/>
            <a:ext cx="7886700" cy="2852737"/>
          </a:xfrm>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30281A2D-5974-4126-9F29-9AAF97681FF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299835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298128" y="-89158"/>
            <a:ext cx="7886700" cy="1325563"/>
          </a:xfrm>
        </p:spPr>
        <p:txBody>
          <a:bodyPr/>
          <a:lstStyle/>
          <a:p>
            <a:r>
              <a:rPr lang="en-GB" b="1" dirty="0"/>
              <a:t>Discussion Points</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
        <p:nvSpPr>
          <p:cNvPr id="13" name="Speech Bubble: Rectangle 12">
            <a:extLst>
              <a:ext uri="{FF2B5EF4-FFF2-40B4-BE49-F238E27FC236}">
                <a16:creationId xmlns:a16="http://schemas.microsoft.com/office/drawing/2014/main" id="{81525367-697C-4CB7-913D-2FC27CEB2DB5}"/>
              </a:ext>
            </a:extLst>
          </p:cNvPr>
          <p:cNvSpPr/>
          <p:nvPr/>
        </p:nvSpPr>
        <p:spPr>
          <a:xfrm>
            <a:off x="583682" y="4263358"/>
            <a:ext cx="3872666" cy="873771"/>
          </a:xfrm>
          <a:prstGeom prst="wedgeRectCallout">
            <a:avLst>
              <a:gd name="adj1" fmla="val 63551"/>
              <a:gd name="adj2" fmla="val 40695"/>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What other food products are made using bacteria or fungi? </a:t>
            </a:r>
          </a:p>
        </p:txBody>
      </p:sp>
      <p:sp>
        <p:nvSpPr>
          <p:cNvPr id="9" name="Speech Bubble: Rectangle 8">
            <a:extLst>
              <a:ext uri="{FF2B5EF4-FFF2-40B4-BE49-F238E27FC236}">
                <a16:creationId xmlns:a16="http://schemas.microsoft.com/office/drawing/2014/main" id="{D460A52F-3F89-4AC6-9CDD-DBD82A808DA5}"/>
              </a:ext>
            </a:extLst>
          </p:cNvPr>
          <p:cNvSpPr/>
          <p:nvPr/>
        </p:nvSpPr>
        <p:spPr>
          <a:xfrm>
            <a:off x="4456348" y="5343641"/>
            <a:ext cx="3984958" cy="1029299"/>
          </a:xfrm>
          <a:prstGeom prst="wedgeRectCallout">
            <a:avLst>
              <a:gd name="adj1" fmla="val -68281"/>
              <a:gd name="adj2" fmla="val 12881"/>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Why does the yeast and sugar solution move faster than the yeast alone? </a:t>
            </a:r>
          </a:p>
        </p:txBody>
      </p:sp>
      <p:sp>
        <p:nvSpPr>
          <p:cNvPr id="11" name="Speech Bubble: Rectangle 10">
            <a:extLst>
              <a:ext uri="{FF2B5EF4-FFF2-40B4-BE49-F238E27FC236}">
                <a16:creationId xmlns:a16="http://schemas.microsoft.com/office/drawing/2014/main" id="{A5591BC9-966C-4E0D-B7CF-EFB203EC636F}"/>
              </a:ext>
            </a:extLst>
          </p:cNvPr>
          <p:cNvSpPr/>
          <p:nvPr/>
        </p:nvSpPr>
        <p:spPr>
          <a:xfrm>
            <a:off x="4456348" y="978013"/>
            <a:ext cx="3984958" cy="860277"/>
          </a:xfrm>
          <a:prstGeom prst="wedgeRectCallout">
            <a:avLst>
              <a:gd name="adj1" fmla="val -68281"/>
              <a:gd name="adj2" fmla="val 12881"/>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a:latin typeface="Arial" panose="020B0604020202020204" pitchFamily="34" charset="0"/>
                <a:cs typeface="Arial" panose="020B0604020202020204" pitchFamily="34" charset="0"/>
              </a:rPr>
              <a:t>What is the process which caused the yeast mixture to rise? </a:t>
            </a:r>
            <a:endParaRPr lang="en-GB" sz="2000" dirty="0">
              <a:latin typeface="Arial" panose="020B0604020202020204" pitchFamily="34" charset="0"/>
              <a:cs typeface="Arial" panose="020B0604020202020204" pitchFamily="34" charset="0"/>
            </a:endParaRPr>
          </a:p>
        </p:txBody>
      </p:sp>
      <p:sp>
        <p:nvSpPr>
          <p:cNvPr id="12" name="Speech Bubble: Rectangle 11">
            <a:extLst>
              <a:ext uri="{FF2B5EF4-FFF2-40B4-BE49-F238E27FC236}">
                <a16:creationId xmlns:a16="http://schemas.microsoft.com/office/drawing/2014/main" id="{6DB24D13-FE3B-4046-8014-B2B63A13BE04}"/>
              </a:ext>
            </a:extLst>
          </p:cNvPr>
          <p:cNvSpPr/>
          <p:nvPr/>
        </p:nvSpPr>
        <p:spPr>
          <a:xfrm>
            <a:off x="583682" y="2043718"/>
            <a:ext cx="3872666" cy="1029299"/>
          </a:xfrm>
          <a:prstGeom prst="wedgeRectCallout">
            <a:avLst>
              <a:gd name="adj1" fmla="val 63551"/>
              <a:gd name="adj2" fmla="val 40695"/>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What would have happened if there were no live yeast in the mixture? </a:t>
            </a:r>
          </a:p>
        </p:txBody>
      </p:sp>
      <p:sp>
        <p:nvSpPr>
          <p:cNvPr id="14" name="Speech Bubble: Rectangle 13">
            <a:extLst>
              <a:ext uri="{FF2B5EF4-FFF2-40B4-BE49-F238E27FC236}">
                <a16:creationId xmlns:a16="http://schemas.microsoft.com/office/drawing/2014/main" id="{2C2E7F0A-40F5-4D3E-890D-385E48FEB32C}"/>
              </a:ext>
            </a:extLst>
          </p:cNvPr>
          <p:cNvSpPr/>
          <p:nvPr/>
        </p:nvSpPr>
        <p:spPr>
          <a:xfrm>
            <a:off x="4456348" y="3257418"/>
            <a:ext cx="3984958" cy="755753"/>
          </a:xfrm>
          <a:prstGeom prst="wedgeRectCallout">
            <a:avLst>
              <a:gd name="adj1" fmla="val -68281"/>
              <a:gd name="adj2" fmla="val 12881"/>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Why was the mixture kept in a basin of warm water? </a:t>
            </a:r>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animBg="1"/>
      <p:bldP spid="12"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AD899B5-ED32-4025-ACBD-7326322C2AF1}"/>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4B820BF8-CFF9-4413-9CE5-5E0C42D6950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74411253"/>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1007</TotalTime>
  <Words>1536</Words>
  <Application>Microsoft Office PowerPoint</Application>
  <PresentationFormat>On-screen Show (4:3)</PresentationFormat>
  <Paragraphs>165</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Raleway</vt:lpstr>
      <vt:lpstr>Office Theme</vt:lpstr>
      <vt:lpstr>Micro – organisms: Useful Microbes </vt:lpstr>
      <vt:lpstr>Learning Outcomes</vt:lpstr>
      <vt:lpstr>Curriculum Links</vt:lpstr>
      <vt:lpstr>What are Useful Microbes?</vt:lpstr>
      <vt:lpstr>Main Activity: Yeast Races </vt:lpstr>
      <vt:lpstr>Yeast Race Activity</vt:lpstr>
      <vt:lpstr>Discussion</vt:lpstr>
      <vt:lpstr>Discussion Points</vt:lpstr>
      <vt:lpstr>Extension Activities</vt:lpstr>
      <vt:lpstr>Fascinating Fact </vt:lpstr>
      <vt:lpstr>Yeast Races – Recording Sheet</vt:lpstr>
      <vt:lpstr>Yeast Races – Conclusions</vt:lpstr>
      <vt:lpstr>Yeast Races -  Answers</vt:lpstr>
      <vt:lpstr>Yeast Races Conclusions -  Answers</vt:lpstr>
      <vt:lpstr>Microbes and Food – Fill in the Blanks Worksheet</vt:lpstr>
      <vt:lpstr>Microbes and Food - Answers</vt:lpstr>
      <vt:lpstr>Learning Consolidation</vt:lpstr>
      <vt:lpstr>Discussion Question 1</vt:lpstr>
      <vt:lpstr>Discussion Question 2</vt:lpstr>
      <vt:lpstr>Discussion Question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Liam Clayton</cp:lastModifiedBy>
  <cp:revision>115</cp:revision>
  <dcterms:created xsi:type="dcterms:W3CDTF">2022-02-28T09:25:11Z</dcterms:created>
  <dcterms:modified xsi:type="dcterms:W3CDTF">2022-08-18T12:24:18Z</dcterms:modified>
</cp:coreProperties>
</file>