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6"/>
  </p:notesMasterIdLst>
  <p:sldIdLst>
    <p:sldId id="256" r:id="rId2"/>
    <p:sldId id="257" r:id="rId3"/>
    <p:sldId id="263" r:id="rId4"/>
    <p:sldId id="258" r:id="rId5"/>
    <p:sldId id="554" r:id="rId6"/>
    <p:sldId id="578" r:id="rId7"/>
    <p:sldId id="483" r:id="rId8"/>
    <p:sldId id="484" r:id="rId9"/>
    <p:sldId id="579" r:id="rId10"/>
    <p:sldId id="580" r:id="rId11"/>
    <p:sldId id="485" r:id="rId12"/>
    <p:sldId id="267" r:id="rId13"/>
    <p:sldId id="486" r:id="rId14"/>
    <p:sldId id="570" r:id="rId15"/>
    <p:sldId id="490" r:id="rId16"/>
    <p:sldId id="523" r:id="rId17"/>
    <p:sldId id="524" r:id="rId18"/>
    <p:sldId id="561" r:id="rId19"/>
    <p:sldId id="581" r:id="rId20"/>
    <p:sldId id="582" r:id="rId21"/>
    <p:sldId id="583" r:id="rId22"/>
    <p:sldId id="584" r:id="rId23"/>
    <p:sldId id="585" r:id="rId24"/>
    <p:sldId id="586" r:id="rId25"/>
    <p:sldId id="587" r:id="rId26"/>
    <p:sldId id="588" r:id="rId27"/>
    <p:sldId id="589" r:id="rId28"/>
    <p:sldId id="590" r:id="rId29"/>
    <p:sldId id="591" r:id="rId30"/>
    <p:sldId id="592" r:id="rId31"/>
    <p:sldId id="593" r:id="rId32"/>
    <p:sldId id="594" r:id="rId33"/>
    <p:sldId id="595" r:id="rId34"/>
    <p:sldId id="597"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862A5"/>
    <a:srgbClr val="000000"/>
    <a:srgbClr val="F16436"/>
    <a:srgbClr val="302564"/>
    <a:srgbClr val="12B38F"/>
    <a:srgbClr val="8DC641"/>
    <a:srgbClr val="712B8F"/>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787" autoAdjust="0"/>
    <p:restoredTop sz="86385" autoAdjust="0"/>
  </p:normalViewPr>
  <p:slideViewPr>
    <p:cSldViewPr snapToGrid="0">
      <p:cViewPr varScale="1">
        <p:scale>
          <a:sx n="67" d="100"/>
          <a:sy n="67" d="100"/>
        </p:scale>
        <p:origin x="1024" y="44"/>
      </p:cViewPr>
      <p:guideLst/>
    </p:cSldViewPr>
  </p:slideViewPr>
  <p:outlineViewPr>
    <p:cViewPr>
      <p:scale>
        <a:sx n="33" d="100"/>
        <a:sy n="33" d="100"/>
      </p:scale>
      <p:origin x="0" y="-220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18/08/2022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209674" y="2736938"/>
            <a:ext cx="9191625" cy="2387600"/>
          </a:xfrm>
        </p:spPr>
        <p:txBody>
          <a:bodyPr>
            <a:noAutofit/>
          </a:bodyPr>
          <a:lstStyle/>
          <a:p>
            <a:r>
              <a:rPr lang="en-GB" sz="4000" dirty="0"/>
              <a:t>Treatment of Infection:</a:t>
            </a:r>
            <a:br>
              <a:rPr lang="en-GB" sz="4000" dirty="0"/>
            </a:br>
            <a:r>
              <a:rPr lang="en-GB" sz="4000" dirty="0"/>
              <a:t>Antibiotic Use and Antimicrobial Resistance</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209674" y="5124538"/>
            <a:ext cx="5170978" cy="552405"/>
          </a:xfrm>
        </p:spPr>
        <p:txBody>
          <a:bodyPr/>
          <a:lstStyle/>
          <a:p>
            <a:r>
              <a:rPr lang="en-GB" dirty="0"/>
              <a:t>Key Stage 3</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995C1-AA7D-4657-A8F8-4202C45AE0D0}"/>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sz="5400" dirty="0"/>
              <a:t>Flash Card Game Steps</a:t>
            </a:r>
          </a:p>
        </p:txBody>
      </p:sp>
      <p:pic>
        <p:nvPicPr>
          <p:cNvPr id="8" name="Picture 7">
            <a:extLst>
              <a:ext uri="{FF2B5EF4-FFF2-40B4-BE49-F238E27FC236}">
                <a16:creationId xmlns:a16="http://schemas.microsoft.com/office/drawing/2014/main" id="{6895766F-FF4A-4662-83C6-8EBD101B54B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57162" y="717947"/>
            <a:ext cx="8905875" cy="5216128"/>
          </a:xfrm>
          <a:prstGeom prst="rect">
            <a:avLst/>
          </a:prstGeom>
        </p:spPr>
      </p:pic>
      <p:pic>
        <p:nvPicPr>
          <p:cNvPr id="9" name="Picture 8">
            <a:extLst>
              <a:ext uri="{FF2B5EF4-FFF2-40B4-BE49-F238E27FC236}">
                <a16:creationId xmlns:a16="http://schemas.microsoft.com/office/drawing/2014/main" id="{2A6F8D1F-78D0-48D0-86FD-FEE9B39D3E12}"/>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845746" y="923925"/>
            <a:ext cx="7528705" cy="4783906"/>
          </a:xfrm>
          <a:prstGeom prst="rect">
            <a:avLst/>
          </a:prstGeom>
        </p:spPr>
      </p:pic>
      <p:sp>
        <p:nvSpPr>
          <p:cNvPr id="11" name="TextBox 10">
            <a:extLst>
              <a:ext uri="{FF2B5EF4-FFF2-40B4-BE49-F238E27FC236}">
                <a16:creationId xmlns:a16="http://schemas.microsoft.com/office/drawing/2014/main" id="{A18B6CBA-B344-4E8E-9521-7A993E329D6B}"/>
              </a:ext>
            </a:extLst>
          </p:cNvPr>
          <p:cNvSpPr txBox="1"/>
          <p:nvPr/>
        </p:nvSpPr>
        <p:spPr>
          <a:xfrm>
            <a:off x="1485489" y="1150169"/>
            <a:ext cx="2468718" cy="2308324"/>
          </a:xfrm>
          <a:prstGeom prst="rect">
            <a:avLst/>
          </a:prstGeom>
          <a:noFill/>
        </p:spPr>
        <p:txBody>
          <a:bodyPr wrap="square" rtlCol="0">
            <a:spAutoFit/>
          </a:bodyPr>
          <a:lstStyle/>
          <a:p>
            <a:pPr defTabSz="914400"/>
            <a:r>
              <a:rPr lang="en-GB" sz="2400" dirty="0">
                <a:solidFill>
                  <a:schemeClr val="accent6">
                    <a:lumMod val="75000"/>
                  </a:schemeClr>
                </a:solidFill>
                <a:latin typeface="Arial" panose="020B0604020202020204" pitchFamily="34" charset="0"/>
                <a:cs typeface="Arial" panose="020B0604020202020204" pitchFamily="34" charset="0"/>
              </a:rPr>
              <a:t>1. Place the resistance bacteria card deck and action cards facing down</a:t>
            </a:r>
          </a:p>
        </p:txBody>
      </p:sp>
      <p:sp>
        <p:nvSpPr>
          <p:cNvPr id="12" name="TextBox 11">
            <a:extLst>
              <a:ext uri="{FF2B5EF4-FFF2-40B4-BE49-F238E27FC236}">
                <a16:creationId xmlns:a16="http://schemas.microsoft.com/office/drawing/2014/main" id="{2618FBD8-0586-462C-B01A-9772DFC742AC}"/>
              </a:ext>
            </a:extLst>
          </p:cNvPr>
          <p:cNvSpPr txBox="1"/>
          <p:nvPr/>
        </p:nvSpPr>
        <p:spPr>
          <a:xfrm>
            <a:off x="1546093" y="3664471"/>
            <a:ext cx="2347509" cy="1200329"/>
          </a:xfrm>
          <a:prstGeom prst="rect">
            <a:avLst/>
          </a:prstGeom>
          <a:noFill/>
        </p:spPr>
        <p:txBody>
          <a:bodyPr wrap="square" rtlCol="0">
            <a:spAutoFit/>
          </a:bodyPr>
          <a:lstStyle/>
          <a:p>
            <a:r>
              <a:rPr lang="en-GB" sz="2400" dirty="0">
                <a:solidFill>
                  <a:schemeClr val="accent6">
                    <a:lumMod val="75000"/>
                  </a:schemeClr>
                </a:solidFill>
                <a:latin typeface="Arial" panose="020B0604020202020204" pitchFamily="34" charset="0"/>
                <a:cs typeface="Arial" panose="020B0604020202020204" pitchFamily="34" charset="0"/>
              </a:rPr>
              <a:t>2. Deal each player 4 blue bacteria cards</a:t>
            </a:r>
          </a:p>
        </p:txBody>
      </p:sp>
      <p:sp>
        <p:nvSpPr>
          <p:cNvPr id="13" name="TextBox 12">
            <a:extLst>
              <a:ext uri="{FF2B5EF4-FFF2-40B4-BE49-F238E27FC236}">
                <a16:creationId xmlns:a16="http://schemas.microsoft.com/office/drawing/2014/main" id="{3B04F05D-7E1C-4A10-86BD-E56F30FEE85E}"/>
              </a:ext>
            </a:extLst>
          </p:cNvPr>
          <p:cNvSpPr txBox="1"/>
          <p:nvPr/>
        </p:nvSpPr>
        <p:spPr>
          <a:xfrm>
            <a:off x="3954207" y="1189755"/>
            <a:ext cx="2347509" cy="1569660"/>
          </a:xfrm>
          <a:prstGeom prst="rect">
            <a:avLst/>
          </a:prstGeom>
          <a:noFill/>
        </p:spPr>
        <p:txBody>
          <a:bodyPr wrap="square" rtlCol="0">
            <a:spAutoFit/>
          </a:bodyPr>
          <a:lstStyle/>
          <a:p>
            <a:pPr defTabSz="914400"/>
            <a:r>
              <a:rPr lang="en-GB" sz="2400" dirty="0">
                <a:solidFill>
                  <a:schemeClr val="accent6">
                    <a:lumMod val="75000"/>
                  </a:schemeClr>
                </a:solidFill>
                <a:latin typeface="Arial" panose="020B0604020202020204" pitchFamily="34" charset="0"/>
                <a:cs typeface="Arial" panose="020B0604020202020204" pitchFamily="34" charset="0"/>
              </a:rPr>
              <a:t>3. Take turns to pick up an action cards and read aloud</a:t>
            </a:r>
          </a:p>
        </p:txBody>
      </p:sp>
      <p:sp>
        <p:nvSpPr>
          <p:cNvPr id="14" name="TextBox 13">
            <a:extLst>
              <a:ext uri="{FF2B5EF4-FFF2-40B4-BE49-F238E27FC236}">
                <a16:creationId xmlns:a16="http://schemas.microsoft.com/office/drawing/2014/main" id="{6E0CC1DB-E8C7-4759-87FA-6A202558DC39}"/>
              </a:ext>
            </a:extLst>
          </p:cNvPr>
          <p:cNvSpPr txBox="1"/>
          <p:nvPr/>
        </p:nvSpPr>
        <p:spPr>
          <a:xfrm>
            <a:off x="4896672" y="2612760"/>
            <a:ext cx="2347509" cy="1938992"/>
          </a:xfrm>
          <a:prstGeom prst="rect">
            <a:avLst/>
          </a:prstGeom>
          <a:noFill/>
        </p:spPr>
        <p:txBody>
          <a:bodyPr wrap="square" rtlCol="0">
            <a:spAutoFit/>
          </a:bodyPr>
          <a:lstStyle/>
          <a:p>
            <a:pPr defTabSz="914400"/>
            <a:endParaRPr lang="en-GB" sz="2400" dirty="0">
              <a:solidFill>
                <a:schemeClr val="accent6">
                  <a:lumMod val="75000"/>
                </a:schemeClr>
              </a:solidFill>
              <a:latin typeface="Arial" panose="020B0604020202020204" pitchFamily="34" charset="0"/>
              <a:cs typeface="Arial" panose="020B0604020202020204" pitchFamily="34" charset="0"/>
            </a:endParaRPr>
          </a:p>
          <a:p>
            <a:pPr defTabSz="914400"/>
            <a:r>
              <a:rPr lang="en-GB" sz="2400" dirty="0">
                <a:solidFill>
                  <a:schemeClr val="accent6">
                    <a:lumMod val="75000"/>
                  </a:schemeClr>
                </a:solidFill>
                <a:latin typeface="Arial" panose="020B0604020202020204" pitchFamily="34" charset="0"/>
                <a:cs typeface="Arial" panose="020B0604020202020204" pitchFamily="34" charset="0"/>
              </a:rPr>
              <a:t>4. The player with the most blue bacteria cards wins!</a:t>
            </a:r>
          </a:p>
        </p:txBody>
      </p:sp>
      <p:sp>
        <p:nvSpPr>
          <p:cNvPr id="4" name="Footer Placeholder 3">
            <a:extLst>
              <a:ext uri="{FF2B5EF4-FFF2-40B4-BE49-F238E27FC236}">
                <a16:creationId xmlns:a16="http://schemas.microsoft.com/office/drawing/2014/main" id="{C52EAE58-5ABC-4B82-B1DB-9F4C984972B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18225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222F51-5C30-489C-A3B3-A33E335BF558}"/>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7322B7C3-3391-49B0-8341-C8976E7D54A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88291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552451" y="299112"/>
            <a:ext cx="3364480" cy="1325563"/>
          </a:xfrm>
        </p:spPr>
        <p:txBody>
          <a:bodyPr>
            <a:normAutofit/>
          </a:bodyPr>
          <a:lstStyle/>
          <a:p>
            <a:r>
              <a:rPr lang="en-GB"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2000" y="1159213"/>
            <a:ext cx="3867151" cy="845350"/>
          </a:xfrm>
          <a:prstGeom prst="wedgeRectCallout">
            <a:avLst>
              <a:gd name="adj1" fmla="val -63776"/>
              <a:gd name="adj2" fmla="val 1114"/>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Do antibiotics kill all bacteria?</a:t>
            </a: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740940" y="2201882"/>
            <a:ext cx="3831060" cy="966786"/>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Who discovered antibiotics?</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2000" y="3365988"/>
            <a:ext cx="4017991" cy="1022186"/>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Why bacteria become resistant to antibiotics?</a:t>
            </a:r>
          </a:p>
        </p:txBody>
      </p:sp>
      <p:sp>
        <p:nvSpPr>
          <p:cNvPr id="7" name="Speech Bubble: Rectangle 6">
            <a:extLst>
              <a:ext uri="{FF2B5EF4-FFF2-40B4-BE49-F238E27FC236}">
                <a16:creationId xmlns:a16="http://schemas.microsoft.com/office/drawing/2014/main" id="{57BED000-4252-4B97-8AF8-6CD4C8306F6B}"/>
              </a:ext>
            </a:extLst>
          </p:cNvPr>
          <p:cNvSpPr/>
          <p:nvPr/>
        </p:nvSpPr>
        <p:spPr>
          <a:xfrm>
            <a:off x="740940" y="4583274"/>
            <a:ext cx="3831060" cy="966786"/>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What is the main cause of bacterial resistance?</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923D800-ABBF-4E8A-A28B-7A768C49B0C1}"/>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772F2FA2-6A24-4C5C-B636-02482848337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31924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6C62D-B847-4BA2-9236-C63C97784811}"/>
              </a:ext>
            </a:extLst>
          </p:cNvPr>
          <p:cNvSpPr>
            <a:spLocks noGrp="1"/>
          </p:cNvSpPr>
          <p:nvPr>
            <p:ph type="title"/>
          </p:nvPr>
        </p:nvSpPr>
        <p:spPr>
          <a:xfrm>
            <a:off x="364989" y="260778"/>
            <a:ext cx="2743200" cy="2166636"/>
          </a:xfrm>
        </p:spPr>
        <p:txBody>
          <a:bodyPr>
            <a:normAutofit fontScale="90000"/>
          </a:bodyPr>
          <a:lstStyle/>
          <a:p>
            <a:r>
              <a:rPr lang="en-GB" b="1" dirty="0"/>
              <a:t>Antibiotics Can/Can’t Game</a:t>
            </a:r>
          </a:p>
        </p:txBody>
      </p:sp>
      <p:sp>
        <p:nvSpPr>
          <p:cNvPr id="11" name="Rectangle: Rounded Corners 10">
            <a:extLst>
              <a:ext uri="{FF2B5EF4-FFF2-40B4-BE49-F238E27FC236}">
                <a16:creationId xmlns:a16="http://schemas.microsoft.com/office/drawing/2014/main" id="{3DE78570-DEA8-458E-A983-BF3EBE4D1616}"/>
              </a:ext>
              <a:ext uri="{C183D7F6-B498-43B3-948B-1728B52AA6E4}">
                <adec:decorative xmlns:adec="http://schemas.microsoft.com/office/drawing/2017/decorative" val="1"/>
              </a:ext>
            </a:extLst>
          </p:cNvPr>
          <p:cNvSpPr/>
          <p:nvPr/>
        </p:nvSpPr>
        <p:spPr>
          <a:xfrm>
            <a:off x="3386346" y="298878"/>
            <a:ext cx="4995919" cy="623527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FE6B154D-72B0-42C2-B546-315106E543C6}"/>
              </a:ext>
              <a:ext uri="{C183D7F6-B498-43B3-948B-1728B52AA6E4}">
                <adec:decorative xmlns:adec="http://schemas.microsoft.com/office/drawing/2017/decorative" val="1"/>
              </a:ext>
            </a:extLst>
          </p:cNvPr>
          <p:cNvSpPr/>
          <p:nvPr/>
        </p:nvSpPr>
        <p:spPr>
          <a:xfrm>
            <a:off x="8024020" y="136525"/>
            <a:ext cx="462755" cy="396869"/>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7" name="Picture 16">
            <a:extLst>
              <a:ext uri="{FF2B5EF4-FFF2-40B4-BE49-F238E27FC236}">
                <a16:creationId xmlns:a16="http://schemas.microsoft.com/office/drawing/2014/main" id="{D45C81BB-314E-4A02-B9CA-6353627DAF6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058632" y="150615"/>
            <a:ext cx="393530" cy="368688"/>
          </a:xfrm>
          <a:prstGeom prst="rect">
            <a:avLst/>
          </a:prstGeom>
        </p:spPr>
      </p:pic>
      <p:sp>
        <p:nvSpPr>
          <p:cNvPr id="12" name="Rectangle 11">
            <a:extLst>
              <a:ext uri="{FF2B5EF4-FFF2-40B4-BE49-F238E27FC236}">
                <a16:creationId xmlns:a16="http://schemas.microsoft.com/office/drawing/2014/main" id="{ABFD17D2-AD29-4C10-889C-3D895EE4BB2C}"/>
              </a:ext>
              <a:ext uri="{C183D7F6-B498-43B3-948B-1728B52AA6E4}">
                <adec:decorative xmlns:adec="http://schemas.microsoft.com/office/drawing/2017/decorative" val="0"/>
              </a:ext>
            </a:extLst>
          </p:cNvPr>
          <p:cNvSpPr/>
          <p:nvPr/>
        </p:nvSpPr>
        <p:spPr>
          <a:xfrm>
            <a:off x="3463586" y="409569"/>
            <a:ext cx="2304561" cy="2057406"/>
          </a:xfrm>
          <a:prstGeom prst="rect">
            <a:avLst/>
          </a:prstGeom>
          <a:noFill/>
          <a:ln w="19050" cap="flat" cmpd="sng" algn="ctr">
            <a:solidFill>
              <a:srgbClr val="2862A5"/>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Antibiotics Can</a:t>
            </a:r>
            <a:endParaRPr kumimoji="0" lang="en-GB" sz="28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3" name="Rectangle 12">
            <a:extLst>
              <a:ext uri="{FF2B5EF4-FFF2-40B4-BE49-F238E27FC236}">
                <a16:creationId xmlns:a16="http://schemas.microsoft.com/office/drawing/2014/main" id="{A82D9F6E-D25F-4E60-8BB3-7BCBCCAA78BA}"/>
              </a:ext>
              <a:ext uri="{C183D7F6-B498-43B3-948B-1728B52AA6E4}">
                <adec:decorative xmlns:adec="http://schemas.microsoft.com/office/drawing/2017/decorative" val="0"/>
              </a:ext>
            </a:extLst>
          </p:cNvPr>
          <p:cNvSpPr/>
          <p:nvPr/>
        </p:nvSpPr>
        <p:spPr>
          <a:xfrm>
            <a:off x="5768148" y="409569"/>
            <a:ext cx="2513582" cy="2057406"/>
          </a:xfrm>
          <a:prstGeom prst="rect">
            <a:avLst/>
          </a:prstGeom>
          <a:noFill/>
          <a:ln w="19050" cap="flat" cmpd="sng" algn="ctr">
            <a:solidFill>
              <a:srgbClr val="2862A5"/>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Antibiotics Can’t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8" name="Rectangle: Rounded Corners 17" descr="1. Kill bacteria&#10;2. Treat only symptoms&#10;3. Help colds get better more quickly&#10;4. Stop bacteria growing&#10;5 Kill viruses&#10;6. Help pneumonia get better&#10;7. Help hay fever get better more quickly&#10;8. Kills many of our natural bacteria in the body&#10;9. Help coughs get better more quickly&#10;10. Help sore throats get better more quickly&#10;11. Help ear ache get better more quickly&#10;12 Help asthma get better more quickly&#10;13. Help patients who have bacterial infections after operations get better&#10;14. Encourage our natural bacteria to become resistant to antibiotics&#10;">
            <a:extLst>
              <a:ext uri="{FF2B5EF4-FFF2-40B4-BE49-F238E27FC236}">
                <a16:creationId xmlns:a16="http://schemas.microsoft.com/office/drawing/2014/main" id="{AC8E55C7-7F0A-476D-A17C-59977585EC82}"/>
              </a:ext>
            </a:extLst>
          </p:cNvPr>
          <p:cNvSpPr/>
          <p:nvPr/>
        </p:nvSpPr>
        <p:spPr>
          <a:xfrm>
            <a:off x="3463586" y="2505075"/>
            <a:ext cx="4818144" cy="3961726"/>
          </a:xfrm>
          <a:prstGeom prst="roundRect">
            <a:avLst>
              <a:gd name="adj" fmla="val 5353"/>
            </a:avLst>
          </a:prstGeom>
          <a:noFill/>
          <a:ln w="19050" cap="flat" cmpd="sng" algn="ctr">
            <a:solidFill>
              <a:srgbClr val="2862A5"/>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 Kill bacteria</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Treat only symptoms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3. Help colds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4. Stop bacteria growing</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5 Kill viruses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6. Help pneumonia get better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7. Help hay fever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8. Kills many of our natural bacteria in the body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9. Help coughs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 Help sore throats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11. Help ear ache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12 Help asthma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13. Help patients who have bacterial infections after operations get better</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14. Encourage our good bacteria to become resistant to antibiotics</a:t>
            </a:r>
          </a:p>
        </p:txBody>
      </p:sp>
      <p:sp>
        <p:nvSpPr>
          <p:cNvPr id="3" name="Footer Placeholder 2">
            <a:extLst>
              <a:ext uri="{FF2B5EF4-FFF2-40B4-BE49-F238E27FC236}">
                <a16:creationId xmlns:a16="http://schemas.microsoft.com/office/drawing/2014/main" id="{D1973B44-B1BB-4CE0-8E71-DDDEE7D851E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4946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D51DBC-9BD3-4A7A-B7A0-EF68036F7B43}"/>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Antibiotic Conclusions 1</a:t>
            </a:r>
          </a:p>
        </p:txBody>
      </p:sp>
      <p:sp>
        <p:nvSpPr>
          <p:cNvPr id="11" name="Title 1">
            <a:extLst>
              <a:ext uri="{FF2B5EF4-FFF2-40B4-BE49-F238E27FC236}">
                <a16:creationId xmlns:a16="http://schemas.microsoft.com/office/drawing/2014/main" id="{79C75F90-C1EE-49BF-A927-B1D47A54CCB4}"/>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a:t>
            </a:r>
            <a:endParaRPr lang="en-GB" sz="3000" b="1" dirty="0"/>
          </a:p>
        </p:txBody>
      </p:sp>
      <p:sp>
        <p:nvSpPr>
          <p:cNvPr id="8" name="Rectangle: Rounded Corners 7">
            <a:extLst>
              <a:ext uri="{FF2B5EF4-FFF2-40B4-BE49-F238E27FC236}">
                <a16:creationId xmlns:a16="http://schemas.microsoft.com/office/drawing/2014/main" id="{8914864D-1306-4419-A9FC-ECA0FCDD4403}"/>
              </a:ext>
              <a:ext uri="{C183D7F6-B498-43B3-948B-1728B52AA6E4}">
                <adec:decorative xmlns:adec="http://schemas.microsoft.com/office/drawing/2017/decorative" val="0"/>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defTabSz="914400">
              <a:defRPr/>
            </a:pPr>
            <a:r>
              <a:rPr lang="en-GB" sz="2800" dirty="0">
                <a:solidFill>
                  <a:srgbClr val="000000"/>
                </a:solidFill>
                <a:latin typeface="Arial" panose="020B0604020202020204" pitchFamily="34" charset="0"/>
                <a:ea typeface="Calibri" panose="020F0502020204030204" pitchFamily="34" charset="0"/>
              </a:rPr>
              <a:t>1. Antibiotics don’t cure the cold or flu, what should the doctor recommend or prescribe to a patient to get better?</a:t>
            </a:r>
            <a:br>
              <a:rPr lang="en-GB" sz="2800" dirty="0">
                <a:solidFill>
                  <a:srgbClr val="000000"/>
                </a:solidFill>
                <a:latin typeface="Arial" panose="020B0604020202020204" pitchFamily="34" charset="0"/>
                <a:ea typeface="Calibri" panose="020F0502020204030204" pitchFamily="34" charset="0"/>
              </a:rPr>
            </a:br>
            <a:r>
              <a:rPr lang="en-GB" sz="2800" dirty="0">
                <a:solidFill>
                  <a:srgbClr val="000000"/>
                </a:solidFill>
                <a:latin typeface="Arial" panose="020B0604020202020204" pitchFamily="34" charset="0"/>
                <a:ea typeface="Calibri" panose="020F050202020403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a:t>
            </a:r>
            <a:endParaRPr lang="en-GB" sz="2800" dirty="0"/>
          </a:p>
        </p:txBody>
      </p:sp>
      <p:sp>
        <p:nvSpPr>
          <p:cNvPr id="17" name="Rectangle: Rounded Corners 16">
            <a:extLst>
              <a:ext uri="{FF2B5EF4-FFF2-40B4-BE49-F238E27FC236}">
                <a16:creationId xmlns:a16="http://schemas.microsoft.com/office/drawing/2014/main" id="{334CE14A-8995-4F8B-B4FA-2EFF1FB62A32}"/>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37F2CA20-66E2-451F-A9C3-36F8944F9D14}"/>
              </a:ext>
              <a:ext uri="{C183D7F6-B498-43B3-948B-1728B52AA6E4}">
                <adec:decorative xmlns:adec="http://schemas.microsoft.com/office/drawing/2017/decorative" val="1"/>
              </a:ext>
            </a:extLst>
          </p:cNvPr>
          <p:cNvSpPr/>
          <p:nvPr/>
        </p:nvSpPr>
        <p:spPr>
          <a:xfrm>
            <a:off x="7867778" y="875782"/>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36D0ACD4-FC38-43C7-B931-5FD4D36E6D8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3678" y="898850"/>
            <a:ext cx="579416" cy="523798"/>
          </a:xfrm>
          <a:prstGeom prst="rect">
            <a:avLst/>
          </a:prstGeom>
        </p:spPr>
      </p:pic>
      <p:sp>
        <p:nvSpPr>
          <p:cNvPr id="3" name="Footer Placeholder 2">
            <a:extLst>
              <a:ext uri="{FF2B5EF4-FFF2-40B4-BE49-F238E27FC236}">
                <a16:creationId xmlns:a16="http://schemas.microsoft.com/office/drawing/2014/main" id="{B595AD2B-7D81-4E9C-BF31-676222D625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40944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CA57D03-CB88-4E58-B113-E2A964DD587A}"/>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Antibiotic Conclusions 2</a:t>
            </a:r>
          </a:p>
        </p:txBody>
      </p:sp>
      <p:sp>
        <p:nvSpPr>
          <p:cNvPr id="11" name="Title 1">
            <a:extLst>
              <a:ext uri="{FF2B5EF4-FFF2-40B4-BE49-F238E27FC236}">
                <a16:creationId xmlns:a16="http://schemas.microsoft.com/office/drawing/2014/main" id="{2456517D-6312-4688-9F0A-725DC1B599B0}"/>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a:t>
            </a:r>
            <a:endParaRPr lang="en-GB" sz="3000" b="1" dirty="0"/>
          </a:p>
        </p:txBody>
      </p:sp>
      <p:sp>
        <p:nvSpPr>
          <p:cNvPr id="10" name="Rectangle: Rounded Corners 9">
            <a:extLst>
              <a:ext uri="{FF2B5EF4-FFF2-40B4-BE49-F238E27FC236}">
                <a16:creationId xmlns:a16="http://schemas.microsoft.com/office/drawing/2014/main" id="{1CBEA5C2-3089-4551-8289-7124909F8EFA}"/>
              </a:ext>
              <a:ext uri="{C183D7F6-B498-43B3-948B-1728B52AA6E4}">
                <adec:decorative xmlns:adec="http://schemas.microsoft.com/office/drawing/2017/decorative" val="0"/>
              </a:ext>
            </a:extLst>
          </p:cNvPr>
          <p:cNvSpPr/>
          <p:nvPr/>
        </p:nvSpPr>
        <p:spPr>
          <a:xfrm>
            <a:off x="909932" y="1238250"/>
            <a:ext cx="7229862" cy="4810125"/>
          </a:xfrm>
          <a:prstGeom prst="roundRect">
            <a:avLst>
              <a:gd name="adj" fmla="val 1818"/>
            </a:avLst>
          </a:prstGeom>
          <a:noFill/>
          <a:ln w="28575" cap="flat" cmpd="sng" algn="ctr">
            <a:solidFill>
              <a:srgbClr val="2862A5"/>
            </a:solidFill>
            <a:prstDash val="solid"/>
            <a:miter lim="800000"/>
          </a:ln>
          <a:effectLst/>
        </p:spPr>
        <p:txBody>
          <a:bodyPr rtlCol="0" anchor="t"/>
          <a:lstStyle/>
          <a:p>
            <a:pPr lvl="0"/>
            <a:r>
              <a:rPr lang="en-GB" sz="2600" dirty="0">
                <a:solidFill>
                  <a:prstClr val="black"/>
                </a:solidFill>
                <a:latin typeface="Arial" panose="020B0604020202020204" pitchFamily="34" charset="0"/>
                <a:cs typeface="Arial" panose="020B0604020202020204" pitchFamily="34" charset="0"/>
              </a:rPr>
              <a:t>2. What would happen if a patient was prescribed an antibiotic to treat a bacterial infection, but the bacteria was resistant to that antibiotic? Hint: Antimicrobial resistance.</a:t>
            </a:r>
            <a:br>
              <a:rPr lang="en-GB" sz="2600" dirty="0">
                <a:solidFill>
                  <a:prstClr val="black"/>
                </a:solidFill>
                <a:latin typeface="Arial" panose="020B0604020202020204" pitchFamily="34" charset="0"/>
                <a:cs typeface="Arial" panose="020B0604020202020204" pitchFamily="34" charset="0"/>
              </a:rPr>
            </a:br>
            <a:r>
              <a:rPr lang="en-GB" sz="26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6" name="Rectangle: Rounded Corners 5">
            <a:extLst>
              <a:ext uri="{FF2B5EF4-FFF2-40B4-BE49-F238E27FC236}">
                <a16:creationId xmlns:a16="http://schemas.microsoft.com/office/drawing/2014/main" id="{94FA43E6-716D-40BA-8A0B-DAD281F65A63}"/>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B2E42992-E532-4CF5-9E06-4F071F38E56A}"/>
              </a:ext>
              <a:ext uri="{C183D7F6-B498-43B3-948B-1728B52AA6E4}">
                <adec:decorative xmlns:adec="http://schemas.microsoft.com/office/drawing/2017/decorative" val="1"/>
              </a:ext>
            </a:extLst>
          </p:cNvPr>
          <p:cNvSpPr/>
          <p:nvPr/>
        </p:nvSpPr>
        <p:spPr>
          <a:xfrm>
            <a:off x="7936171" y="913706"/>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2C87C1FF-5D3F-4682-A840-B73612BE230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67906" y="937084"/>
            <a:ext cx="579416" cy="523798"/>
          </a:xfrm>
          <a:prstGeom prst="rect">
            <a:avLst/>
          </a:prstGeom>
        </p:spPr>
      </p:pic>
      <p:sp>
        <p:nvSpPr>
          <p:cNvPr id="3" name="Footer Placeholder 2">
            <a:extLst>
              <a:ext uri="{FF2B5EF4-FFF2-40B4-BE49-F238E27FC236}">
                <a16:creationId xmlns:a16="http://schemas.microsoft.com/office/drawing/2014/main" id="{F9DF5996-D035-4C23-9217-A1DDF72EFDF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37254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4D6BD2C-1A4F-4B8E-94FE-EC8EF6AC9C1A}"/>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Antibiotic Conclusions 3</a:t>
            </a:r>
          </a:p>
        </p:txBody>
      </p:sp>
      <p:sp>
        <p:nvSpPr>
          <p:cNvPr id="13" name="Title 1">
            <a:extLst>
              <a:ext uri="{FF2B5EF4-FFF2-40B4-BE49-F238E27FC236}">
                <a16:creationId xmlns:a16="http://schemas.microsoft.com/office/drawing/2014/main" id="{ECDF589C-691F-42F6-A655-69B87B6EEC8E}"/>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a:t>
            </a:r>
            <a:endParaRPr lang="en-GB" sz="3000" b="1" dirty="0"/>
          </a:p>
        </p:txBody>
      </p:sp>
      <p:sp>
        <p:nvSpPr>
          <p:cNvPr id="8" name="Rectangle: Rounded Corners 7">
            <a:extLst>
              <a:ext uri="{FF2B5EF4-FFF2-40B4-BE49-F238E27FC236}">
                <a16:creationId xmlns:a16="http://schemas.microsoft.com/office/drawing/2014/main" id="{C99716D1-0A88-454E-BA8B-3AC257DF12E5}"/>
              </a:ext>
              <a:ext uri="{C183D7F6-B498-43B3-948B-1728B52AA6E4}">
                <adec:decorative xmlns:adec="http://schemas.microsoft.com/office/drawing/2017/decorative" val="0"/>
              </a:ext>
            </a:extLst>
          </p:cNvPr>
          <p:cNvSpPr/>
          <p:nvPr/>
        </p:nvSpPr>
        <p:spPr>
          <a:xfrm>
            <a:off x="918481" y="1192230"/>
            <a:ext cx="7307038" cy="4922819"/>
          </a:xfrm>
          <a:prstGeom prst="roundRect">
            <a:avLst>
              <a:gd name="adj" fmla="val 1818"/>
            </a:avLst>
          </a:prstGeom>
          <a:noFill/>
          <a:ln w="28575" cap="flat" cmpd="sng" algn="ctr">
            <a:solidFill>
              <a:srgbClr val="2862A5"/>
            </a:solidFill>
            <a:prstDash val="solid"/>
            <a:miter lim="800000"/>
          </a:ln>
          <a:effectLst/>
        </p:spPr>
        <p:txBody>
          <a:bodyPr rtlCol="0" anchor="t"/>
          <a:lstStyle/>
          <a:p>
            <a:pPr lvl="0" algn="just"/>
            <a:r>
              <a:rPr lang="en-GB" sz="2800" dirty="0">
                <a:solidFill>
                  <a:prstClr val="black"/>
                </a:solidFill>
                <a:latin typeface="Arial" panose="020B0604020202020204" pitchFamily="34" charset="0"/>
                <a:cs typeface="Arial" panose="020B0604020202020204" pitchFamily="34" charset="0"/>
              </a:rPr>
              <a:t>3. If you had some amoxicillin left over in your cupboard from a previous chest infection, would you take them later to treat a cut on your leg that got infected?</a:t>
            </a:r>
          </a:p>
          <a:p>
            <a:pPr lvl="0"/>
            <a:r>
              <a:rPr lang="en-GB" sz="2800" dirty="0">
                <a:solidFill>
                  <a:prstClr val="black"/>
                </a:solidFill>
                <a:latin typeface="Arial" panose="020B0604020202020204" pitchFamily="34" charset="0"/>
                <a:cs typeface="Arial" panose="020B0604020202020204" pitchFamily="34" charset="0"/>
              </a:rPr>
              <a:t>Explain your answer.</a:t>
            </a:r>
            <a:br>
              <a:rPr lang="en-GB" sz="2800" dirty="0">
                <a:solidFill>
                  <a:prstClr val="black"/>
                </a:solidFill>
                <a:latin typeface="Arial" panose="020B0604020202020204" pitchFamily="34" charset="0"/>
                <a:cs typeface="Arial" panose="020B0604020202020204" pitchFamily="34" charset="0"/>
              </a:rPr>
            </a:br>
            <a:r>
              <a:rPr lang="en-GB" sz="28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a:t>
            </a:r>
          </a:p>
        </p:txBody>
      </p:sp>
      <p:sp>
        <p:nvSpPr>
          <p:cNvPr id="15" name="Rectangle: Rounded Corners 14">
            <a:extLst>
              <a:ext uri="{FF2B5EF4-FFF2-40B4-BE49-F238E27FC236}">
                <a16:creationId xmlns:a16="http://schemas.microsoft.com/office/drawing/2014/main" id="{2CB20BC2-E023-4BFD-9983-5C9EE2B6DB11}"/>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A3D75326-6A95-4A90-B9AD-838EC185F7C0}"/>
              </a:ext>
              <a:ext uri="{C183D7F6-B498-43B3-948B-1728B52AA6E4}">
                <adec:decorative xmlns:adec="http://schemas.microsoft.com/office/drawing/2017/decorative" val="1"/>
              </a:ext>
            </a:extLst>
          </p:cNvPr>
          <p:cNvSpPr/>
          <p:nvPr/>
        </p:nvSpPr>
        <p:spPr>
          <a:xfrm>
            <a:off x="7864133" y="8862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5D72657C-2086-459F-9D5E-F123D6A0EAE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0033" y="912952"/>
            <a:ext cx="579416" cy="523798"/>
          </a:xfrm>
          <a:prstGeom prst="rect">
            <a:avLst/>
          </a:prstGeom>
        </p:spPr>
      </p:pic>
      <p:sp>
        <p:nvSpPr>
          <p:cNvPr id="3" name="Footer Placeholder 2">
            <a:extLst>
              <a:ext uri="{FF2B5EF4-FFF2-40B4-BE49-F238E27FC236}">
                <a16:creationId xmlns:a16="http://schemas.microsoft.com/office/drawing/2014/main" id="{B3E2F92B-C1D9-4188-83A0-9696501C731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80458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8FAB449-6954-4CC1-BDC9-C1F1E1D7FD6F}"/>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Antibiotic Conclusions 4</a:t>
            </a:r>
          </a:p>
        </p:txBody>
      </p:sp>
      <p:sp>
        <p:nvSpPr>
          <p:cNvPr id="11" name="Title 1">
            <a:extLst>
              <a:ext uri="{FF2B5EF4-FFF2-40B4-BE49-F238E27FC236}">
                <a16:creationId xmlns:a16="http://schemas.microsoft.com/office/drawing/2014/main" id="{9A58EA91-3B56-4778-B580-E291D8FDD185}"/>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a:t>
            </a:r>
            <a:endParaRPr lang="en-GB" sz="3000" b="1" dirty="0"/>
          </a:p>
        </p:txBody>
      </p:sp>
      <p:sp>
        <p:nvSpPr>
          <p:cNvPr id="14" name="Rectangle: Rounded Corners 13">
            <a:extLst>
              <a:ext uri="{FF2B5EF4-FFF2-40B4-BE49-F238E27FC236}">
                <a16:creationId xmlns:a16="http://schemas.microsoft.com/office/drawing/2014/main" id="{1FE5550A-B39E-426C-8C69-39E36822F577}"/>
              </a:ext>
              <a:ext uri="{C183D7F6-B498-43B3-948B-1728B52AA6E4}">
                <adec:decorative xmlns:adec="http://schemas.microsoft.com/office/drawing/2017/decorative" val="0"/>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defTabSz="914400">
              <a:defRPr/>
            </a:pPr>
            <a:r>
              <a:rPr lang="en-GB" sz="2000" dirty="0">
                <a:solidFill>
                  <a:prstClr val="black"/>
                </a:solidFill>
                <a:latin typeface="Arial" panose="020B0604020202020204" pitchFamily="34" charset="0"/>
                <a:cs typeface="Arial" panose="020B0604020202020204" pitchFamily="34" charset="0"/>
              </a:rPr>
              <a:t>4. A patient doesn’t want to take the prescribed flucloxacillin for their wound infection.</a:t>
            </a:r>
            <a:br>
              <a:rPr lang="en-GB" sz="2000" dirty="0">
                <a:solidFill>
                  <a:prstClr val="black"/>
                </a:solidFill>
                <a:latin typeface="Arial" panose="020B0604020202020204" pitchFamily="34" charset="0"/>
                <a:cs typeface="Arial" panose="020B0604020202020204" pitchFamily="34" charset="0"/>
              </a:rPr>
            </a:b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‘I took more than half of those pills the doc gave me before</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and it went away for a while but came back worse.’</a:t>
            </a:r>
            <a:br>
              <a:rPr lang="en-GB" sz="2000" dirty="0">
                <a:solidFill>
                  <a:prstClr val="black"/>
                </a:solidFill>
                <a:latin typeface="Arial" panose="020B0604020202020204" pitchFamily="34" charset="0"/>
                <a:cs typeface="Arial" panose="020B0604020202020204" pitchFamily="34" charset="0"/>
              </a:rPr>
            </a:b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Can you explain why this happened?</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2" name="Rectangle: Rounded Corners 11">
            <a:extLst>
              <a:ext uri="{FF2B5EF4-FFF2-40B4-BE49-F238E27FC236}">
                <a16:creationId xmlns:a16="http://schemas.microsoft.com/office/drawing/2014/main" id="{34441AA6-073A-4687-8ED2-FA4C10655B9C}"/>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10F904FC-C058-49E4-AF8B-F07A09ADBA39}"/>
              </a:ext>
              <a:ext uri="{C183D7F6-B498-43B3-948B-1728B52AA6E4}">
                <adec:decorative xmlns:adec="http://schemas.microsoft.com/office/drawing/2017/decorative" val="1"/>
              </a:ext>
            </a:extLst>
          </p:cNvPr>
          <p:cNvSpPr/>
          <p:nvPr/>
        </p:nvSpPr>
        <p:spPr>
          <a:xfrm>
            <a:off x="7867778" y="875782"/>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30803975-8BBD-4FC0-BC8A-8F7D83AC818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3678" y="898850"/>
            <a:ext cx="579416" cy="523798"/>
          </a:xfrm>
          <a:prstGeom prst="rect">
            <a:avLst/>
          </a:prstGeom>
        </p:spPr>
      </p:pic>
      <p:sp>
        <p:nvSpPr>
          <p:cNvPr id="3" name="Footer Placeholder 2">
            <a:extLst>
              <a:ext uri="{FF2B5EF4-FFF2-40B4-BE49-F238E27FC236}">
                <a16:creationId xmlns:a16="http://schemas.microsoft.com/office/drawing/2014/main" id="{4F2CDB88-CAF6-493F-8B35-537F0002079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8205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18141-F7C2-46E0-9CB7-0E732B5F5BC8}"/>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200" dirty="0"/>
              <a:t>Antibiotics Can/Can’t Game – Answers 1</a:t>
            </a:r>
          </a:p>
        </p:txBody>
      </p:sp>
      <p:sp>
        <p:nvSpPr>
          <p:cNvPr id="4" name="Title 1">
            <a:extLst>
              <a:ext uri="{FF2B5EF4-FFF2-40B4-BE49-F238E27FC236}">
                <a16:creationId xmlns:a16="http://schemas.microsoft.com/office/drawing/2014/main" id="{900ED438-CC15-4BBE-A247-29031AA88F05}"/>
              </a:ext>
            </a:extLst>
          </p:cNvPr>
          <p:cNvSpPr txBox="1">
            <a:spLocks/>
          </p:cNvSpPr>
          <p:nvPr/>
        </p:nvSpPr>
        <p:spPr>
          <a:xfrm>
            <a:off x="364988" y="260778"/>
            <a:ext cx="2987811" cy="2166636"/>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4000" b="1" i="0" u="none" strike="noStrike" kern="1200" cap="none" spc="0" normalizeH="0" baseline="0" noProof="0">
                <a:ln>
                  <a:noFill/>
                </a:ln>
                <a:solidFill>
                  <a:schemeClr val="tx1"/>
                </a:solidFill>
                <a:effectLst/>
                <a:uLnTx/>
                <a:uFillTx/>
                <a:latin typeface="Arial" panose="020B0604020202020204" pitchFamily="34" charset="0"/>
                <a:ea typeface="+mj-ea"/>
                <a:cs typeface="Arial" panose="020B0604020202020204" pitchFamily="34" charset="0"/>
              </a:rPr>
              <a:t>Antibiotics Can/Can’t Game - Answers</a:t>
            </a:r>
            <a:endParaRPr kumimoji="0" lang="en-GB" sz="40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endParaRPr>
          </a:p>
        </p:txBody>
      </p:sp>
      <p:sp>
        <p:nvSpPr>
          <p:cNvPr id="9" name="TextBox 8" descr="Antibiotics can&#10;">
            <a:extLst>
              <a:ext uri="{FF2B5EF4-FFF2-40B4-BE49-F238E27FC236}">
                <a16:creationId xmlns:a16="http://schemas.microsoft.com/office/drawing/2014/main" id="{48E40CFC-AD8F-4988-A521-8C836AF3819C}"/>
              </a:ext>
            </a:extLst>
          </p:cNvPr>
          <p:cNvSpPr txBox="1"/>
          <p:nvPr/>
        </p:nvSpPr>
        <p:spPr>
          <a:xfrm>
            <a:off x="3973508" y="537306"/>
            <a:ext cx="1561646" cy="3231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Antibiotics can</a:t>
            </a:r>
          </a:p>
        </p:txBody>
      </p:sp>
      <p:sp>
        <p:nvSpPr>
          <p:cNvPr id="7" name="Rectangle 6" descr="1. Kill bacteria:&#10;Some antibiotics work by killing bacteria&#10;&#10;4. Stop bacteria growing:&#10;Some antibiotics work by stopping the bacteria from growing and reproducing&#10;&#10;6. Help pneumonia get better:&#10;Pneumonia is often caused by a bacterial infection and is therefore treated with antibiotics&#10;&#10;8. Kills many of our natural bacteria in the body:&#10;Antibiotics not only kill the harmful bacteria that make you unwell, antibiotics also kill the natural bacteria (commensal) that help keep you healthy&#10;&#10;13. Help patients who have bacterial infections after operations get better:&#10;A person can easily catch a bacterial infection after they have had an operation if they have stitches or an open wound.&#10;Antibiotics are important to treat any infections so they can recover more quickly&#10;&#10;14. Encourage our natural bacteria to become resistant to antibiotics:&#10;The bacteria in our bodies can become resistant to antibiotics through natural selection.&#10;">
            <a:extLst>
              <a:ext uri="{FF2B5EF4-FFF2-40B4-BE49-F238E27FC236}">
                <a16:creationId xmlns:a16="http://schemas.microsoft.com/office/drawing/2014/main" id="{6974A56D-CDB7-4D28-9406-6055D66E40F2}"/>
              </a:ext>
            </a:extLst>
          </p:cNvPr>
          <p:cNvSpPr/>
          <p:nvPr/>
        </p:nvSpPr>
        <p:spPr>
          <a:xfrm>
            <a:off x="3437760" y="537306"/>
            <a:ext cx="2534906" cy="5905302"/>
          </a:xfrm>
          <a:prstGeom prst="rect">
            <a:avLst/>
          </a:prstGeom>
          <a:noFill/>
          <a:ln w="19050" cap="flat" cmpd="sng" algn="ctr">
            <a:solidFill>
              <a:srgbClr val="2862A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1. Kill bacteria:</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Some antibiotics work by killing bacteria</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4. Stop bacteria growing:</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Some antibiotics work by stopping the bacteria from growing and reproducing</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6. Help pneumonia get better:</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Pneumonia is often caused by a bacterial infection and is therefore treated with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8. Kills many of our natural bacteria in the body:</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Antibiotics not only kill the harmful bacteria that make you unwell, antibiotics also kill the natural bacteria (commensal) that help keep you healthy</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10" name="TextBox 9" descr="Antibiotics can’t&#10;">
            <a:extLst>
              <a:ext uri="{FF2B5EF4-FFF2-40B4-BE49-F238E27FC236}">
                <a16:creationId xmlns:a16="http://schemas.microsoft.com/office/drawing/2014/main" id="{C2969FAD-3284-49C7-80BE-B50432F6C124}"/>
              </a:ext>
            </a:extLst>
          </p:cNvPr>
          <p:cNvSpPr txBox="1"/>
          <p:nvPr/>
        </p:nvSpPr>
        <p:spPr>
          <a:xfrm>
            <a:off x="6571217" y="537306"/>
            <a:ext cx="1678665" cy="3231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5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Antibiotics can’t</a:t>
            </a:r>
          </a:p>
        </p:txBody>
      </p:sp>
      <p:sp>
        <p:nvSpPr>
          <p:cNvPr id="8" name="Rectangle 7" descr="2 Treat only symptoms:&#10;Antibiotics only indirectly affect  symptoms by killing bacteria. Symptoms are better treated with over the counter medicines like paracetamol&#10;&#10;3 Help colds get better more quickly:&#10;Colds are caused by viruses and are therefore not affected by antibiotics&#10;&#10;5 Kill viruses:&#10;Viruses are not affected by antibiotics&#10;&#10;7 Help hay fever get better more quickly:&#10;Hay fever is an allergic reaction and is not caused by bacteria, therefore hay fever will not be helped by antibiotics&#10;&#10;9 Help coughs get better more quickly:&#10;Most coughs are caused by viruses and are therefore not helped by antibiotics&#10;&#10;10 Help sore throats get better more quickly:&#10;Most sore throats are caused by viruses and are therefore not helped by antibiotics&#10;&#10;11 Help ear ache get better more quickly:&#10;Most ear infections are caused by viruses and are therefore not helped by antibiotics&#10;&#10;12 Help asthma get better more quickly:&#10;Asthma is caused by inflammation of the lungs and is not caused by bacteria, therefore asthma will not be helped by antibiotics&#10;">
            <a:extLst>
              <a:ext uri="{FF2B5EF4-FFF2-40B4-BE49-F238E27FC236}">
                <a16:creationId xmlns:a16="http://schemas.microsoft.com/office/drawing/2014/main" id="{298E668E-6BA5-40FC-9877-F10DEE5ECAB4}"/>
              </a:ext>
            </a:extLst>
          </p:cNvPr>
          <p:cNvSpPr/>
          <p:nvPr/>
        </p:nvSpPr>
        <p:spPr>
          <a:xfrm>
            <a:off x="5972666" y="537306"/>
            <a:ext cx="2764819" cy="5905302"/>
          </a:xfrm>
          <a:prstGeom prst="rect">
            <a:avLst/>
          </a:prstGeom>
          <a:noFill/>
          <a:ln w="19050" cap="flat" cmpd="sng" algn="ctr">
            <a:solidFill>
              <a:srgbClr val="2862A5"/>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3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2. Treat only symptoms: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Antibiotics only indirectly affect  symptoms by killing bacteria. Symptoms are better treated with over the counter medicines like paracetamol</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3. Help colds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Colds are caused by viruses and are therefore not affected by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5. Kill viruses:</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Viruses are not affected by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7. Help hay fever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Hay fever is an allergic reaction and is not caused by bacteria, therefore hay fever will not be helped by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3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6" name="Rectangle: Rounded Corners 5">
            <a:extLst>
              <a:ext uri="{FF2B5EF4-FFF2-40B4-BE49-F238E27FC236}">
                <a16:creationId xmlns:a16="http://schemas.microsoft.com/office/drawing/2014/main" id="{9FE0976D-FBE9-4E13-AD61-AAD8697E4452}"/>
              </a:ext>
              <a:ext uri="{C183D7F6-B498-43B3-948B-1728B52AA6E4}">
                <adec:decorative xmlns:adec="http://schemas.microsoft.com/office/drawing/2017/decorative" val="1"/>
              </a:ext>
            </a:extLst>
          </p:cNvPr>
          <p:cNvSpPr/>
          <p:nvPr/>
        </p:nvSpPr>
        <p:spPr>
          <a:xfrm>
            <a:off x="3352799" y="300479"/>
            <a:ext cx="5495270" cy="629674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
        <p:nvSpPr>
          <p:cNvPr id="11" name="Oval 10">
            <a:extLst>
              <a:ext uri="{FF2B5EF4-FFF2-40B4-BE49-F238E27FC236}">
                <a16:creationId xmlns:a16="http://schemas.microsoft.com/office/drawing/2014/main" id="{07E56E4D-3633-4822-951B-3225262F7325}"/>
              </a:ext>
              <a:ext uri="{C183D7F6-B498-43B3-948B-1728B52AA6E4}">
                <adec:decorative xmlns:adec="http://schemas.microsoft.com/office/drawing/2017/decorative" val="1"/>
              </a:ext>
            </a:extLst>
          </p:cNvPr>
          <p:cNvSpPr/>
          <p:nvPr/>
        </p:nvSpPr>
        <p:spPr>
          <a:xfrm>
            <a:off x="8454017" y="136525"/>
            <a:ext cx="509008" cy="400781"/>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000" b="0" i="0" u="none" strike="noStrike" kern="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pic>
        <p:nvPicPr>
          <p:cNvPr id="12" name="Picture 11">
            <a:extLst>
              <a:ext uri="{FF2B5EF4-FFF2-40B4-BE49-F238E27FC236}">
                <a16:creationId xmlns:a16="http://schemas.microsoft.com/office/drawing/2014/main" id="{CE270B74-19F6-4A1A-B46E-DD1A19D2572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492088" y="150754"/>
            <a:ext cx="432864" cy="372323"/>
          </a:xfrm>
          <a:prstGeom prst="rect">
            <a:avLst/>
          </a:prstGeom>
        </p:spPr>
      </p:pic>
      <p:sp>
        <p:nvSpPr>
          <p:cNvPr id="3" name="Footer Placeholder 2">
            <a:extLst>
              <a:ext uri="{FF2B5EF4-FFF2-40B4-BE49-F238E27FC236}">
                <a16:creationId xmlns:a16="http://schemas.microsoft.com/office/drawing/2014/main" id="{34AB7623-86B0-428E-AE59-2B27778CF4A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91128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542919" y="-138907"/>
            <a:ext cx="7886700" cy="1325563"/>
          </a:xfrm>
        </p:spPr>
        <p:txBody>
          <a:bodyPr>
            <a:normAutofit/>
          </a:bodyPr>
          <a:lstStyle/>
          <a:p>
            <a:pPr algn="ctr"/>
            <a:r>
              <a:rPr lang="en-GB" sz="3000" b="1" dirty="0"/>
              <a:t>Learning Outcomes</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4" y="885825"/>
            <a:ext cx="8637019" cy="4899026"/>
          </a:xfrm>
        </p:spPr>
        <p:txBody>
          <a:bodyPr>
            <a:noAutofit/>
          </a:bodyPr>
          <a:lstStyle/>
          <a:p>
            <a:pPr marL="0" lvl="0" indent="0" algn="just">
              <a:lnSpc>
                <a:spcPct val="120000"/>
              </a:lnSpc>
              <a:buNone/>
            </a:pPr>
            <a:r>
              <a:rPr lang="en-GB" sz="1900" b="1" dirty="0"/>
              <a:t>All students will: </a:t>
            </a:r>
          </a:p>
          <a:p>
            <a:pPr marL="0" lvl="0" indent="0" algn="just">
              <a:lnSpc>
                <a:spcPct val="120000"/>
              </a:lnSpc>
              <a:buNone/>
            </a:pPr>
            <a:r>
              <a:rPr lang="en-GB" sz="1900" dirty="0"/>
              <a:t>• Understand that antibiotics only work on bacterial infections. </a:t>
            </a:r>
          </a:p>
          <a:p>
            <a:pPr marL="0" lvl="0" indent="0" algn="just">
              <a:lnSpc>
                <a:spcPct val="120000"/>
              </a:lnSpc>
              <a:buNone/>
            </a:pPr>
            <a:r>
              <a:rPr lang="en-GB" sz="1900" dirty="0"/>
              <a:t>• Understand that most common infections will get better by themselves through time, bed rest, hydration and healthy living. </a:t>
            </a:r>
          </a:p>
          <a:p>
            <a:pPr marL="0" lvl="0" indent="0" algn="just">
              <a:lnSpc>
                <a:spcPct val="120000"/>
              </a:lnSpc>
              <a:buNone/>
            </a:pPr>
            <a:r>
              <a:rPr lang="en-GB" sz="1900" dirty="0"/>
              <a:t>• Understand that if you have antibiotics prescribed, finish the course. If, for whatever reason you have leftover antibiotics, you should dispose of them by returning these to your local pharmacy. </a:t>
            </a:r>
          </a:p>
          <a:p>
            <a:pPr marL="0" lvl="0" indent="0" algn="just">
              <a:lnSpc>
                <a:spcPct val="120000"/>
              </a:lnSpc>
              <a:buNone/>
            </a:pPr>
            <a:r>
              <a:rPr lang="en-GB" sz="1900" dirty="0"/>
              <a:t>• Understand that you must not use leftover antibiotics from a previous course or antibiotics prescribed for other people. </a:t>
            </a:r>
          </a:p>
          <a:p>
            <a:pPr marL="0" lvl="0" indent="0" algn="just">
              <a:lnSpc>
                <a:spcPct val="120000"/>
              </a:lnSpc>
              <a:buNone/>
            </a:pPr>
            <a:r>
              <a:rPr lang="en-GB" sz="1900" dirty="0"/>
              <a:t>• Understand that overuse of antibiotics can damage our normal/useful bacteria. </a:t>
            </a:r>
          </a:p>
          <a:p>
            <a:pPr marL="0" lvl="0" indent="0" algn="just">
              <a:lnSpc>
                <a:spcPct val="120000"/>
              </a:lnSpc>
              <a:buNone/>
            </a:pPr>
            <a:r>
              <a:rPr lang="en-GB" sz="1900" dirty="0"/>
              <a:t>• Understand that bacteria are becoming resistant to antibiotics due to overuse. </a:t>
            </a:r>
          </a:p>
          <a:p>
            <a:pPr marL="0" lvl="0" indent="0" algn="just">
              <a:lnSpc>
                <a:spcPct val="120000"/>
              </a:lnSpc>
              <a:buNone/>
            </a:pPr>
            <a:endParaRPr lang="en-GB" sz="19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863F2-F1A2-41F9-8FB2-3C7C4528949F}"/>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200" dirty="0"/>
              <a:t>Antibiotics Can/Can’t Game – Answers 2</a:t>
            </a:r>
          </a:p>
        </p:txBody>
      </p:sp>
      <p:sp>
        <p:nvSpPr>
          <p:cNvPr id="4" name="Title 1">
            <a:extLst>
              <a:ext uri="{FF2B5EF4-FFF2-40B4-BE49-F238E27FC236}">
                <a16:creationId xmlns:a16="http://schemas.microsoft.com/office/drawing/2014/main" id="{B61734B8-DB35-407E-ACB0-5B4A7F347088}"/>
              </a:ext>
            </a:extLst>
          </p:cNvPr>
          <p:cNvSpPr txBox="1">
            <a:spLocks/>
          </p:cNvSpPr>
          <p:nvPr/>
        </p:nvSpPr>
        <p:spPr>
          <a:xfrm>
            <a:off x="364988" y="260778"/>
            <a:ext cx="2987811" cy="2166636"/>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r>
              <a:rPr lang="en-GB" b="1" dirty="0"/>
              <a:t>Antibiotics Can/Can’t Game - Answers</a:t>
            </a:r>
          </a:p>
        </p:txBody>
      </p:sp>
      <p:sp>
        <p:nvSpPr>
          <p:cNvPr id="9" name="TextBox 8" descr="Antibiotics can&#10;">
            <a:extLst>
              <a:ext uri="{FF2B5EF4-FFF2-40B4-BE49-F238E27FC236}">
                <a16:creationId xmlns:a16="http://schemas.microsoft.com/office/drawing/2014/main" id="{D2D24FAC-45A6-4D71-B79F-90426AFE9AE5}"/>
              </a:ext>
            </a:extLst>
          </p:cNvPr>
          <p:cNvSpPr txBox="1"/>
          <p:nvPr/>
        </p:nvSpPr>
        <p:spPr>
          <a:xfrm>
            <a:off x="3921506" y="415393"/>
            <a:ext cx="1838965"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Antibiotics can</a:t>
            </a:r>
          </a:p>
        </p:txBody>
      </p:sp>
      <p:sp>
        <p:nvSpPr>
          <p:cNvPr id="7" name="Rectangle 6" descr="1. Kill bacteria:&#10;Some antibiotics work by killing bacteria&#10;&#10;4. Stop bacteria growing:&#10;Some antibiotics work by stopping the bacteria from growing and reproducing&#10;&#10;6. Help pneumonia get better:&#10;Pneumonia is often caused by a bacterial infection and is therefore treated with antibiotics&#10;&#10;8. Kills many of our natural bacteria in the body:&#10;Antibiotics not only kill the harmful bacteria that make you unwell, antibiotics also kill the natural bacteria (commensal) that help keep you healthy&#10;&#10;13. Help patients who have bacterial infections after operations get better:&#10;A person can easily catch a bacterial infection after they have had an operation if they have stitches or an open wound.&#10;Antibiotics are important to treat any infections so they can recover more quickly&#10;&#10;14. Encourage our natural bacteria to become resistant to antibiotics:&#10;The bacteria in our bodies can become resistant to antibiotics through natural selection.&#10;">
            <a:extLst>
              <a:ext uri="{FF2B5EF4-FFF2-40B4-BE49-F238E27FC236}">
                <a16:creationId xmlns:a16="http://schemas.microsoft.com/office/drawing/2014/main" id="{23EBB75F-E03E-43B9-934E-744A563F4077}"/>
              </a:ext>
            </a:extLst>
          </p:cNvPr>
          <p:cNvSpPr/>
          <p:nvPr/>
        </p:nvSpPr>
        <p:spPr>
          <a:xfrm>
            <a:off x="3416272" y="415393"/>
            <a:ext cx="2552805" cy="6027214"/>
          </a:xfrm>
          <a:prstGeom prst="rect">
            <a:avLst/>
          </a:prstGeom>
          <a:noFill/>
          <a:ln w="19050"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14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13. Help patients who have bacterial infections after operations get better:</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 person can easily catch a bacterial infection after they have had an operation if they have stitches or an open wound.</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Antibiotics are important to treat any infections so they can recover more quickly</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14. Encourage our natural bacteria to become resistant to antibiotics:</a:t>
            </a:r>
            <a:b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bacteria in our bodies can become resistant to antibiotics through natural selection.</a:t>
            </a:r>
          </a:p>
        </p:txBody>
      </p:sp>
      <p:sp>
        <p:nvSpPr>
          <p:cNvPr id="10" name="TextBox 9" descr="Antibiotics can’t&#10;">
            <a:extLst>
              <a:ext uri="{FF2B5EF4-FFF2-40B4-BE49-F238E27FC236}">
                <a16:creationId xmlns:a16="http://schemas.microsoft.com/office/drawing/2014/main" id="{71045B8A-03BB-4773-BA77-87475A9A03E3}"/>
              </a:ext>
            </a:extLst>
          </p:cNvPr>
          <p:cNvSpPr txBox="1"/>
          <p:nvPr/>
        </p:nvSpPr>
        <p:spPr>
          <a:xfrm>
            <a:off x="6421958" y="415393"/>
            <a:ext cx="1980029"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Antibiotics can’t</a:t>
            </a:r>
          </a:p>
        </p:txBody>
      </p:sp>
      <p:sp>
        <p:nvSpPr>
          <p:cNvPr id="8" name="Rectangle 7" descr="2 Treat only symptoms:&#10;Antibiotics only indirectly affect  symptoms by killing bacteria. Symptoms are better treated with over the counter medicines like paracetamol&#10;&#10;3 Help colds get better more quickly:&#10;Colds are caused by viruses and are therefore not affected by antibiotics&#10;&#10;5 Kill viruses:&#10;Viruses are not affected by antibiotics&#10;&#10;7 Help hay fever get better more quickly:&#10;Hay fever is an allergic reaction and is not caused by bacteria, therefore hay fever will not be helped by antibiotics&#10;&#10;9 Help coughs get better more quickly:&#10;Most coughs are caused by viruses and are therefore not helped by antibiotics&#10;&#10;10 Help sore throats get better more quickly:&#10;Most sore throats are caused by viruses and are therefore not helped by antibiotics&#10;&#10;11 Help ear ache get better more quickly:&#10;Most ear infections are caused by viruses and are therefore not helped by antibiotics&#10;&#10;12 Help asthma get better more quickly:&#10;Asthma is caused by inflammation of the lungs and is not caused by bacteria, therefore asthma will not be helped by antibiotics&#10;">
            <a:extLst>
              <a:ext uri="{FF2B5EF4-FFF2-40B4-BE49-F238E27FC236}">
                <a16:creationId xmlns:a16="http://schemas.microsoft.com/office/drawing/2014/main" id="{4EB6402E-04AA-48CB-92B9-2A4436E43765}"/>
              </a:ext>
            </a:extLst>
          </p:cNvPr>
          <p:cNvSpPr/>
          <p:nvPr/>
        </p:nvSpPr>
        <p:spPr>
          <a:xfrm>
            <a:off x="5969077" y="415393"/>
            <a:ext cx="2791413" cy="6027214"/>
          </a:xfrm>
          <a:prstGeom prst="rect">
            <a:avLst/>
          </a:prstGeom>
          <a:noFill/>
          <a:ln w="19050"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4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14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9. Help coughs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Most coughs are caused by viruses and are therefore not helped by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10. Help sore throats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Most sore throats are caused by viruses and are therefore not helped by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11. Help ear ache get better more quickly:</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Most ear infections are caused by viruses and are therefore not helped by antibiotics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12. Help asthma get better more quickly: Asthma is caused by inflammation of the lungs and is not caused by bacteria, therefore asthma will not be helped by antibiotics</a:t>
            </a:r>
          </a:p>
        </p:txBody>
      </p:sp>
      <p:sp>
        <p:nvSpPr>
          <p:cNvPr id="6" name="Rectangle: Rounded Corners 5">
            <a:extLst>
              <a:ext uri="{FF2B5EF4-FFF2-40B4-BE49-F238E27FC236}">
                <a16:creationId xmlns:a16="http://schemas.microsoft.com/office/drawing/2014/main" id="{512EDDE9-0464-4994-840B-A7A5D7257E13}"/>
              </a:ext>
              <a:ext uri="{C183D7F6-B498-43B3-948B-1728B52AA6E4}">
                <adec:decorative xmlns:adec="http://schemas.microsoft.com/office/drawing/2017/decorative" val="1"/>
              </a:ext>
            </a:extLst>
          </p:cNvPr>
          <p:cNvSpPr/>
          <p:nvPr/>
        </p:nvSpPr>
        <p:spPr>
          <a:xfrm>
            <a:off x="3330711" y="300478"/>
            <a:ext cx="5534073" cy="629674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E0617EFD-CD5B-4507-BDB4-A91E0152B1F9}"/>
              </a:ext>
              <a:ext uri="{C183D7F6-B498-43B3-948B-1728B52AA6E4}">
                <adec:decorative xmlns:adec="http://schemas.microsoft.com/office/drawing/2017/decorative" val="1"/>
              </a:ext>
            </a:extLst>
          </p:cNvPr>
          <p:cNvSpPr/>
          <p:nvPr/>
        </p:nvSpPr>
        <p:spPr>
          <a:xfrm>
            <a:off x="8467949" y="136524"/>
            <a:ext cx="512603" cy="400781"/>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B3D4730D-F1FC-4B1D-BBD3-B962C7BC028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506290" y="150753"/>
            <a:ext cx="435921" cy="372323"/>
          </a:xfrm>
          <a:prstGeom prst="rect">
            <a:avLst/>
          </a:prstGeom>
        </p:spPr>
      </p:pic>
      <p:sp>
        <p:nvSpPr>
          <p:cNvPr id="3" name="Footer Placeholder 2">
            <a:extLst>
              <a:ext uri="{FF2B5EF4-FFF2-40B4-BE49-F238E27FC236}">
                <a16:creationId xmlns:a16="http://schemas.microsoft.com/office/drawing/2014/main" id="{528F44D0-A784-4997-BA58-88B73D8912B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18429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000C36B-391C-49AC-A92F-3DB6F244EA22}"/>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Antibiotic Conclusions 1 - Answers</a:t>
            </a:r>
          </a:p>
        </p:txBody>
      </p:sp>
      <p:sp>
        <p:nvSpPr>
          <p:cNvPr id="11" name="Title 1">
            <a:extLst>
              <a:ext uri="{FF2B5EF4-FFF2-40B4-BE49-F238E27FC236}">
                <a16:creationId xmlns:a16="http://schemas.microsoft.com/office/drawing/2014/main" id="{A2958786-7653-4B7E-9CAA-1D46DCD223E0}"/>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 - Answers</a:t>
            </a:r>
            <a:endParaRPr lang="en-GB" sz="3000" b="1" dirty="0"/>
          </a:p>
        </p:txBody>
      </p:sp>
      <p:sp>
        <p:nvSpPr>
          <p:cNvPr id="14" name="Rectangle: Rounded Corners 13">
            <a:extLst>
              <a:ext uri="{FF2B5EF4-FFF2-40B4-BE49-F238E27FC236}">
                <a16:creationId xmlns:a16="http://schemas.microsoft.com/office/drawing/2014/main" id="{44C1BEC6-81D2-48DC-9F19-17DBECA46264}"/>
              </a:ext>
              <a:ext uri="{C183D7F6-B498-43B3-948B-1728B52AA6E4}">
                <adec:decorative xmlns:adec="http://schemas.microsoft.com/office/drawing/2017/decorative" val="0"/>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defTabSz="914400">
              <a:defRPr/>
            </a:pPr>
            <a:r>
              <a:rPr lang="en-GB" sz="2800" dirty="0">
                <a:solidFill>
                  <a:srgbClr val="000000"/>
                </a:solidFill>
                <a:latin typeface="Arial" panose="020B0604020202020204" pitchFamily="34" charset="0"/>
                <a:ea typeface="Calibri" panose="020F0502020204030204" pitchFamily="34" charset="0"/>
              </a:rPr>
              <a:t>1. Antibiotics don’t cure the cold or flu, what should the doctor recommend or prescribe to a patient to get better?</a:t>
            </a:r>
            <a:br>
              <a:rPr lang="en-GB" sz="2800" dirty="0">
                <a:solidFill>
                  <a:srgbClr val="000000"/>
                </a:solidFill>
                <a:latin typeface="Arial" panose="020B0604020202020204" pitchFamily="34" charset="0"/>
                <a:ea typeface="Calibri" panose="020F0502020204030204" pitchFamily="34" charset="0"/>
              </a:rPr>
            </a:br>
            <a:r>
              <a:rPr lang="en-GB" sz="2800" dirty="0">
                <a:solidFill>
                  <a:srgbClr val="000000"/>
                </a:solidFill>
                <a:latin typeface="Arial" panose="020B0604020202020204" pitchFamily="34" charset="0"/>
                <a:ea typeface="Calibri" panose="020F050202020403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a:t>
            </a:r>
            <a:endParaRPr lang="en-GB" sz="2800" dirty="0"/>
          </a:p>
        </p:txBody>
      </p:sp>
      <p:sp>
        <p:nvSpPr>
          <p:cNvPr id="9" name="TextBox 8">
            <a:extLst>
              <a:ext uri="{FF2B5EF4-FFF2-40B4-BE49-F238E27FC236}">
                <a16:creationId xmlns:a16="http://schemas.microsoft.com/office/drawing/2014/main" id="{CE5E4B5E-DAD7-4291-9D79-2AE4D5034D81}"/>
              </a:ext>
            </a:extLst>
          </p:cNvPr>
          <p:cNvSpPr txBox="1"/>
          <p:nvPr/>
        </p:nvSpPr>
        <p:spPr>
          <a:xfrm>
            <a:off x="1042252" y="2943225"/>
            <a:ext cx="6968273" cy="3046988"/>
          </a:xfrm>
          <a:prstGeom prst="rect">
            <a:avLst/>
          </a:prstGeom>
          <a:solidFill>
            <a:schemeClr val="bg1"/>
          </a:solidFill>
        </p:spPr>
        <p:txBody>
          <a:bodyPr wrap="square" rtlCol="0">
            <a:spAutoFit/>
          </a:bodyPr>
          <a:lstStyle/>
          <a:p>
            <a:pPr algn="just"/>
            <a:r>
              <a:rPr lang="en-GB" sz="2400" b="1" dirty="0">
                <a:solidFill>
                  <a:schemeClr val="accent6">
                    <a:lumMod val="75000"/>
                  </a:schemeClr>
                </a:solidFill>
                <a:latin typeface="Arial" panose="020B0604020202020204" pitchFamily="34" charset="0"/>
                <a:cs typeface="Arial" panose="020B0604020202020204" pitchFamily="34" charset="0"/>
              </a:rPr>
              <a:t>a) Antibiotics can be used to treat viral infections, the doctor should prescribe antibiotics. b) Antibiotics can only be used to treat bacterial infections; the cold or flu is caused by a virus. The doctor should prescribe medicines to help with the symptoms. c) The doctor should prescribe antifungals.</a:t>
            </a:r>
          </a:p>
        </p:txBody>
      </p:sp>
      <p:sp>
        <p:nvSpPr>
          <p:cNvPr id="5" name="Rectangle: Rounded Corners 4">
            <a:extLst>
              <a:ext uri="{FF2B5EF4-FFF2-40B4-BE49-F238E27FC236}">
                <a16:creationId xmlns:a16="http://schemas.microsoft.com/office/drawing/2014/main" id="{910B872A-B5A9-48E4-A280-16F005B113B1}"/>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604CC663-07A6-4390-840F-4A32559E4837}"/>
              </a:ext>
              <a:ext uri="{C183D7F6-B498-43B3-948B-1728B52AA6E4}">
                <adec:decorative xmlns:adec="http://schemas.microsoft.com/office/drawing/2017/decorative" val="1"/>
              </a:ext>
            </a:extLst>
          </p:cNvPr>
          <p:cNvSpPr/>
          <p:nvPr/>
        </p:nvSpPr>
        <p:spPr>
          <a:xfrm>
            <a:off x="8021797" y="855556"/>
            <a:ext cx="512603" cy="465996"/>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D9B1B3ED-2875-4FDB-AAA2-63D2380A20B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060138" y="869785"/>
            <a:ext cx="435921" cy="432907"/>
          </a:xfrm>
          <a:prstGeom prst="rect">
            <a:avLst/>
          </a:prstGeom>
        </p:spPr>
      </p:pic>
      <p:sp>
        <p:nvSpPr>
          <p:cNvPr id="3" name="Footer Placeholder 2">
            <a:extLst>
              <a:ext uri="{FF2B5EF4-FFF2-40B4-BE49-F238E27FC236}">
                <a16:creationId xmlns:a16="http://schemas.microsoft.com/office/drawing/2014/main" id="{FD71CA58-404B-4F16-8474-FA0116CC481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6109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240D7BA-4134-40CC-B894-3B5C13D16377}"/>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Antibiotic Conclusions 2 - Answers</a:t>
            </a:r>
          </a:p>
        </p:txBody>
      </p:sp>
      <p:sp>
        <p:nvSpPr>
          <p:cNvPr id="12" name="Title 1">
            <a:extLst>
              <a:ext uri="{FF2B5EF4-FFF2-40B4-BE49-F238E27FC236}">
                <a16:creationId xmlns:a16="http://schemas.microsoft.com/office/drawing/2014/main" id="{F9A00B92-E329-4A9F-AC5F-49B0D6E9B214}"/>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 - Answers</a:t>
            </a:r>
            <a:endParaRPr lang="en-GB" sz="3000" b="1" dirty="0"/>
          </a:p>
        </p:txBody>
      </p:sp>
      <p:sp>
        <p:nvSpPr>
          <p:cNvPr id="13" name="Rectangle: Rounded Corners 12">
            <a:extLst>
              <a:ext uri="{FF2B5EF4-FFF2-40B4-BE49-F238E27FC236}">
                <a16:creationId xmlns:a16="http://schemas.microsoft.com/office/drawing/2014/main" id="{4AB44237-AD4E-4F78-8CE1-F0CF45F06232}"/>
              </a:ext>
              <a:ext uri="{C183D7F6-B498-43B3-948B-1728B52AA6E4}">
                <adec:decorative xmlns:adec="http://schemas.microsoft.com/office/drawing/2017/decorative" val="0"/>
              </a:ext>
            </a:extLst>
          </p:cNvPr>
          <p:cNvSpPr/>
          <p:nvPr/>
        </p:nvSpPr>
        <p:spPr>
          <a:xfrm>
            <a:off x="909932" y="1238250"/>
            <a:ext cx="7229862" cy="4810125"/>
          </a:xfrm>
          <a:prstGeom prst="roundRect">
            <a:avLst>
              <a:gd name="adj" fmla="val 1818"/>
            </a:avLst>
          </a:prstGeom>
          <a:noFill/>
          <a:ln w="28575" cap="flat" cmpd="sng" algn="ctr">
            <a:solidFill>
              <a:srgbClr val="2862A5"/>
            </a:solidFill>
            <a:prstDash val="solid"/>
            <a:miter lim="800000"/>
          </a:ln>
          <a:effectLst/>
        </p:spPr>
        <p:txBody>
          <a:bodyPr rtlCol="0" anchor="t"/>
          <a:lstStyle/>
          <a:p>
            <a:pPr lvl="0"/>
            <a:r>
              <a:rPr lang="en-GB" sz="2600" dirty="0">
                <a:solidFill>
                  <a:prstClr val="black"/>
                </a:solidFill>
                <a:latin typeface="Arial" panose="020B0604020202020204" pitchFamily="34" charset="0"/>
                <a:cs typeface="Arial" panose="020B0604020202020204" pitchFamily="34" charset="0"/>
              </a:rPr>
              <a:t>2. What would happen if a patient was prescribed an antibiotic to treat a bacterial infection, but the bacteria was resistant to that antibiotic? Hint: Antimicrobial resistance.</a:t>
            </a:r>
            <a:br>
              <a:rPr lang="en-GB" sz="2600" dirty="0">
                <a:solidFill>
                  <a:prstClr val="black"/>
                </a:solidFill>
                <a:latin typeface="Arial" panose="020B0604020202020204" pitchFamily="34" charset="0"/>
                <a:cs typeface="Arial" panose="020B0604020202020204" pitchFamily="34" charset="0"/>
              </a:rPr>
            </a:br>
            <a:r>
              <a:rPr lang="en-GB" sz="26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6A462C27-F557-4679-99B0-3F66FE61BB4B}"/>
              </a:ext>
            </a:extLst>
          </p:cNvPr>
          <p:cNvSpPr txBox="1"/>
          <p:nvPr/>
        </p:nvSpPr>
        <p:spPr>
          <a:xfrm>
            <a:off x="975631" y="3060090"/>
            <a:ext cx="7135587" cy="2893100"/>
          </a:xfrm>
          <a:prstGeom prst="rect">
            <a:avLst/>
          </a:prstGeom>
          <a:solidFill>
            <a:schemeClr val="bg1"/>
          </a:solidFill>
        </p:spPr>
        <p:txBody>
          <a:bodyPr wrap="square" rtlCol="0">
            <a:spAutoFit/>
          </a:bodyPr>
          <a:lstStyle/>
          <a:p>
            <a:pPr marL="514350" indent="-514350" algn="just">
              <a:buAutoNum type="alphaLcParenR"/>
            </a:pPr>
            <a:r>
              <a:rPr lang="en-GB" sz="2600" b="1" dirty="0">
                <a:solidFill>
                  <a:schemeClr val="accent6">
                    <a:lumMod val="75000"/>
                  </a:schemeClr>
                </a:solidFill>
                <a:latin typeface="Arial" panose="020B0604020202020204" pitchFamily="34" charset="0"/>
                <a:cs typeface="Arial" panose="020B0604020202020204" pitchFamily="34" charset="0"/>
              </a:rPr>
              <a:t>Nothing! the antibiotic would not be able to kill the bacteria causing the illness therefore the patient would not get any better.</a:t>
            </a:r>
          </a:p>
          <a:p>
            <a:pPr algn="just"/>
            <a:br>
              <a:rPr lang="en-GB" sz="2600" b="1" dirty="0">
                <a:solidFill>
                  <a:schemeClr val="accent6">
                    <a:lumMod val="75000"/>
                  </a:schemeClr>
                </a:solidFill>
                <a:latin typeface="Arial" panose="020B0604020202020204" pitchFamily="34" charset="0"/>
                <a:cs typeface="Arial" panose="020B0604020202020204" pitchFamily="34" charset="0"/>
              </a:rPr>
            </a:br>
            <a:r>
              <a:rPr lang="en-GB" sz="2600" b="1" dirty="0">
                <a:solidFill>
                  <a:schemeClr val="accent6">
                    <a:lumMod val="75000"/>
                  </a:schemeClr>
                </a:solidFill>
                <a:latin typeface="Arial" panose="020B0604020202020204" pitchFamily="34" charset="0"/>
                <a:cs typeface="Arial" panose="020B0604020202020204" pitchFamily="34" charset="0"/>
              </a:rPr>
              <a:t>b) The patient would have gotten better; their infection would have gone away.</a:t>
            </a:r>
          </a:p>
        </p:txBody>
      </p:sp>
      <p:sp>
        <p:nvSpPr>
          <p:cNvPr id="5" name="Rectangle: Rounded Corners 4">
            <a:extLst>
              <a:ext uri="{FF2B5EF4-FFF2-40B4-BE49-F238E27FC236}">
                <a16:creationId xmlns:a16="http://schemas.microsoft.com/office/drawing/2014/main" id="{4848DC8E-426D-4593-A5E7-5EAACDE1E718}"/>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E4A9E3C9-812A-40EA-9B45-88E9C05E736B}"/>
              </a:ext>
              <a:ext uri="{C183D7F6-B498-43B3-948B-1728B52AA6E4}">
                <adec:decorative xmlns:adec="http://schemas.microsoft.com/office/drawing/2017/decorative" val="1"/>
              </a:ext>
            </a:extLst>
          </p:cNvPr>
          <p:cNvSpPr/>
          <p:nvPr/>
        </p:nvSpPr>
        <p:spPr>
          <a:xfrm>
            <a:off x="7936171" y="913706"/>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100A6EF8-CCA3-4E6D-9062-56B2B48640C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67906" y="937084"/>
            <a:ext cx="579416" cy="523798"/>
          </a:xfrm>
          <a:prstGeom prst="rect">
            <a:avLst/>
          </a:prstGeom>
        </p:spPr>
      </p:pic>
      <p:sp>
        <p:nvSpPr>
          <p:cNvPr id="3" name="Footer Placeholder 2">
            <a:extLst>
              <a:ext uri="{FF2B5EF4-FFF2-40B4-BE49-F238E27FC236}">
                <a16:creationId xmlns:a16="http://schemas.microsoft.com/office/drawing/2014/main" id="{4631B573-FB46-4303-8FCF-97192D3592B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789149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21991D7B-5132-466E-BDCF-9F6E6155791D}"/>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Antibiotic Conclusions 3 - Answers</a:t>
            </a:r>
          </a:p>
        </p:txBody>
      </p:sp>
      <p:sp>
        <p:nvSpPr>
          <p:cNvPr id="12" name="Title 1">
            <a:extLst>
              <a:ext uri="{FF2B5EF4-FFF2-40B4-BE49-F238E27FC236}">
                <a16:creationId xmlns:a16="http://schemas.microsoft.com/office/drawing/2014/main" id="{07F9F374-B23B-4A56-8481-E4054F98435E}"/>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 - Answers</a:t>
            </a:r>
            <a:endParaRPr lang="en-GB" sz="3000" b="1" dirty="0"/>
          </a:p>
        </p:txBody>
      </p:sp>
      <p:sp>
        <p:nvSpPr>
          <p:cNvPr id="13" name="Rectangle: Rounded Corners 12">
            <a:extLst>
              <a:ext uri="{FF2B5EF4-FFF2-40B4-BE49-F238E27FC236}">
                <a16:creationId xmlns:a16="http://schemas.microsoft.com/office/drawing/2014/main" id="{CA2BD866-CCC8-4CD2-8B36-C74AA8FC9421}"/>
              </a:ext>
              <a:ext uri="{C183D7F6-B498-43B3-948B-1728B52AA6E4}">
                <adec:decorative xmlns:adec="http://schemas.microsoft.com/office/drawing/2017/decorative" val="0"/>
              </a:ext>
            </a:extLst>
          </p:cNvPr>
          <p:cNvSpPr/>
          <p:nvPr/>
        </p:nvSpPr>
        <p:spPr>
          <a:xfrm>
            <a:off x="918481" y="1192230"/>
            <a:ext cx="7307038" cy="4922819"/>
          </a:xfrm>
          <a:prstGeom prst="roundRect">
            <a:avLst>
              <a:gd name="adj" fmla="val 1818"/>
            </a:avLst>
          </a:prstGeom>
          <a:noFill/>
          <a:ln w="28575" cap="flat" cmpd="sng" algn="ctr">
            <a:solidFill>
              <a:srgbClr val="2862A5"/>
            </a:solidFill>
            <a:prstDash val="solid"/>
            <a:miter lim="800000"/>
          </a:ln>
          <a:effectLst/>
        </p:spPr>
        <p:txBody>
          <a:bodyPr rtlCol="0" anchor="t"/>
          <a:lstStyle/>
          <a:p>
            <a:pPr lvl="0" algn="just"/>
            <a:r>
              <a:rPr lang="en-GB" sz="2800" dirty="0">
                <a:solidFill>
                  <a:prstClr val="black"/>
                </a:solidFill>
                <a:latin typeface="Arial" panose="020B0604020202020204" pitchFamily="34" charset="0"/>
                <a:cs typeface="Arial" panose="020B0604020202020204" pitchFamily="34" charset="0"/>
              </a:rPr>
              <a:t>3. If you had some amoxicillin left over in your cupboard from a previous chest infection, would you take them later to treat a cut on your leg that got infected?</a:t>
            </a:r>
          </a:p>
          <a:p>
            <a:pPr lvl="0"/>
            <a:r>
              <a:rPr lang="en-GB" sz="2800" dirty="0">
                <a:solidFill>
                  <a:prstClr val="black"/>
                </a:solidFill>
                <a:latin typeface="Arial" panose="020B0604020202020204" pitchFamily="34" charset="0"/>
                <a:cs typeface="Arial" panose="020B0604020202020204" pitchFamily="34" charset="0"/>
              </a:rPr>
              <a:t>Explain your answer.</a:t>
            </a:r>
            <a:br>
              <a:rPr lang="en-GB" sz="2800" dirty="0">
                <a:solidFill>
                  <a:prstClr val="black"/>
                </a:solidFill>
                <a:latin typeface="Arial" panose="020B0604020202020204" pitchFamily="34" charset="0"/>
                <a:cs typeface="Arial" panose="020B0604020202020204" pitchFamily="34" charset="0"/>
              </a:rPr>
            </a:br>
            <a:r>
              <a:rPr lang="en-GB" sz="28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64FF6444-DF87-4770-A335-B94126A33664}"/>
              </a:ext>
            </a:extLst>
          </p:cNvPr>
          <p:cNvSpPr txBox="1"/>
          <p:nvPr/>
        </p:nvSpPr>
        <p:spPr>
          <a:xfrm>
            <a:off x="1004206" y="3365939"/>
            <a:ext cx="7135587" cy="2723823"/>
          </a:xfrm>
          <a:prstGeom prst="rect">
            <a:avLst/>
          </a:prstGeom>
          <a:solidFill>
            <a:schemeClr val="bg1"/>
          </a:solidFill>
        </p:spPr>
        <p:txBody>
          <a:bodyPr wrap="square" rtlCol="0">
            <a:spAutoFit/>
          </a:bodyPr>
          <a:lstStyle/>
          <a:p>
            <a:pPr algn="just"/>
            <a:r>
              <a:rPr lang="en-GB" sz="1900" b="1" dirty="0">
                <a:solidFill>
                  <a:schemeClr val="accent6">
                    <a:lumMod val="75000"/>
                  </a:schemeClr>
                </a:solidFill>
                <a:latin typeface="Arial" panose="020B0604020202020204" pitchFamily="34" charset="0"/>
                <a:cs typeface="Arial" panose="020B0604020202020204" pitchFamily="34" charset="0"/>
              </a:rPr>
              <a:t>a) No, you should never use other people’s antibiotics or antibiotics which have been prescribed for a previous infection. There are many different types of antibiotics which treat different bacterial infections. Doctors prescribe specific antibiotics for specific illnesses and at a dose suitable for that patient. Taking someone else’s antibiotics may mean your infection does not get better.</a:t>
            </a:r>
            <a:br>
              <a:rPr lang="en-GB" sz="1900" b="1" dirty="0">
                <a:solidFill>
                  <a:schemeClr val="accent6">
                    <a:lumMod val="75000"/>
                  </a:schemeClr>
                </a:solidFill>
                <a:latin typeface="Arial" panose="020B0604020202020204" pitchFamily="34" charset="0"/>
                <a:cs typeface="Arial" panose="020B0604020202020204" pitchFamily="34" charset="0"/>
              </a:rPr>
            </a:br>
            <a:r>
              <a:rPr lang="en-GB" sz="1900" b="1" dirty="0">
                <a:solidFill>
                  <a:schemeClr val="accent6">
                    <a:lumMod val="75000"/>
                  </a:schemeClr>
                </a:solidFill>
                <a:latin typeface="Arial" panose="020B0604020202020204" pitchFamily="34" charset="0"/>
                <a:cs typeface="Arial" panose="020B0604020202020204" pitchFamily="34" charset="0"/>
              </a:rPr>
              <a:t>b) No, you should get some new medicine.</a:t>
            </a:r>
            <a:br>
              <a:rPr lang="en-GB" sz="1900" b="1" dirty="0">
                <a:solidFill>
                  <a:schemeClr val="accent6">
                    <a:lumMod val="75000"/>
                  </a:schemeClr>
                </a:solidFill>
                <a:latin typeface="Arial" panose="020B0604020202020204" pitchFamily="34" charset="0"/>
                <a:cs typeface="Arial" panose="020B0604020202020204" pitchFamily="34" charset="0"/>
              </a:rPr>
            </a:br>
            <a:r>
              <a:rPr lang="en-GB" sz="1900" b="1" dirty="0">
                <a:solidFill>
                  <a:schemeClr val="accent6">
                    <a:lumMod val="75000"/>
                  </a:schemeClr>
                </a:solidFill>
                <a:latin typeface="Arial" panose="020B0604020202020204" pitchFamily="34" charset="0"/>
                <a:cs typeface="Arial" panose="020B0604020202020204" pitchFamily="34" charset="0"/>
              </a:rPr>
              <a:t>c) Yes.</a:t>
            </a:r>
          </a:p>
        </p:txBody>
      </p:sp>
      <p:sp>
        <p:nvSpPr>
          <p:cNvPr id="5" name="Rectangle: Rounded Corners 4">
            <a:extLst>
              <a:ext uri="{FF2B5EF4-FFF2-40B4-BE49-F238E27FC236}">
                <a16:creationId xmlns:a16="http://schemas.microsoft.com/office/drawing/2014/main" id="{9270BB5C-6D18-4B55-8886-76258E2DF710}"/>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ED71827F-895B-43EC-B74E-7A431AA9344B}"/>
              </a:ext>
              <a:ext uri="{C183D7F6-B498-43B3-948B-1728B52AA6E4}">
                <adec:decorative xmlns:adec="http://schemas.microsoft.com/office/drawing/2017/decorative" val="1"/>
              </a:ext>
            </a:extLst>
          </p:cNvPr>
          <p:cNvSpPr/>
          <p:nvPr/>
        </p:nvSpPr>
        <p:spPr>
          <a:xfrm>
            <a:off x="7864133" y="8862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C407E9A-0F2A-4273-8B71-0C8C8CE5DA6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0033" y="912952"/>
            <a:ext cx="579416" cy="523798"/>
          </a:xfrm>
          <a:prstGeom prst="rect">
            <a:avLst/>
          </a:prstGeom>
        </p:spPr>
      </p:pic>
      <p:sp>
        <p:nvSpPr>
          <p:cNvPr id="3" name="Footer Placeholder 2">
            <a:extLst>
              <a:ext uri="{FF2B5EF4-FFF2-40B4-BE49-F238E27FC236}">
                <a16:creationId xmlns:a16="http://schemas.microsoft.com/office/drawing/2014/main" id="{5F1D3BFE-D2F4-427E-AA42-B68925E2F08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0520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293A212-7EE9-4C5A-AF5D-24A709F446B6}"/>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Antibiotic Conclusions 4 - Answers</a:t>
            </a:r>
          </a:p>
        </p:txBody>
      </p:sp>
      <p:sp>
        <p:nvSpPr>
          <p:cNvPr id="12" name="Title 1">
            <a:extLst>
              <a:ext uri="{FF2B5EF4-FFF2-40B4-BE49-F238E27FC236}">
                <a16:creationId xmlns:a16="http://schemas.microsoft.com/office/drawing/2014/main" id="{21BE9906-FA6B-41E9-91BD-CB09619610D0}"/>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Antibiotics Conclusions - Answers</a:t>
            </a:r>
            <a:endParaRPr lang="en-GB" sz="3000" b="1" dirty="0"/>
          </a:p>
        </p:txBody>
      </p:sp>
      <p:sp>
        <p:nvSpPr>
          <p:cNvPr id="13" name="Rectangle: Rounded Corners 12">
            <a:extLst>
              <a:ext uri="{FF2B5EF4-FFF2-40B4-BE49-F238E27FC236}">
                <a16:creationId xmlns:a16="http://schemas.microsoft.com/office/drawing/2014/main" id="{64E61957-6CAF-4E9C-B9B8-5EC964D793F2}"/>
              </a:ext>
              <a:ext uri="{C183D7F6-B498-43B3-948B-1728B52AA6E4}">
                <adec:decorative xmlns:adec="http://schemas.microsoft.com/office/drawing/2017/decorative" val="0"/>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defTabSz="914400">
              <a:defRPr/>
            </a:pPr>
            <a:r>
              <a:rPr lang="en-GB" sz="2000" dirty="0">
                <a:solidFill>
                  <a:prstClr val="black"/>
                </a:solidFill>
                <a:latin typeface="Arial" panose="020B0604020202020204" pitchFamily="34" charset="0"/>
                <a:cs typeface="Arial" panose="020B0604020202020204" pitchFamily="34" charset="0"/>
              </a:rPr>
              <a:t>4. A patient doesn’t want to take the prescribed flucloxacillin for their wound infection.</a:t>
            </a:r>
            <a:br>
              <a:rPr lang="en-GB" sz="2000" dirty="0">
                <a:solidFill>
                  <a:prstClr val="black"/>
                </a:solidFill>
                <a:latin typeface="Arial" panose="020B0604020202020204" pitchFamily="34" charset="0"/>
                <a:cs typeface="Arial" panose="020B0604020202020204" pitchFamily="34" charset="0"/>
              </a:rPr>
            </a:b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‘I took more than half of those pills the doc gave me before</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and it went away for a while but came back worse.’</a:t>
            </a:r>
            <a:br>
              <a:rPr lang="en-GB" sz="2000" dirty="0">
                <a:solidFill>
                  <a:prstClr val="black"/>
                </a:solidFill>
                <a:latin typeface="Arial" panose="020B0604020202020204" pitchFamily="34" charset="0"/>
                <a:cs typeface="Arial" panose="020B0604020202020204" pitchFamily="34" charset="0"/>
              </a:rPr>
            </a:b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Can you explain why this happened?</a:t>
            </a:r>
            <a:br>
              <a:rPr lang="en-GB" sz="2000" dirty="0">
                <a:solidFill>
                  <a:prstClr val="black"/>
                </a:solidFill>
                <a:latin typeface="Arial" panose="020B0604020202020204" pitchFamily="34" charset="0"/>
                <a:cs typeface="Arial" panose="020B0604020202020204" pitchFamily="34" charset="0"/>
              </a:rPr>
            </a:br>
            <a:r>
              <a:rPr lang="en-GB" sz="20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857E1C91-3717-48F0-91B8-9E3E47298A7D}"/>
              </a:ext>
            </a:extLst>
          </p:cNvPr>
          <p:cNvSpPr txBox="1"/>
          <p:nvPr/>
        </p:nvSpPr>
        <p:spPr>
          <a:xfrm>
            <a:off x="1005102" y="3578423"/>
            <a:ext cx="7135587" cy="2462213"/>
          </a:xfrm>
          <a:prstGeom prst="rect">
            <a:avLst/>
          </a:prstGeom>
          <a:solidFill>
            <a:schemeClr val="bg1"/>
          </a:solidFill>
        </p:spPr>
        <p:txBody>
          <a:bodyPr wrap="square" rtlCol="0">
            <a:spAutoFit/>
          </a:bodyPr>
          <a:lstStyle/>
          <a:p>
            <a:pPr algn="just"/>
            <a:r>
              <a:rPr lang="en-GB" sz="2200" b="1" dirty="0">
                <a:solidFill>
                  <a:schemeClr val="accent6">
                    <a:lumMod val="75000"/>
                  </a:schemeClr>
                </a:solidFill>
                <a:latin typeface="Arial" panose="020B0604020202020204" pitchFamily="34" charset="0"/>
                <a:cs typeface="Arial" panose="020B0604020202020204" pitchFamily="34" charset="0"/>
              </a:rPr>
              <a:t>a) The patient should not have taken their medicine.</a:t>
            </a:r>
            <a:br>
              <a:rPr lang="en-GB" sz="2200" b="1" dirty="0">
                <a:solidFill>
                  <a:schemeClr val="accent6">
                    <a:lumMod val="75000"/>
                  </a:schemeClr>
                </a:solidFill>
                <a:latin typeface="Arial" panose="020B0604020202020204" pitchFamily="34" charset="0"/>
                <a:cs typeface="Arial" panose="020B0604020202020204" pitchFamily="34" charset="0"/>
              </a:rPr>
            </a:br>
            <a:r>
              <a:rPr lang="en-GB" sz="2200" b="1" dirty="0">
                <a:solidFill>
                  <a:schemeClr val="accent6">
                    <a:lumMod val="75000"/>
                  </a:schemeClr>
                </a:solidFill>
                <a:latin typeface="Arial" panose="020B0604020202020204" pitchFamily="34" charset="0"/>
                <a:cs typeface="Arial" panose="020B0604020202020204" pitchFamily="34" charset="0"/>
              </a:rPr>
              <a:t>b) The patient should only have taken one pill.</a:t>
            </a:r>
            <a:br>
              <a:rPr lang="en-GB" sz="2200" b="1" dirty="0">
                <a:solidFill>
                  <a:schemeClr val="accent6">
                    <a:lumMod val="75000"/>
                  </a:schemeClr>
                </a:solidFill>
                <a:latin typeface="Arial" panose="020B0604020202020204" pitchFamily="34" charset="0"/>
                <a:cs typeface="Arial" panose="020B0604020202020204" pitchFamily="34" charset="0"/>
              </a:rPr>
            </a:br>
            <a:r>
              <a:rPr lang="en-GB" sz="2200" b="1" dirty="0">
                <a:solidFill>
                  <a:schemeClr val="accent6">
                    <a:lumMod val="75000"/>
                  </a:schemeClr>
                </a:solidFill>
                <a:latin typeface="Arial" panose="020B0604020202020204" pitchFamily="34" charset="0"/>
                <a:cs typeface="Arial" panose="020B0604020202020204" pitchFamily="34" charset="0"/>
              </a:rPr>
              <a:t>c) It is very important to finish a course of prescribed antibiotics, not just stop halfway through. Failure to finish the course may result in not all the bacteria being killed and possibly becoming resistant to that antibiotic in future.</a:t>
            </a:r>
          </a:p>
        </p:txBody>
      </p:sp>
      <p:sp>
        <p:nvSpPr>
          <p:cNvPr id="5" name="Rectangle: Rounded Corners 4">
            <a:extLst>
              <a:ext uri="{FF2B5EF4-FFF2-40B4-BE49-F238E27FC236}">
                <a16:creationId xmlns:a16="http://schemas.microsoft.com/office/drawing/2014/main" id="{DC06C9A5-23EC-4C81-BEA6-BA1942D821A4}"/>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A5DA8933-B2B7-4A3E-AA38-0A77C29D16BA}"/>
              </a:ext>
              <a:ext uri="{C183D7F6-B498-43B3-948B-1728B52AA6E4}">
                <adec:decorative xmlns:adec="http://schemas.microsoft.com/office/drawing/2017/decorative" val="1"/>
              </a:ext>
            </a:extLst>
          </p:cNvPr>
          <p:cNvSpPr/>
          <p:nvPr/>
        </p:nvSpPr>
        <p:spPr>
          <a:xfrm>
            <a:off x="7867778" y="875782"/>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4BC6CF1B-42A3-4A8B-8CBB-D5731F277C5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3678" y="898850"/>
            <a:ext cx="579416" cy="523798"/>
          </a:xfrm>
          <a:prstGeom prst="rect">
            <a:avLst/>
          </a:prstGeom>
        </p:spPr>
      </p:pic>
      <p:sp>
        <p:nvSpPr>
          <p:cNvPr id="3" name="Footer Placeholder 2">
            <a:extLst>
              <a:ext uri="{FF2B5EF4-FFF2-40B4-BE49-F238E27FC236}">
                <a16:creationId xmlns:a16="http://schemas.microsoft.com/office/drawing/2014/main" id="{1C8335C5-83AE-4CD6-B6C8-A1FE9DF454B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2668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B44EF-E8DD-4F19-87AE-8BC3A17F01B2}"/>
              </a:ext>
            </a:extLst>
          </p:cNvPr>
          <p:cNvSpPr>
            <a:spLocks noGrp="1"/>
          </p:cNvSpPr>
          <p:nvPr>
            <p:ph type="title"/>
          </p:nvPr>
        </p:nvSpPr>
        <p:spPr/>
        <p:txBody>
          <a:bodyPr/>
          <a:lstStyle/>
          <a:p>
            <a:pPr algn="ctr"/>
            <a:r>
              <a:rPr lang="en-GB" b="1" dirty="0"/>
              <a:t>Antimicrobial Resistance Flash Card Game</a:t>
            </a:r>
          </a:p>
        </p:txBody>
      </p:sp>
      <p:sp>
        <p:nvSpPr>
          <p:cNvPr id="4" name="Rectangle: Rounded Corners 3" descr="Bacteria:&#10;Bacteria haven’t&#10;Developed resistance, therefore they can still be killed by antibiotics&#10;">
            <a:extLst>
              <a:ext uri="{FF2B5EF4-FFF2-40B4-BE49-F238E27FC236}">
                <a16:creationId xmlns:a16="http://schemas.microsoft.com/office/drawing/2014/main" id="{CB356636-FC69-4EDC-92FD-1339ADCAABBC}"/>
              </a:ext>
            </a:extLst>
          </p:cNvPr>
          <p:cNvSpPr/>
          <p:nvPr/>
        </p:nvSpPr>
        <p:spPr>
          <a:xfrm>
            <a:off x="1631836" y="1962149"/>
            <a:ext cx="2793796" cy="3876676"/>
          </a:xfrm>
          <a:prstGeom prst="roundRect">
            <a:avLst>
              <a:gd name="adj" fmla="val 6538"/>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5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Bacteria:</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5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Bacteria haven’t</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5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Developed resistance, therefore they can still be killed by antibiotics</a:t>
            </a:r>
          </a:p>
        </p:txBody>
      </p:sp>
      <p:sp>
        <p:nvSpPr>
          <p:cNvPr id="5" name="Rectangle: Rounded Corners 4" descr="Resistant Bacteria:&#10;Bacteria that can no longer be killed by some or all antibiotics. This is called antibiotic resistance.&#10;">
            <a:extLst>
              <a:ext uri="{FF2B5EF4-FFF2-40B4-BE49-F238E27FC236}">
                <a16:creationId xmlns:a16="http://schemas.microsoft.com/office/drawing/2014/main" id="{CE745CB9-56C5-43FD-94A6-5D5D0511A3AC}"/>
              </a:ext>
            </a:extLst>
          </p:cNvPr>
          <p:cNvSpPr/>
          <p:nvPr/>
        </p:nvSpPr>
        <p:spPr>
          <a:xfrm>
            <a:off x="4718367" y="1962149"/>
            <a:ext cx="2793796" cy="3876676"/>
          </a:xfrm>
          <a:prstGeom prst="roundRect">
            <a:avLst>
              <a:gd name="adj" fmla="val 6538"/>
            </a:avLst>
          </a:prstGeom>
          <a:solidFill>
            <a:srgbClr val="BE1E2D"/>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Resistant Bacteria:</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Bacteria that can no longer be killed by some or all antibiotics. This is called antibiotic resistance.</a:t>
            </a:r>
          </a:p>
        </p:txBody>
      </p:sp>
      <p:sp>
        <p:nvSpPr>
          <p:cNvPr id="3" name="Footer Placeholder 2">
            <a:extLst>
              <a:ext uri="{FF2B5EF4-FFF2-40B4-BE49-F238E27FC236}">
                <a16:creationId xmlns:a16="http://schemas.microsoft.com/office/drawing/2014/main" id="{ED6DCC4C-BADF-422B-9489-DB380217D1A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5689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476BD-1542-4CC1-97E2-454DADCD2535}"/>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2</a:t>
            </a:r>
          </a:p>
        </p:txBody>
      </p:sp>
      <p:sp>
        <p:nvSpPr>
          <p:cNvPr id="4" name="Title 1">
            <a:extLst>
              <a:ext uri="{FF2B5EF4-FFF2-40B4-BE49-F238E27FC236}">
                <a16:creationId xmlns:a16="http://schemas.microsoft.com/office/drawing/2014/main" id="{CE836C90-42C3-4BD5-B709-14621DF27EE4}"/>
              </a:ext>
            </a:extLst>
          </p:cNvPr>
          <p:cNvSpPr txBox="1">
            <a:spLocks/>
          </p:cNvSpPr>
          <p:nvPr/>
        </p:nvSpPr>
        <p:spPr>
          <a:xfrm>
            <a:off x="814136" y="136524"/>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35" name="Rectangle: Rounded Corners 34">
            <a:extLst>
              <a:ext uri="{FF2B5EF4-FFF2-40B4-BE49-F238E27FC236}">
                <a16:creationId xmlns:a16="http://schemas.microsoft.com/office/drawing/2014/main" id="{4A1EF694-E76D-4B23-B755-1C1792B718E7}"/>
              </a:ext>
              <a:ext uri="{C183D7F6-B498-43B3-948B-1728B52AA6E4}">
                <adec:decorative xmlns:adec="http://schemas.microsoft.com/office/drawing/2017/decorative" val="1"/>
              </a:ext>
            </a:extLst>
          </p:cNvPr>
          <p:cNvSpPr/>
          <p:nvPr/>
        </p:nvSpPr>
        <p:spPr>
          <a:xfrm>
            <a:off x="1317715" y="1779324"/>
            <a:ext cx="3145553" cy="4264919"/>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39" name="TextBox 38" descr="1. Action card&#10;You’re not feeling well, so a friend offers you some of their left over antibiotics which you take&#10;">
            <a:extLst>
              <a:ext uri="{FF2B5EF4-FFF2-40B4-BE49-F238E27FC236}">
                <a16:creationId xmlns:a16="http://schemas.microsoft.com/office/drawing/2014/main" id="{83E92365-8760-4BD3-98DE-DD5FA4FE776E}"/>
              </a:ext>
            </a:extLst>
          </p:cNvPr>
          <p:cNvSpPr txBox="1"/>
          <p:nvPr/>
        </p:nvSpPr>
        <p:spPr>
          <a:xfrm>
            <a:off x="1427723" y="1774195"/>
            <a:ext cx="2928089" cy="1400383"/>
          </a:xfrm>
          <a:prstGeom prst="rect">
            <a:avLst/>
          </a:prstGeom>
          <a:noFill/>
        </p:spPr>
        <p:txBody>
          <a:bodyPr wrap="square" rtlCol="0">
            <a:spAutoFit/>
          </a:bodyPr>
          <a:lstStyle/>
          <a:p>
            <a:pPr marL="228600" indent="-228600">
              <a:buFontTx/>
              <a:buAutoNum type="arabicPeriod"/>
            </a:pPr>
            <a:r>
              <a:rPr lang="en-GB" sz="1700" dirty="0">
                <a:solidFill>
                  <a:prstClr val="black"/>
                </a:solidFill>
                <a:latin typeface="Arial" panose="020B0604020202020204" pitchFamily="34" charset="0"/>
                <a:cs typeface="Arial" panose="020B0604020202020204" pitchFamily="34" charset="0"/>
              </a:rPr>
              <a:t>Action card</a:t>
            </a:r>
          </a:p>
          <a:p>
            <a:r>
              <a:rPr lang="en-GB" sz="1700" dirty="0">
                <a:solidFill>
                  <a:prstClr val="black"/>
                </a:solidFill>
                <a:latin typeface="Arial" panose="020B0604020202020204" pitchFamily="34" charset="0"/>
                <a:cs typeface="Arial" panose="020B0604020202020204" pitchFamily="34" charset="0"/>
              </a:rPr>
              <a:t>You’re not feeling well, so a friend offers you some of their left over antibiotics which you take</a:t>
            </a:r>
          </a:p>
        </p:txBody>
      </p:sp>
      <p:sp>
        <p:nvSpPr>
          <p:cNvPr id="36" name="Rectangle: Rounded Corners 35" descr="Pick up 1 resistant bacteria&#10;">
            <a:extLst>
              <a:ext uri="{FF2B5EF4-FFF2-40B4-BE49-F238E27FC236}">
                <a16:creationId xmlns:a16="http://schemas.microsoft.com/office/drawing/2014/main" id="{F5E59029-B9FA-4C1A-90CC-09197C391D0F}"/>
              </a:ext>
            </a:extLst>
          </p:cNvPr>
          <p:cNvSpPr/>
          <p:nvPr/>
        </p:nvSpPr>
        <p:spPr>
          <a:xfrm>
            <a:off x="1394468" y="3238990"/>
            <a:ext cx="2974142" cy="458731"/>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37" name="Rectangle: Rounded Corners 36" descr="Pass on 2 bacteria&#10;">
            <a:extLst>
              <a:ext uri="{FF2B5EF4-FFF2-40B4-BE49-F238E27FC236}">
                <a16:creationId xmlns:a16="http://schemas.microsoft.com/office/drawing/2014/main" id="{4190AA0A-A00C-4E43-9601-D2F47359D719}"/>
              </a:ext>
            </a:extLst>
          </p:cNvPr>
          <p:cNvSpPr/>
          <p:nvPr/>
        </p:nvSpPr>
        <p:spPr>
          <a:xfrm>
            <a:off x="1386891" y="3767420"/>
            <a:ext cx="2974142" cy="458731"/>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Pass on 2 bacteria</a:t>
            </a:r>
          </a:p>
        </p:txBody>
      </p:sp>
      <p:sp>
        <p:nvSpPr>
          <p:cNvPr id="38" name="Rectangle: Rounded Corners 37" descr="Information: You must not use anyone’s leftover antibiotics as this can increase antibiotic resistance&#10;">
            <a:extLst>
              <a:ext uri="{FF2B5EF4-FFF2-40B4-BE49-F238E27FC236}">
                <a16:creationId xmlns:a16="http://schemas.microsoft.com/office/drawing/2014/main" id="{B6ED1392-508E-490F-ABF2-B108CFACCF9E}"/>
              </a:ext>
            </a:extLst>
          </p:cNvPr>
          <p:cNvSpPr/>
          <p:nvPr/>
        </p:nvSpPr>
        <p:spPr>
          <a:xfrm>
            <a:off x="1386891" y="4295958"/>
            <a:ext cx="2968920" cy="1659863"/>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You must not use anyone’s leftover antibiotics as this can increase antibiotic resistance</a:t>
            </a:r>
          </a:p>
        </p:txBody>
      </p:sp>
      <p:sp>
        <p:nvSpPr>
          <p:cNvPr id="40" name="Rectangle: Rounded Corners 39">
            <a:extLst>
              <a:ext uri="{FF2B5EF4-FFF2-40B4-BE49-F238E27FC236}">
                <a16:creationId xmlns:a16="http://schemas.microsoft.com/office/drawing/2014/main" id="{C4B09986-7829-498A-B960-84357747A109}"/>
              </a:ext>
              <a:ext uri="{C183D7F6-B498-43B3-948B-1728B52AA6E4}">
                <adec:decorative xmlns:adec="http://schemas.microsoft.com/office/drawing/2017/decorative" val="1"/>
              </a:ext>
            </a:extLst>
          </p:cNvPr>
          <p:cNvSpPr/>
          <p:nvPr/>
        </p:nvSpPr>
        <p:spPr>
          <a:xfrm>
            <a:off x="4680732" y="1779324"/>
            <a:ext cx="3145553" cy="4264919"/>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4" name="TextBox 43" descr="2. Action card&#10;You’ve come down with a sore throat so you try and get antibiotics from your doctor&#10;">
            <a:extLst>
              <a:ext uri="{FF2B5EF4-FFF2-40B4-BE49-F238E27FC236}">
                <a16:creationId xmlns:a16="http://schemas.microsoft.com/office/drawing/2014/main" id="{7559B064-4560-4FD4-8AF8-13905B3B7811}"/>
              </a:ext>
            </a:extLst>
          </p:cNvPr>
          <p:cNvSpPr txBox="1"/>
          <p:nvPr/>
        </p:nvSpPr>
        <p:spPr>
          <a:xfrm>
            <a:off x="4790740" y="1774195"/>
            <a:ext cx="2928089" cy="140038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2. Action card</a:t>
            </a:r>
          </a:p>
          <a:p>
            <a:r>
              <a:rPr lang="en-GB" sz="1700" dirty="0">
                <a:solidFill>
                  <a:prstClr val="black"/>
                </a:solidFill>
                <a:latin typeface="Arial" panose="020B0604020202020204" pitchFamily="34" charset="0"/>
                <a:cs typeface="Arial" panose="020B0604020202020204" pitchFamily="34" charset="0"/>
              </a:rPr>
              <a:t>You’ve come down with a sore throat so you try and get antibiotics from your doctor</a:t>
            </a:r>
          </a:p>
        </p:txBody>
      </p:sp>
      <p:sp>
        <p:nvSpPr>
          <p:cNvPr id="41" name="Rectangle: Rounded Corners 40" descr="Pick up 1 resistant bacteria&#10;">
            <a:extLst>
              <a:ext uri="{FF2B5EF4-FFF2-40B4-BE49-F238E27FC236}">
                <a16:creationId xmlns:a16="http://schemas.microsoft.com/office/drawing/2014/main" id="{7598E2A4-BA2F-4900-A373-B2ABE0AECFD6}"/>
              </a:ext>
            </a:extLst>
          </p:cNvPr>
          <p:cNvSpPr/>
          <p:nvPr/>
        </p:nvSpPr>
        <p:spPr>
          <a:xfrm>
            <a:off x="4757486" y="3238990"/>
            <a:ext cx="2974142" cy="458731"/>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42" name="Rectangle: Rounded Corners 41" descr="Put 2 bacteria back in the pile&#10;">
            <a:extLst>
              <a:ext uri="{FF2B5EF4-FFF2-40B4-BE49-F238E27FC236}">
                <a16:creationId xmlns:a16="http://schemas.microsoft.com/office/drawing/2014/main" id="{23D633D2-F80F-4A86-B753-1D89B78EB2BF}"/>
              </a:ext>
            </a:extLst>
          </p:cNvPr>
          <p:cNvSpPr/>
          <p:nvPr/>
        </p:nvSpPr>
        <p:spPr>
          <a:xfrm>
            <a:off x="4766437" y="3767420"/>
            <a:ext cx="2942164" cy="615545"/>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43" name="Rectangle: Rounded Corners 42" descr="Information: Most common infections will get better by themselves through time, bed rest, fluids and healthy living&#10;">
            <a:extLst>
              <a:ext uri="{FF2B5EF4-FFF2-40B4-BE49-F238E27FC236}">
                <a16:creationId xmlns:a16="http://schemas.microsoft.com/office/drawing/2014/main" id="{2348B0D5-6CC9-47E4-BDFC-CD1BB03ADC76}"/>
              </a:ext>
            </a:extLst>
          </p:cNvPr>
          <p:cNvSpPr/>
          <p:nvPr/>
        </p:nvSpPr>
        <p:spPr>
          <a:xfrm>
            <a:off x="4757486" y="4493221"/>
            <a:ext cx="2961344" cy="1462598"/>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Most common infections will get better by themselves through time, bed rest, fluids and healthy living</a:t>
            </a:r>
          </a:p>
        </p:txBody>
      </p:sp>
      <p:sp>
        <p:nvSpPr>
          <p:cNvPr id="3" name="Footer Placeholder 2">
            <a:extLst>
              <a:ext uri="{FF2B5EF4-FFF2-40B4-BE49-F238E27FC236}">
                <a16:creationId xmlns:a16="http://schemas.microsoft.com/office/drawing/2014/main" id="{3BE1325B-606A-40F6-98ED-AB6E93DB9EE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2440077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76F95-8DCB-4298-AE4A-11FC83CC3002}"/>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3</a:t>
            </a:r>
          </a:p>
        </p:txBody>
      </p:sp>
      <p:sp>
        <p:nvSpPr>
          <p:cNvPr id="4" name="Title 1">
            <a:extLst>
              <a:ext uri="{FF2B5EF4-FFF2-40B4-BE49-F238E27FC236}">
                <a16:creationId xmlns:a16="http://schemas.microsoft.com/office/drawing/2014/main" id="{8D4C0F74-4B1F-4071-BF55-E6DC53F4FB8F}"/>
              </a:ext>
            </a:extLst>
          </p:cNvPr>
          <p:cNvSpPr txBox="1">
            <a:spLocks/>
          </p:cNvSpPr>
          <p:nvPr/>
        </p:nvSpPr>
        <p:spPr>
          <a:xfrm>
            <a:off x="728630" y="210049"/>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5" name="Rectangle: Rounded Corners 4">
            <a:extLst>
              <a:ext uri="{FF2B5EF4-FFF2-40B4-BE49-F238E27FC236}">
                <a16:creationId xmlns:a16="http://schemas.microsoft.com/office/drawing/2014/main" id="{8192DC23-BB05-40C7-9584-73B5CB76376B}"/>
              </a:ext>
              <a:ext uri="{C183D7F6-B498-43B3-948B-1728B52AA6E4}">
                <adec:decorative xmlns:adec="http://schemas.microsoft.com/office/drawing/2017/decorative" val="1"/>
              </a:ext>
            </a:extLst>
          </p:cNvPr>
          <p:cNvSpPr/>
          <p:nvPr/>
        </p:nvSpPr>
        <p:spPr>
          <a:xfrm>
            <a:off x="1579637" y="1637705"/>
            <a:ext cx="2892382" cy="4555654"/>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 name="TextBox 7" descr="3. Action card&#10;You have strep throat and have been coughing a lot. Every time you cough you use a tissue to catch it and then you throw it in the bin to stop other people catching your infection&#10;&#10;">
            <a:extLst>
              <a:ext uri="{FF2B5EF4-FFF2-40B4-BE49-F238E27FC236}">
                <a16:creationId xmlns:a16="http://schemas.microsoft.com/office/drawing/2014/main" id="{95471529-9F43-4F92-9BFE-EED458ADA330}"/>
              </a:ext>
            </a:extLst>
          </p:cNvPr>
          <p:cNvSpPr txBox="1"/>
          <p:nvPr/>
        </p:nvSpPr>
        <p:spPr>
          <a:xfrm>
            <a:off x="1682740" y="1632227"/>
            <a:ext cx="2871316" cy="2185214"/>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3. Action card</a:t>
            </a:r>
          </a:p>
          <a:p>
            <a:r>
              <a:rPr lang="en-GB" sz="1700" dirty="0">
                <a:solidFill>
                  <a:prstClr val="black"/>
                </a:solidFill>
                <a:latin typeface="Arial" panose="020B0604020202020204" pitchFamily="34" charset="0"/>
                <a:cs typeface="Arial" panose="020B0604020202020204" pitchFamily="34" charset="0"/>
              </a:rPr>
              <a:t>You have strep throat and have been coughing a lot. Every time you cough you use a tissue to catch it and then you throw it in the bin to stop other people catching your infection</a:t>
            </a:r>
          </a:p>
        </p:txBody>
      </p:sp>
      <p:sp>
        <p:nvSpPr>
          <p:cNvPr id="6" name="Rectangle: Rounded Corners 5" descr="Pass on 2 bacteria&#10;">
            <a:extLst>
              <a:ext uri="{FF2B5EF4-FFF2-40B4-BE49-F238E27FC236}">
                <a16:creationId xmlns:a16="http://schemas.microsoft.com/office/drawing/2014/main" id="{A713B51C-8205-4229-B563-FEFD85FAA921}"/>
              </a:ext>
            </a:extLst>
          </p:cNvPr>
          <p:cNvSpPr/>
          <p:nvPr/>
        </p:nvSpPr>
        <p:spPr>
          <a:xfrm>
            <a:off x="1658444" y="3946019"/>
            <a:ext cx="2734767" cy="423085"/>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Pass on 2 bacteria</a:t>
            </a:r>
          </a:p>
        </p:txBody>
      </p:sp>
      <p:sp>
        <p:nvSpPr>
          <p:cNvPr id="7" name="Rectangle: Rounded Corners 6" descr="Information: One of the best ways to stop infections spreading to others is by catching your cough and sneeze in a tissue&#10;">
            <a:extLst>
              <a:ext uri="{FF2B5EF4-FFF2-40B4-BE49-F238E27FC236}">
                <a16:creationId xmlns:a16="http://schemas.microsoft.com/office/drawing/2014/main" id="{24F99714-3109-4302-A775-35A8CD52A377}"/>
              </a:ext>
            </a:extLst>
          </p:cNvPr>
          <p:cNvSpPr/>
          <p:nvPr/>
        </p:nvSpPr>
        <p:spPr>
          <a:xfrm>
            <a:off x="1638444" y="4430543"/>
            <a:ext cx="2734767" cy="1668366"/>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One of the best ways to stop infections spreading to others is by catching your cough and sneeze in a tissue</a:t>
            </a:r>
          </a:p>
        </p:txBody>
      </p:sp>
      <p:sp>
        <p:nvSpPr>
          <p:cNvPr id="9" name="Rectangle: Rounded Corners 8">
            <a:extLst>
              <a:ext uri="{FF2B5EF4-FFF2-40B4-BE49-F238E27FC236}">
                <a16:creationId xmlns:a16="http://schemas.microsoft.com/office/drawing/2014/main" id="{5C1D665E-BF60-40B5-8569-A0574F946837}"/>
              </a:ext>
              <a:ext uri="{C183D7F6-B498-43B3-948B-1728B52AA6E4}">
                <adec:decorative xmlns:adec="http://schemas.microsoft.com/office/drawing/2017/decorative" val="1"/>
              </a:ext>
            </a:extLst>
          </p:cNvPr>
          <p:cNvSpPr/>
          <p:nvPr/>
        </p:nvSpPr>
        <p:spPr>
          <a:xfrm>
            <a:off x="4671980" y="1643183"/>
            <a:ext cx="2892382" cy="4555654"/>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3" name="TextBox 12" descr="4. Action card&#10;You’ve got a headache so you take some antibiotics that you find at home and try to relieve the pain.&#10;&#10;">
            <a:extLst>
              <a:ext uri="{FF2B5EF4-FFF2-40B4-BE49-F238E27FC236}">
                <a16:creationId xmlns:a16="http://schemas.microsoft.com/office/drawing/2014/main" id="{856C8E23-2988-4B87-95E6-61620D326F28}"/>
              </a:ext>
            </a:extLst>
          </p:cNvPr>
          <p:cNvSpPr txBox="1"/>
          <p:nvPr/>
        </p:nvSpPr>
        <p:spPr>
          <a:xfrm>
            <a:off x="4773135" y="1637705"/>
            <a:ext cx="2692420" cy="1400384"/>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4. Action card</a:t>
            </a:r>
          </a:p>
          <a:p>
            <a:r>
              <a:rPr lang="en-GB" sz="1700" dirty="0">
                <a:solidFill>
                  <a:prstClr val="black"/>
                </a:solidFill>
                <a:latin typeface="Arial" panose="020B0604020202020204" pitchFamily="34" charset="0"/>
                <a:cs typeface="Arial" panose="020B0604020202020204" pitchFamily="34" charset="0"/>
              </a:rPr>
              <a:t>You’ve got a headache so you take some antibiotics that you find at home and try to relieve the pain.</a:t>
            </a:r>
          </a:p>
        </p:txBody>
      </p:sp>
      <p:sp>
        <p:nvSpPr>
          <p:cNvPr id="10" name="Rectangle: Rounded Corners 9" descr="Pick up 1 resistant bacteria&#10;">
            <a:extLst>
              <a:ext uri="{FF2B5EF4-FFF2-40B4-BE49-F238E27FC236}">
                <a16:creationId xmlns:a16="http://schemas.microsoft.com/office/drawing/2014/main" id="{8015436F-0DEA-440F-89A5-588478DDC94A}"/>
              </a:ext>
            </a:extLst>
          </p:cNvPr>
          <p:cNvSpPr/>
          <p:nvPr/>
        </p:nvSpPr>
        <p:spPr>
          <a:xfrm>
            <a:off x="4754325" y="3202353"/>
            <a:ext cx="2722999" cy="490002"/>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11" name="Rectangle: Rounded Corners 10" descr="Put 2 bacteria back in the pile&#10;">
            <a:extLst>
              <a:ext uri="{FF2B5EF4-FFF2-40B4-BE49-F238E27FC236}">
                <a16:creationId xmlns:a16="http://schemas.microsoft.com/office/drawing/2014/main" id="{1E110A0D-81BC-4FE1-B11D-D35FA7EEDDEF}"/>
              </a:ext>
            </a:extLst>
          </p:cNvPr>
          <p:cNvSpPr/>
          <p:nvPr/>
        </p:nvSpPr>
        <p:spPr>
          <a:xfrm>
            <a:off x="4750787" y="3766806"/>
            <a:ext cx="2714767" cy="658259"/>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12" name="Rectangle: Rounded Corners 11" descr="Information: Antibiotics only treat bacterial infections, they will not help your headache get better&#10;">
            <a:extLst>
              <a:ext uri="{FF2B5EF4-FFF2-40B4-BE49-F238E27FC236}">
                <a16:creationId xmlns:a16="http://schemas.microsoft.com/office/drawing/2014/main" id="{AA72F51F-7791-4108-9F28-E5845EF4737F}"/>
              </a:ext>
            </a:extLst>
          </p:cNvPr>
          <p:cNvSpPr/>
          <p:nvPr/>
        </p:nvSpPr>
        <p:spPr>
          <a:xfrm>
            <a:off x="4742556" y="4525879"/>
            <a:ext cx="2722999" cy="1578508"/>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Antibiotics only treat bacterial infections, they will not help your headache get better</a:t>
            </a:r>
          </a:p>
        </p:txBody>
      </p:sp>
      <p:sp>
        <p:nvSpPr>
          <p:cNvPr id="3" name="Footer Placeholder 2">
            <a:extLst>
              <a:ext uri="{FF2B5EF4-FFF2-40B4-BE49-F238E27FC236}">
                <a16:creationId xmlns:a16="http://schemas.microsoft.com/office/drawing/2014/main" id="{2AFEA72F-3CA7-4A9D-897F-6CA7D4B04EE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36647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8A77B-84BC-49C8-BAFE-A702D7F7C925}"/>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4</a:t>
            </a:r>
          </a:p>
        </p:txBody>
      </p:sp>
      <p:sp>
        <p:nvSpPr>
          <p:cNvPr id="4" name="Title 1">
            <a:extLst>
              <a:ext uri="{FF2B5EF4-FFF2-40B4-BE49-F238E27FC236}">
                <a16:creationId xmlns:a16="http://schemas.microsoft.com/office/drawing/2014/main" id="{D50A0D28-D086-4311-AC75-88A21C70014E}"/>
              </a:ext>
            </a:extLst>
          </p:cNvPr>
          <p:cNvSpPr txBox="1">
            <a:spLocks/>
          </p:cNvSpPr>
          <p:nvPr/>
        </p:nvSpPr>
        <p:spPr>
          <a:xfrm>
            <a:off x="752475" y="69851"/>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5" name="Rectangle: Rounded Corners 4">
            <a:extLst>
              <a:ext uri="{FF2B5EF4-FFF2-40B4-BE49-F238E27FC236}">
                <a16:creationId xmlns:a16="http://schemas.microsoft.com/office/drawing/2014/main" id="{0B80B201-B8D8-4DC9-BFB6-B5F527532C0C}"/>
              </a:ext>
              <a:ext uri="{C183D7F6-B498-43B3-948B-1728B52AA6E4}">
                <adec:decorative xmlns:adec="http://schemas.microsoft.com/office/drawing/2017/decorative" val="1"/>
              </a:ext>
            </a:extLst>
          </p:cNvPr>
          <p:cNvSpPr/>
          <p:nvPr/>
        </p:nvSpPr>
        <p:spPr>
          <a:xfrm>
            <a:off x="1514475" y="1410015"/>
            <a:ext cx="2944038" cy="4879787"/>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descr="5. Action card&#10;You’ve got pneumonia and you’ve been given antibiotics by your doctor but you stop taking them when you start feeling better&#10;">
            <a:extLst>
              <a:ext uri="{FF2B5EF4-FFF2-40B4-BE49-F238E27FC236}">
                <a16:creationId xmlns:a16="http://schemas.microsoft.com/office/drawing/2014/main" id="{6F02F883-77DA-4975-B163-23CC5FC8F23F}"/>
              </a:ext>
            </a:extLst>
          </p:cNvPr>
          <p:cNvSpPr txBox="1"/>
          <p:nvPr/>
        </p:nvSpPr>
        <p:spPr>
          <a:xfrm>
            <a:off x="1617436" y="1404147"/>
            <a:ext cx="2832699" cy="204464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5. Action card</a:t>
            </a:r>
          </a:p>
          <a:p>
            <a:r>
              <a:rPr lang="en-GB" sz="1700" dirty="0">
                <a:solidFill>
                  <a:prstClr val="black"/>
                </a:solidFill>
                <a:latin typeface="Arial" panose="020B0604020202020204" pitchFamily="34" charset="0"/>
                <a:cs typeface="Arial" panose="020B0604020202020204" pitchFamily="34" charset="0"/>
              </a:rPr>
              <a:t>You’ve got pneumonia and you’ve been given antibiotics by your doctor but you stop taking them when you start feeling better</a:t>
            </a:r>
          </a:p>
        </p:txBody>
      </p:sp>
      <p:sp>
        <p:nvSpPr>
          <p:cNvPr id="6" name="Rectangle: Rounded Corners 5" descr="Pick up 1 resistant bacteria&#10;">
            <a:extLst>
              <a:ext uri="{FF2B5EF4-FFF2-40B4-BE49-F238E27FC236}">
                <a16:creationId xmlns:a16="http://schemas.microsoft.com/office/drawing/2014/main" id="{7D649DED-0FC8-4BF4-AC61-615B492928F9}"/>
              </a:ext>
            </a:extLst>
          </p:cNvPr>
          <p:cNvSpPr/>
          <p:nvPr/>
        </p:nvSpPr>
        <p:spPr>
          <a:xfrm>
            <a:off x="1594690" y="3464192"/>
            <a:ext cx="2783608" cy="524865"/>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7" name="Rectangle: Rounded Corners 6" descr="Put 2 bacteria back in the pile&#10;">
            <a:extLst>
              <a:ext uri="{FF2B5EF4-FFF2-40B4-BE49-F238E27FC236}">
                <a16:creationId xmlns:a16="http://schemas.microsoft.com/office/drawing/2014/main" id="{286AB695-1CDA-469F-B1D2-F524CF25B900}"/>
              </a:ext>
            </a:extLst>
          </p:cNvPr>
          <p:cNvSpPr/>
          <p:nvPr/>
        </p:nvSpPr>
        <p:spPr>
          <a:xfrm>
            <a:off x="1594690" y="4085097"/>
            <a:ext cx="2783608" cy="813319"/>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8" name="Rectangle: Rounded Corners 7" descr="Information: Take the course of antibiotics exactly as told to by your doctor&#10;">
            <a:extLst>
              <a:ext uri="{FF2B5EF4-FFF2-40B4-BE49-F238E27FC236}">
                <a16:creationId xmlns:a16="http://schemas.microsoft.com/office/drawing/2014/main" id="{8ED62BD2-64DE-4EA2-9A3C-6C49A775678E}"/>
              </a:ext>
            </a:extLst>
          </p:cNvPr>
          <p:cNvSpPr/>
          <p:nvPr/>
        </p:nvSpPr>
        <p:spPr>
          <a:xfrm>
            <a:off x="1617436" y="4994457"/>
            <a:ext cx="2740505" cy="1167590"/>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Take the course of antibiotics exactly as told to by your doctor</a:t>
            </a:r>
          </a:p>
        </p:txBody>
      </p:sp>
      <p:sp>
        <p:nvSpPr>
          <p:cNvPr id="10" name="Rectangle: Rounded Corners 9">
            <a:extLst>
              <a:ext uri="{FF2B5EF4-FFF2-40B4-BE49-F238E27FC236}">
                <a16:creationId xmlns:a16="http://schemas.microsoft.com/office/drawing/2014/main" id="{BA85D09F-2675-45EA-9A51-025893E77554}"/>
              </a:ext>
              <a:ext uri="{C183D7F6-B498-43B3-948B-1728B52AA6E4}">
                <adec:decorative xmlns:adec="http://schemas.microsoft.com/office/drawing/2017/decorative" val="1"/>
              </a:ext>
            </a:extLst>
          </p:cNvPr>
          <p:cNvSpPr/>
          <p:nvPr/>
        </p:nvSpPr>
        <p:spPr>
          <a:xfrm>
            <a:off x="4649772" y="1420209"/>
            <a:ext cx="2944038" cy="4879787"/>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4" name="TextBox 13" descr="6. Action card&#10;Your friend thinks she has an STI so you give her antibiotics you had for strep throat.&#10;">
            <a:extLst>
              <a:ext uri="{FF2B5EF4-FFF2-40B4-BE49-F238E27FC236}">
                <a16:creationId xmlns:a16="http://schemas.microsoft.com/office/drawing/2014/main" id="{CFD080D8-DB6C-454D-BBA0-701EE0040600}"/>
              </a:ext>
            </a:extLst>
          </p:cNvPr>
          <p:cNvSpPr txBox="1"/>
          <p:nvPr/>
        </p:nvSpPr>
        <p:spPr>
          <a:xfrm>
            <a:off x="4702244" y="1414341"/>
            <a:ext cx="2927281" cy="1488500"/>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6. Action card</a:t>
            </a:r>
          </a:p>
          <a:p>
            <a:r>
              <a:rPr lang="en-GB" sz="1700" dirty="0">
                <a:solidFill>
                  <a:prstClr val="black"/>
                </a:solidFill>
                <a:latin typeface="Arial" panose="020B0604020202020204" pitchFamily="34" charset="0"/>
                <a:cs typeface="Arial" panose="020B0604020202020204" pitchFamily="34" charset="0"/>
              </a:rPr>
              <a:t>Your friend thinks she has an STI so you give her antibiotics you had for strep throat.</a:t>
            </a:r>
          </a:p>
        </p:txBody>
      </p:sp>
      <p:sp>
        <p:nvSpPr>
          <p:cNvPr id="11" name="Rectangle: Rounded Corners 10" descr="Pick up 1 resistant bacteria&#10;">
            <a:extLst>
              <a:ext uri="{FF2B5EF4-FFF2-40B4-BE49-F238E27FC236}">
                <a16:creationId xmlns:a16="http://schemas.microsoft.com/office/drawing/2014/main" id="{4AD50076-8B33-4C88-A795-EC585817925C}"/>
              </a:ext>
            </a:extLst>
          </p:cNvPr>
          <p:cNvSpPr/>
          <p:nvPr/>
        </p:nvSpPr>
        <p:spPr>
          <a:xfrm>
            <a:off x="4721607" y="2739903"/>
            <a:ext cx="2762057" cy="497935"/>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12" name="Rectangle: Rounded Corners 11" descr="Pass on 1 bacteria&#10;">
            <a:extLst>
              <a:ext uri="{FF2B5EF4-FFF2-40B4-BE49-F238E27FC236}">
                <a16:creationId xmlns:a16="http://schemas.microsoft.com/office/drawing/2014/main" id="{F854FDB8-1310-47AB-8E8A-E48A25580013}"/>
              </a:ext>
            </a:extLst>
          </p:cNvPr>
          <p:cNvSpPr/>
          <p:nvPr/>
        </p:nvSpPr>
        <p:spPr>
          <a:xfrm>
            <a:off x="4731180" y="3324068"/>
            <a:ext cx="2762057" cy="375230"/>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Pass on 1 bacteria</a:t>
            </a:r>
          </a:p>
        </p:txBody>
      </p:sp>
      <p:sp>
        <p:nvSpPr>
          <p:cNvPr id="13" name="Rectangle: Rounded Corners 12" descr="Information: antibiotics should only be taken:&#10;&gt;For the illness for which it was prescribed&#10;&gt;By the patient it was prescribed to&#10;&gt;When it was prescribed, not at a later date&#10;">
            <a:extLst>
              <a:ext uri="{FF2B5EF4-FFF2-40B4-BE49-F238E27FC236}">
                <a16:creationId xmlns:a16="http://schemas.microsoft.com/office/drawing/2014/main" id="{130D67F0-C15E-4528-B5E7-44B3C5316663}"/>
              </a:ext>
            </a:extLst>
          </p:cNvPr>
          <p:cNvSpPr/>
          <p:nvPr/>
        </p:nvSpPr>
        <p:spPr>
          <a:xfrm>
            <a:off x="4721609" y="3800468"/>
            <a:ext cx="2771630" cy="2398358"/>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antibiotics should only be taken:</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&gt;For the illness for which it was prescribed</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&gt;By the patient it was prescribed to</a:t>
            </a:r>
          </a:p>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&gt;When it was prescribed, not at a later date</a:t>
            </a:r>
          </a:p>
        </p:txBody>
      </p:sp>
      <p:sp>
        <p:nvSpPr>
          <p:cNvPr id="3" name="Footer Placeholder 2">
            <a:extLst>
              <a:ext uri="{FF2B5EF4-FFF2-40B4-BE49-F238E27FC236}">
                <a16:creationId xmlns:a16="http://schemas.microsoft.com/office/drawing/2014/main" id="{F992EEA7-DC1D-4AF8-B1E5-35D18A4064F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082682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06BBF-97CF-434F-A292-612961349911}"/>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5</a:t>
            </a:r>
          </a:p>
        </p:txBody>
      </p:sp>
      <p:sp>
        <p:nvSpPr>
          <p:cNvPr id="4" name="Title 1">
            <a:extLst>
              <a:ext uri="{FF2B5EF4-FFF2-40B4-BE49-F238E27FC236}">
                <a16:creationId xmlns:a16="http://schemas.microsoft.com/office/drawing/2014/main" id="{087A01E8-AF46-4930-9EBD-E09FE8A9EF0B}"/>
              </a:ext>
            </a:extLst>
          </p:cNvPr>
          <p:cNvSpPr txBox="1">
            <a:spLocks/>
          </p:cNvSpPr>
          <p:nvPr/>
        </p:nvSpPr>
        <p:spPr>
          <a:xfrm>
            <a:off x="752475" y="346077"/>
            <a:ext cx="7886700" cy="1046440"/>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14" name="Rectangle: Rounded Corners 13">
            <a:extLst>
              <a:ext uri="{FF2B5EF4-FFF2-40B4-BE49-F238E27FC236}">
                <a16:creationId xmlns:a16="http://schemas.microsoft.com/office/drawing/2014/main" id="{D881B50D-DE8A-4589-8B03-D35ACF7B822F}"/>
              </a:ext>
              <a:ext uri="{C183D7F6-B498-43B3-948B-1728B52AA6E4}">
                <adec:decorative xmlns:adec="http://schemas.microsoft.com/office/drawing/2017/decorative" val="1"/>
              </a:ext>
            </a:extLst>
          </p:cNvPr>
          <p:cNvSpPr/>
          <p:nvPr/>
        </p:nvSpPr>
        <p:spPr>
          <a:xfrm>
            <a:off x="1728538" y="1518312"/>
            <a:ext cx="2868144" cy="4813281"/>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8" name="TextBox 17" descr="7. Action card&#10;You cook lunch for you and your friends but you forget to wash your hands after you cut up the chicken and cook it&#10;&#10;">
            <a:extLst>
              <a:ext uri="{FF2B5EF4-FFF2-40B4-BE49-F238E27FC236}">
                <a16:creationId xmlns:a16="http://schemas.microsoft.com/office/drawing/2014/main" id="{CDAEB66A-6F45-4141-98D8-0FD6CB3C5FF1}"/>
              </a:ext>
            </a:extLst>
          </p:cNvPr>
          <p:cNvSpPr txBox="1"/>
          <p:nvPr/>
        </p:nvSpPr>
        <p:spPr>
          <a:xfrm>
            <a:off x="1779658" y="1512524"/>
            <a:ext cx="2853072" cy="1658918"/>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7. Action card</a:t>
            </a:r>
          </a:p>
          <a:p>
            <a:r>
              <a:rPr lang="en-GB" sz="1700" dirty="0">
                <a:solidFill>
                  <a:prstClr val="black"/>
                </a:solidFill>
                <a:latin typeface="Arial" panose="020B0604020202020204" pitchFamily="34" charset="0"/>
                <a:cs typeface="Arial" panose="020B0604020202020204" pitchFamily="34" charset="0"/>
              </a:rPr>
              <a:t>You cook lunch for you and your friends but you forget to wash your hands after you cut up the chicken and cook it</a:t>
            </a:r>
          </a:p>
        </p:txBody>
      </p:sp>
      <p:sp>
        <p:nvSpPr>
          <p:cNvPr id="15" name="Rectangle: Rounded Corners 14" descr="Pick up 1 resistant bacteria&#10;">
            <a:extLst>
              <a:ext uri="{FF2B5EF4-FFF2-40B4-BE49-F238E27FC236}">
                <a16:creationId xmlns:a16="http://schemas.microsoft.com/office/drawing/2014/main" id="{CF5940D4-ED66-4CBF-B2E8-BD3E0ABA1A59}"/>
              </a:ext>
            </a:extLst>
          </p:cNvPr>
          <p:cNvSpPr/>
          <p:nvPr/>
        </p:nvSpPr>
        <p:spPr>
          <a:xfrm>
            <a:off x="1800040" y="3230769"/>
            <a:ext cx="2711850" cy="517712"/>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16" name="Rectangle: Rounded Corners 15" descr="Pass on 2 bacteria&#10;">
            <a:extLst>
              <a:ext uri="{FF2B5EF4-FFF2-40B4-BE49-F238E27FC236}">
                <a16:creationId xmlns:a16="http://schemas.microsoft.com/office/drawing/2014/main" id="{8B9CDCA3-5FC9-493F-983E-084DF32D364E}"/>
              </a:ext>
            </a:extLst>
          </p:cNvPr>
          <p:cNvSpPr/>
          <p:nvPr/>
        </p:nvSpPr>
        <p:spPr>
          <a:xfrm>
            <a:off x="1791614" y="3848276"/>
            <a:ext cx="2711850" cy="517712"/>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Pass on 2 bacteria</a:t>
            </a:r>
          </a:p>
        </p:txBody>
      </p:sp>
      <p:sp>
        <p:nvSpPr>
          <p:cNvPr id="17" name="Rectangle: Rounded Corners 16" descr="Information: You should always remember to wash your hands to stop harmful bacteria spreading, especially after touching raw meat&#10;&#10;">
            <a:extLst>
              <a:ext uri="{FF2B5EF4-FFF2-40B4-BE49-F238E27FC236}">
                <a16:creationId xmlns:a16="http://schemas.microsoft.com/office/drawing/2014/main" id="{DEBD5D6F-A016-4804-B7C1-B36FACCA87C2}"/>
              </a:ext>
            </a:extLst>
          </p:cNvPr>
          <p:cNvSpPr/>
          <p:nvPr/>
        </p:nvSpPr>
        <p:spPr>
          <a:xfrm>
            <a:off x="1791614" y="4456716"/>
            <a:ext cx="2707089" cy="1775086"/>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You should always remember to wash your hands to stop harmful bacteria spreading, especially after touching raw meat</a:t>
            </a:r>
          </a:p>
        </p:txBody>
      </p:sp>
      <p:sp>
        <p:nvSpPr>
          <p:cNvPr id="19" name="Rectangle: Rounded Corners 18">
            <a:extLst>
              <a:ext uri="{FF2B5EF4-FFF2-40B4-BE49-F238E27FC236}">
                <a16:creationId xmlns:a16="http://schemas.microsoft.com/office/drawing/2014/main" id="{0F606995-A64E-4EAF-AA59-5CBC64439820}"/>
              </a:ext>
              <a:ext uri="{C183D7F6-B498-43B3-948B-1728B52AA6E4}">
                <adec:decorative xmlns:adec="http://schemas.microsoft.com/office/drawing/2017/decorative" val="1"/>
              </a:ext>
            </a:extLst>
          </p:cNvPr>
          <p:cNvSpPr/>
          <p:nvPr/>
        </p:nvSpPr>
        <p:spPr>
          <a:xfrm>
            <a:off x="4794968" y="1518312"/>
            <a:ext cx="2868144" cy="4813281"/>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 name="TextBox 22" descr="8. Action card&#10;You visit a friend in hospital but you forget to wash your hands when you leave&#10;">
            <a:extLst>
              <a:ext uri="{FF2B5EF4-FFF2-40B4-BE49-F238E27FC236}">
                <a16:creationId xmlns:a16="http://schemas.microsoft.com/office/drawing/2014/main" id="{81A7FE40-2628-4E5B-AE2D-C47B5FC0203D}"/>
              </a:ext>
            </a:extLst>
          </p:cNvPr>
          <p:cNvSpPr txBox="1"/>
          <p:nvPr/>
        </p:nvSpPr>
        <p:spPr>
          <a:xfrm>
            <a:off x="4895275" y="1512524"/>
            <a:ext cx="2669858" cy="140038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8. Action card</a:t>
            </a:r>
          </a:p>
          <a:p>
            <a:r>
              <a:rPr lang="en-GB" sz="1700" dirty="0">
                <a:solidFill>
                  <a:prstClr val="black"/>
                </a:solidFill>
                <a:latin typeface="Arial" panose="020B0604020202020204" pitchFamily="34" charset="0"/>
                <a:cs typeface="Arial" panose="020B0604020202020204" pitchFamily="34" charset="0"/>
              </a:rPr>
              <a:t>You visit a friend in hospital but you forget to wash your hands when you leave</a:t>
            </a:r>
          </a:p>
        </p:txBody>
      </p:sp>
      <p:sp>
        <p:nvSpPr>
          <p:cNvPr id="20" name="Rectangle: Rounded Corners 19" descr="Pick up 1 resistant bacteria&#10;">
            <a:extLst>
              <a:ext uri="{FF2B5EF4-FFF2-40B4-BE49-F238E27FC236}">
                <a16:creationId xmlns:a16="http://schemas.microsoft.com/office/drawing/2014/main" id="{BADE4725-2BA9-45DB-86B5-237F81F3D2E4}"/>
              </a:ext>
            </a:extLst>
          </p:cNvPr>
          <p:cNvSpPr/>
          <p:nvPr/>
        </p:nvSpPr>
        <p:spPr>
          <a:xfrm>
            <a:off x="4863778" y="2909095"/>
            <a:ext cx="2711850" cy="526431"/>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21" name="Rectangle: Rounded Corners 20" descr="Put 2 bacteria back in the pile&#10;">
            <a:extLst>
              <a:ext uri="{FF2B5EF4-FFF2-40B4-BE49-F238E27FC236}">
                <a16:creationId xmlns:a16="http://schemas.microsoft.com/office/drawing/2014/main" id="{EA53AE59-18C0-468B-805D-B72C2A900965}"/>
              </a:ext>
            </a:extLst>
          </p:cNvPr>
          <p:cNvSpPr/>
          <p:nvPr/>
        </p:nvSpPr>
        <p:spPr>
          <a:xfrm>
            <a:off x="4863778" y="3504669"/>
            <a:ext cx="2711850" cy="694688"/>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22" name="Rectangle: Rounded Corners 21" descr="Information: Always remember to wash your hands to prevent the spread of infection, especially in hospitals where microbes may be harmful&#10;">
            <a:extLst>
              <a:ext uri="{FF2B5EF4-FFF2-40B4-BE49-F238E27FC236}">
                <a16:creationId xmlns:a16="http://schemas.microsoft.com/office/drawing/2014/main" id="{60528EA8-8081-46A9-8C55-E40A56C9F3DE}"/>
              </a:ext>
            </a:extLst>
          </p:cNvPr>
          <p:cNvSpPr/>
          <p:nvPr/>
        </p:nvSpPr>
        <p:spPr>
          <a:xfrm>
            <a:off x="4864952" y="4246540"/>
            <a:ext cx="2700180" cy="1985261"/>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Always remember to wash your hands to prevent the spread of infection, especially in hospitals where microbes may be harmful</a:t>
            </a:r>
          </a:p>
        </p:txBody>
      </p:sp>
      <p:sp>
        <p:nvSpPr>
          <p:cNvPr id="3" name="Footer Placeholder 2">
            <a:extLst>
              <a:ext uri="{FF2B5EF4-FFF2-40B4-BE49-F238E27FC236}">
                <a16:creationId xmlns:a16="http://schemas.microsoft.com/office/drawing/2014/main" id="{82799EBE-FF50-4C51-A7F7-F411D5E73B0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50617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3768"/>
            <a:ext cx="7886700" cy="1325563"/>
          </a:xfrm>
        </p:spPr>
        <p:txBody>
          <a:bodyPr>
            <a:normAutofit/>
          </a:bodyPr>
          <a:lstStyle/>
          <a:p>
            <a:pPr algn="ctr"/>
            <a:r>
              <a:rPr lang="en-GB" b="1" dirty="0"/>
              <a:t>Curriculum Links</a:t>
            </a:r>
          </a:p>
        </p:txBody>
      </p:sp>
      <p:sp>
        <p:nvSpPr>
          <p:cNvPr id="3" name="Rectangle 2">
            <a:extLst>
              <a:ext uri="{FF2B5EF4-FFF2-40B4-BE49-F238E27FC236}">
                <a16:creationId xmlns:a16="http://schemas.microsoft.com/office/drawing/2014/main" id="{4B57194D-985F-49A9-99DB-EFAF2473024A}"/>
              </a:ext>
            </a:extLst>
          </p:cNvPr>
          <p:cNvSpPr/>
          <p:nvPr/>
        </p:nvSpPr>
        <p:spPr>
          <a:xfrm>
            <a:off x="628650" y="1093402"/>
            <a:ext cx="6041004" cy="5114605"/>
          </a:xfrm>
          <a:prstGeom prst="rect">
            <a:avLst/>
          </a:prstGeom>
        </p:spPr>
        <p:txBody>
          <a:bodyPr wrap="square">
            <a:spAutoFit/>
          </a:bodyPr>
          <a:lstStyle/>
          <a:p>
            <a:pPr>
              <a:lnSpc>
                <a:spcPct val="115000"/>
              </a:lnSpc>
              <a:spcAft>
                <a:spcPts val="0"/>
              </a:spcAft>
            </a:pPr>
            <a:r>
              <a:rPr lang="en-GB" sz="2600" b="1" dirty="0">
                <a:latin typeface="Arial" panose="020B0604020202020204" pitchFamily="34" charset="0"/>
                <a:ea typeface="Calibri" panose="020F0502020204030204" pitchFamily="34" charset="0"/>
                <a:cs typeface="Times New Roman" panose="02020603050405020304" pitchFamily="18" charset="0"/>
              </a:rPr>
              <a:t>PHSE/RHSE </a:t>
            </a:r>
          </a:p>
          <a:p>
            <a:pPr>
              <a:lnSpc>
                <a:spcPct val="115000"/>
              </a:lnSpc>
              <a:spcAft>
                <a:spcPts val="0"/>
              </a:spcAft>
            </a:pPr>
            <a:r>
              <a:rPr lang="en-GB" sz="2600" dirty="0">
                <a:latin typeface="Arial" panose="020B0604020202020204" pitchFamily="34" charset="0"/>
                <a:ea typeface="Calibri" panose="020F0502020204030204" pitchFamily="34" charset="0"/>
                <a:cs typeface="Times New Roman" panose="02020603050405020304" pitchFamily="18" charset="0"/>
              </a:rPr>
              <a:t>•	Health and prevention</a:t>
            </a:r>
          </a:p>
          <a:p>
            <a:pPr>
              <a:lnSpc>
                <a:spcPct val="115000"/>
              </a:lnSpc>
              <a:spcAft>
                <a:spcPts val="0"/>
              </a:spcAft>
            </a:pPr>
            <a:r>
              <a:rPr lang="en-GB" sz="2600" b="1" dirty="0">
                <a:latin typeface="Arial" panose="020B0604020202020204" pitchFamily="34" charset="0"/>
                <a:ea typeface="Calibri" panose="020F0502020204030204" pitchFamily="34" charset="0"/>
                <a:cs typeface="Times New Roman" panose="02020603050405020304" pitchFamily="18" charset="0"/>
              </a:rPr>
              <a:t>Science</a:t>
            </a:r>
            <a:r>
              <a:rPr lang="en-GB" sz="2600" dirty="0">
                <a:latin typeface="Arial" panose="020B0604020202020204" pitchFamily="34" charset="0"/>
                <a:ea typeface="Calibri" panose="020F0502020204030204" pitchFamily="34" charset="0"/>
                <a:cs typeface="Times New Roman" panose="02020603050405020304" pitchFamily="18" charset="0"/>
              </a:rPr>
              <a:t> </a:t>
            </a:r>
          </a:p>
          <a:p>
            <a:pPr>
              <a:lnSpc>
                <a:spcPct val="115000"/>
              </a:lnSpc>
              <a:spcAft>
                <a:spcPts val="0"/>
              </a:spcAft>
            </a:pPr>
            <a:r>
              <a:rPr lang="en-GB" sz="2600" dirty="0">
                <a:latin typeface="Arial" panose="020B0604020202020204" pitchFamily="34" charset="0"/>
                <a:ea typeface="Calibri" panose="020F0502020204030204" pitchFamily="34" charset="0"/>
                <a:cs typeface="Times New Roman" panose="02020603050405020304" pitchFamily="18" charset="0"/>
              </a:rPr>
              <a:t>•	Working scientifically</a:t>
            </a:r>
          </a:p>
          <a:p>
            <a:pPr>
              <a:lnSpc>
                <a:spcPct val="115000"/>
              </a:lnSpc>
              <a:spcAft>
                <a:spcPts val="0"/>
              </a:spcAft>
            </a:pPr>
            <a:r>
              <a:rPr lang="en-GB" sz="2600" dirty="0">
                <a:latin typeface="Arial" panose="020B0604020202020204" pitchFamily="34" charset="0"/>
                <a:ea typeface="Calibri" panose="020F0502020204030204" pitchFamily="34" charset="0"/>
                <a:cs typeface="Times New Roman" panose="02020603050405020304" pitchFamily="18" charset="0"/>
              </a:rPr>
              <a:t>•	Scientific attitudes</a:t>
            </a:r>
          </a:p>
          <a:p>
            <a:pPr>
              <a:lnSpc>
                <a:spcPct val="115000"/>
              </a:lnSpc>
              <a:spcAft>
                <a:spcPts val="0"/>
              </a:spcAft>
            </a:pPr>
            <a:r>
              <a:rPr lang="en-GB" sz="2600" dirty="0">
                <a:latin typeface="Arial" panose="020B0604020202020204" pitchFamily="34" charset="0"/>
                <a:ea typeface="Calibri" panose="020F0502020204030204" pitchFamily="34" charset="0"/>
                <a:cs typeface="Times New Roman" panose="02020603050405020304" pitchFamily="18" charset="0"/>
              </a:rPr>
              <a:t>•	Experimental skills and investigations </a:t>
            </a:r>
          </a:p>
          <a:p>
            <a:pPr>
              <a:lnSpc>
                <a:spcPct val="115000"/>
              </a:lnSpc>
              <a:spcAft>
                <a:spcPts val="0"/>
              </a:spcAft>
            </a:pPr>
            <a:r>
              <a:rPr lang="en-GB" sz="2600" dirty="0">
                <a:latin typeface="Arial" panose="020B0604020202020204" pitchFamily="34" charset="0"/>
                <a:ea typeface="Calibri" panose="020F0502020204030204" pitchFamily="34" charset="0"/>
                <a:cs typeface="Times New Roman" panose="02020603050405020304" pitchFamily="18" charset="0"/>
              </a:rPr>
              <a:t>•	Analysis and evaluation</a:t>
            </a:r>
          </a:p>
          <a:p>
            <a:pPr>
              <a:lnSpc>
                <a:spcPct val="115000"/>
              </a:lnSpc>
              <a:spcAft>
                <a:spcPts val="0"/>
              </a:spcAft>
            </a:pPr>
            <a:r>
              <a:rPr lang="en-GB" sz="2600" b="1" dirty="0">
                <a:latin typeface="Arial" panose="020B0604020202020204" pitchFamily="34" charset="0"/>
                <a:ea typeface="Calibri" panose="020F0502020204030204" pitchFamily="34" charset="0"/>
                <a:cs typeface="Times New Roman" panose="02020603050405020304" pitchFamily="18" charset="0"/>
              </a:rPr>
              <a:t>English </a:t>
            </a:r>
          </a:p>
          <a:p>
            <a:pPr>
              <a:lnSpc>
                <a:spcPct val="115000"/>
              </a:lnSpc>
              <a:spcAft>
                <a:spcPts val="0"/>
              </a:spcAft>
            </a:pPr>
            <a:r>
              <a:rPr lang="en-GB" sz="2600" dirty="0">
                <a:latin typeface="Arial" panose="020B0604020202020204" pitchFamily="34" charset="0"/>
                <a:ea typeface="Calibri" panose="020F0502020204030204" pitchFamily="34" charset="0"/>
                <a:cs typeface="Times New Roman" panose="02020603050405020304" pitchFamily="18" charset="0"/>
              </a:rPr>
              <a:t>•	Reading </a:t>
            </a:r>
          </a:p>
          <a:p>
            <a:pPr>
              <a:lnSpc>
                <a:spcPct val="115000"/>
              </a:lnSpc>
              <a:spcAft>
                <a:spcPts val="0"/>
              </a:spcAft>
            </a:pPr>
            <a:r>
              <a:rPr lang="en-GB" sz="2600" dirty="0">
                <a:latin typeface="Arial" panose="020B0604020202020204" pitchFamily="34" charset="0"/>
                <a:ea typeface="Calibri" panose="020F0502020204030204" pitchFamily="34" charset="0"/>
                <a:cs typeface="Times New Roman" panose="02020603050405020304" pitchFamily="18" charset="0"/>
              </a:rPr>
              <a:t>•	Writing</a:t>
            </a: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8A107-9840-4284-803D-C50EC5618F1D}"/>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6</a:t>
            </a:r>
          </a:p>
        </p:txBody>
      </p:sp>
      <p:sp>
        <p:nvSpPr>
          <p:cNvPr id="4" name="Title 1">
            <a:extLst>
              <a:ext uri="{FF2B5EF4-FFF2-40B4-BE49-F238E27FC236}">
                <a16:creationId xmlns:a16="http://schemas.microsoft.com/office/drawing/2014/main" id="{FCEC653F-4438-4B0A-98FF-B48AB9AC1CD5}"/>
              </a:ext>
            </a:extLst>
          </p:cNvPr>
          <p:cNvSpPr txBox="1">
            <a:spLocks/>
          </p:cNvSpPr>
          <p:nvPr/>
        </p:nvSpPr>
        <p:spPr>
          <a:xfrm>
            <a:off x="628650" y="136524"/>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5" name="Rectangle: Rounded Corners 4">
            <a:extLst>
              <a:ext uri="{FF2B5EF4-FFF2-40B4-BE49-F238E27FC236}">
                <a16:creationId xmlns:a16="http://schemas.microsoft.com/office/drawing/2014/main" id="{54D905EB-5945-43A3-B67A-29D1FC185FE0}"/>
              </a:ext>
              <a:ext uri="{C183D7F6-B498-43B3-948B-1728B52AA6E4}">
                <adec:decorative xmlns:adec="http://schemas.microsoft.com/office/drawing/2017/decorative" val="1"/>
              </a:ext>
            </a:extLst>
          </p:cNvPr>
          <p:cNvSpPr/>
          <p:nvPr/>
        </p:nvSpPr>
        <p:spPr>
          <a:xfrm>
            <a:off x="1555825" y="1642704"/>
            <a:ext cx="2915399" cy="4707985"/>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 name="TextBox 7" descr="9. Action card&#10;You’re cooking lunch for yourself and handle raw chicken. You wash your hands thoroughly afterwards&#10;">
            <a:extLst>
              <a:ext uri="{FF2B5EF4-FFF2-40B4-BE49-F238E27FC236}">
                <a16:creationId xmlns:a16="http://schemas.microsoft.com/office/drawing/2014/main" id="{F8A23791-F0CE-4018-97DE-1AE5E25E6D23}"/>
              </a:ext>
            </a:extLst>
          </p:cNvPr>
          <p:cNvSpPr txBox="1"/>
          <p:nvPr/>
        </p:nvSpPr>
        <p:spPr>
          <a:xfrm>
            <a:off x="1642428" y="1637043"/>
            <a:ext cx="2894165" cy="166199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9. Action card</a:t>
            </a:r>
          </a:p>
          <a:p>
            <a:r>
              <a:rPr lang="en-GB" sz="1700" dirty="0">
                <a:solidFill>
                  <a:prstClr val="black"/>
                </a:solidFill>
                <a:latin typeface="Arial" panose="020B0604020202020204" pitchFamily="34" charset="0"/>
                <a:cs typeface="Arial" panose="020B0604020202020204" pitchFamily="34" charset="0"/>
              </a:rPr>
              <a:t>You’re cooking lunch for yourself and handle raw chicken. You wash your hands thoroughly afterwards</a:t>
            </a:r>
          </a:p>
        </p:txBody>
      </p:sp>
      <p:sp>
        <p:nvSpPr>
          <p:cNvPr id="12" name="Rectangle: Rounded Corners 11" descr="Put 1 resistant bacteria back in the pile&#10;">
            <a:extLst>
              <a:ext uri="{FF2B5EF4-FFF2-40B4-BE49-F238E27FC236}">
                <a16:creationId xmlns:a16="http://schemas.microsoft.com/office/drawing/2014/main" id="{25DE3A6A-3EC3-4320-AFA3-38B1DF87D972}"/>
              </a:ext>
            </a:extLst>
          </p:cNvPr>
          <p:cNvSpPr/>
          <p:nvPr/>
        </p:nvSpPr>
        <p:spPr>
          <a:xfrm>
            <a:off x="1615100" y="3228237"/>
            <a:ext cx="2756530" cy="574256"/>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1 resistant bacteria back in the pile</a:t>
            </a:r>
          </a:p>
        </p:txBody>
      </p:sp>
      <p:sp>
        <p:nvSpPr>
          <p:cNvPr id="6" name="Rectangle: Rounded Corners 5" descr="Take 1 bacteria from the person on your left&#10;">
            <a:extLst>
              <a:ext uri="{FF2B5EF4-FFF2-40B4-BE49-F238E27FC236}">
                <a16:creationId xmlns:a16="http://schemas.microsoft.com/office/drawing/2014/main" id="{20BF66FB-0048-45B2-8406-BC0D86AA0363}"/>
              </a:ext>
            </a:extLst>
          </p:cNvPr>
          <p:cNvSpPr/>
          <p:nvPr/>
        </p:nvSpPr>
        <p:spPr>
          <a:xfrm>
            <a:off x="1635259" y="3881037"/>
            <a:ext cx="2756530" cy="584400"/>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Take 1 bacteria from the person on your left</a:t>
            </a:r>
          </a:p>
        </p:txBody>
      </p:sp>
      <p:sp>
        <p:nvSpPr>
          <p:cNvPr id="7" name="Rectangle: Rounded Corners 6" descr="Information: One of the best ways to stop infections spreading to others is by catching your cough and sneeze in a tissue&#10;&#10;">
            <a:extLst>
              <a:ext uri="{FF2B5EF4-FFF2-40B4-BE49-F238E27FC236}">
                <a16:creationId xmlns:a16="http://schemas.microsoft.com/office/drawing/2014/main" id="{C9DED4A2-783F-46DA-B410-5D5C1C33CA10}"/>
              </a:ext>
            </a:extLst>
          </p:cNvPr>
          <p:cNvSpPr/>
          <p:nvPr/>
        </p:nvSpPr>
        <p:spPr>
          <a:xfrm>
            <a:off x="1615100" y="4528929"/>
            <a:ext cx="2756530" cy="1724153"/>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One of the best ways to stop infections spreading to others is by catching your cough and sneeze in a tissue</a:t>
            </a:r>
          </a:p>
        </p:txBody>
      </p:sp>
      <p:sp>
        <p:nvSpPr>
          <p:cNvPr id="9" name="Rectangle: Rounded Corners 8">
            <a:extLst>
              <a:ext uri="{FF2B5EF4-FFF2-40B4-BE49-F238E27FC236}">
                <a16:creationId xmlns:a16="http://schemas.microsoft.com/office/drawing/2014/main" id="{E751AE39-E1E2-484C-AADB-048EDE1CFB8D}"/>
              </a:ext>
              <a:ext uri="{C183D7F6-B498-43B3-948B-1728B52AA6E4}">
                <adec:decorative xmlns:adec="http://schemas.microsoft.com/office/drawing/2017/decorative" val="1"/>
              </a:ext>
            </a:extLst>
          </p:cNvPr>
          <p:cNvSpPr/>
          <p:nvPr/>
        </p:nvSpPr>
        <p:spPr>
          <a:xfrm>
            <a:off x="4672776" y="1648366"/>
            <a:ext cx="2915399" cy="4707985"/>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1" name="TextBox 10" descr="10. Action card&#10;Your friend offers you some of their leftover antibiotics for your cough. You say no and suggest they take them to a pharmacy for safe disposal&#10;">
            <a:extLst>
              <a:ext uri="{FF2B5EF4-FFF2-40B4-BE49-F238E27FC236}">
                <a16:creationId xmlns:a16="http://schemas.microsoft.com/office/drawing/2014/main" id="{B3B781FA-0C51-46DB-B353-CF4E78620414}"/>
              </a:ext>
            </a:extLst>
          </p:cNvPr>
          <p:cNvSpPr txBox="1"/>
          <p:nvPr/>
        </p:nvSpPr>
        <p:spPr>
          <a:xfrm>
            <a:off x="4774736" y="1642704"/>
            <a:ext cx="2713846" cy="2195320"/>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10. Action card</a:t>
            </a:r>
          </a:p>
          <a:p>
            <a:r>
              <a:rPr lang="en-GB" sz="1700" dirty="0">
                <a:solidFill>
                  <a:prstClr val="black"/>
                </a:solidFill>
                <a:latin typeface="Arial" panose="020B0604020202020204" pitchFamily="34" charset="0"/>
                <a:cs typeface="Arial" panose="020B0604020202020204" pitchFamily="34" charset="0"/>
              </a:rPr>
              <a:t>Your friend offers you some of their leftover antibiotics for your cough. You say no and suggest they take them to a pharmacy for safe disposal</a:t>
            </a:r>
          </a:p>
        </p:txBody>
      </p:sp>
      <p:sp>
        <p:nvSpPr>
          <p:cNvPr id="13" name="Rectangle: Rounded Corners 12" descr="Put 1 resistant bacteria back in the pile&#10;">
            <a:extLst>
              <a:ext uri="{FF2B5EF4-FFF2-40B4-BE49-F238E27FC236}">
                <a16:creationId xmlns:a16="http://schemas.microsoft.com/office/drawing/2014/main" id="{D465C9DE-D255-4591-9DFD-B4B2EC0371A4}"/>
              </a:ext>
            </a:extLst>
          </p:cNvPr>
          <p:cNvSpPr/>
          <p:nvPr/>
        </p:nvSpPr>
        <p:spPr>
          <a:xfrm>
            <a:off x="4732052" y="3874072"/>
            <a:ext cx="2756530" cy="574256"/>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1 resistant bacteria back in the pile</a:t>
            </a:r>
          </a:p>
        </p:txBody>
      </p:sp>
      <p:sp>
        <p:nvSpPr>
          <p:cNvPr id="10" name="Rectangle: Rounded Corners 9" descr="Information: You must not use anyone's antibiotics as this can increase antibiotic resistance in your gut&#10;">
            <a:extLst>
              <a:ext uri="{FF2B5EF4-FFF2-40B4-BE49-F238E27FC236}">
                <a16:creationId xmlns:a16="http://schemas.microsoft.com/office/drawing/2014/main" id="{F491BCED-7532-40E7-B2A5-5F7F0ACB1624}"/>
              </a:ext>
            </a:extLst>
          </p:cNvPr>
          <p:cNvSpPr/>
          <p:nvPr/>
        </p:nvSpPr>
        <p:spPr>
          <a:xfrm>
            <a:off x="4743914" y="4591206"/>
            <a:ext cx="2744668" cy="1633301"/>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You must not use anyone's antibiotics as this can increase antibiotic resistance in your gut</a:t>
            </a:r>
          </a:p>
        </p:txBody>
      </p:sp>
      <p:sp>
        <p:nvSpPr>
          <p:cNvPr id="3" name="Footer Placeholder 2">
            <a:extLst>
              <a:ext uri="{FF2B5EF4-FFF2-40B4-BE49-F238E27FC236}">
                <a16:creationId xmlns:a16="http://schemas.microsoft.com/office/drawing/2014/main" id="{9B7FDAF0-D398-49B9-AD28-E7CA0B8A106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88540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CD3C4-EEDC-4710-8D89-1287BB7BBEDB}"/>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7</a:t>
            </a:r>
          </a:p>
        </p:txBody>
      </p:sp>
      <p:sp>
        <p:nvSpPr>
          <p:cNvPr id="4" name="Title 1">
            <a:extLst>
              <a:ext uri="{FF2B5EF4-FFF2-40B4-BE49-F238E27FC236}">
                <a16:creationId xmlns:a16="http://schemas.microsoft.com/office/drawing/2014/main" id="{1185CDEF-E290-4A50-8F04-1FC7E22FED7F}"/>
              </a:ext>
            </a:extLst>
          </p:cNvPr>
          <p:cNvSpPr txBox="1">
            <a:spLocks/>
          </p:cNvSpPr>
          <p:nvPr/>
        </p:nvSpPr>
        <p:spPr>
          <a:xfrm>
            <a:off x="752475" y="346077"/>
            <a:ext cx="7886700" cy="1044574"/>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5" name="Rectangle: Rounded Corners 4">
            <a:extLst>
              <a:ext uri="{FF2B5EF4-FFF2-40B4-BE49-F238E27FC236}">
                <a16:creationId xmlns:a16="http://schemas.microsoft.com/office/drawing/2014/main" id="{1EF52680-0FE3-45FB-ADB0-EF65E9A051EC}"/>
              </a:ext>
              <a:ext uri="{C183D7F6-B498-43B3-948B-1728B52AA6E4}">
                <adec:decorative xmlns:adec="http://schemas.microsoft.com/office/drawing/2017/decorative" val="1"/>
              </a:ext>
            </a:extLst>
          </p:cNvPr>
          <p:cNvSpPr/>
          <p:nvPr/>
        </p:nvSpPr>
        <p:spPr>
          <a:xfrm>
            <a:off x="1626320" y="1502915"/>
            <a:ext cx="2844480" cy="4731287"/>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descr="11. Action card&#10;You go on holiday abroad and buy antibiotics at a chemist to use the next time you’re ill&#10;&#10;">
            <a:extLst>
              <a:ext uri="{FF2B5EF4-FFF2-40B4-BE49-F238E27FC236}">
                <a16:creationId xmlns:a16="http://schemas.microsoft.com/office/drawing/2014/main" id="{53C744A7-BA0C-4CC0-B637-7DB106ED3A40}"/>
              </a:ext>
            </a:extLst>
          </p:cNvPr>
          <p:cNvSpPr txBox="1"/>
          <p:nvPr/>
        </p:nvSpPr>
        <p:spPr>
          <a:xfrm>
            <a:off x="1725799" y="1559177"/>
            <a:ext cx="2736906" cy="1400384"/>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11. Action card</a:t>
            </a:r>
          </a:p>
          <a:p>
            <a:r>
              <a:rPr lang="en-GB" sz="1700" dirty="0">
                <a:solidFill>
                  <a:prstClr val="black"/>
                </a:solidFill>
                <a:latin typeface="Arial" panose="020B0604020202020204" pitchFamily="34" charset="0"/>
                <a:cs typeface="Arial" panose="020B0604020202020204" pitchFamily="34" charset="0"/>
              </a:rPr>
              <a:t>You go on holiday abroad and buy antibiotics at a chemist to use the next time you’re ill</a:t>
            </a:r>
          </a:p>
        </p:txBody>
      </p:sp>
      <p:sp>
        <p:nvSpPr>
          <p:cNvPr id="6" name="Rectangle: Rounded Corners 5" descr="Pick up 1 resistant bacteria&#10;">
            <a:extLst>
              <a:ext uri="{FF2B5EF4-FFF2-40B4-BE49-F238E27FC236}">
                <a16:creationId xmlns:a16="http://schemas.microsoft.com/office/drawing/2014/main" id="{5973645E-6D7E-49D3-9C59-B3CAF4281BFF}"/>
              </a:ext>
            </a:extLst>
          </p:cNvPr>
          <p:cNvSpPr/>
          <p:nvPr/>
        </p:nvSpPr>
        <p:spPr>
          <a:xfrm>
            <a:off x="1703822" y="3163496"/>
            <a:ext cx="2689476" cy="508893"/>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7" name="Rectangle: Rounded Corners 6" descr="Put 2 bacteria back in the pile&#10;">
            <a:extLst>
              <a:ext uri="{FF2B5EF4-FFF2-40B4-BE49-F238E27FC236}">
                <a16:creationId xmlns:a16="http://schemas.microsoft.com/office/drawing/2014/main" id="{042E1847-794B-4BDE-AC3F-BE858ED333FB}"/>
              </a:ext>
            </a:extLst>
          </p:cNvPr>
          <p:cNvSpPr/>
          <p:nvPr/>
        </p:nvSpPr>
        <p:spPr>
          <a:xfrm>
            <a:off x="1703822" y="3744692"/>
            <a:ext cx="2689476" cy="683002"/>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8" name="Rectangle: Rounded Corners 7" descr="Information: It is important to only take antibiotics prescribed for you by a healthcare professional, some may cause harm&#10;">
            <a:extLst>
              <a:ext uri="{FF2B5EF4-FFF2-40B4-BE49-F238E27FC236}">
                <a16:creationId xmlns:a16="http://schemas.microsoft.com/office/drawing/2014/main" id="{9A76E7BD-D815-4C45-830C-4AA59467C0B9}"/>
              </a:ext>
            </a:extLst>
          </p:cNvPr>
          <p:cNvSpPr/>
          <p:nvPr/>
        </p:nvSpPr>
        <p:spPr>
          <a:xfrm>
            <a:off x="1725799" y="4498619"/>
            <a:ext cx="2647830" cy="1611718"/>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It is important to only take antibiotics prescribed for you by a healthcare professional, some may cause harm</a:t>
            </a:r>
          </a:p>
        </p:txBody>
      </p:sp>
      <p:sp>
        <p:nvSpPr>
          <p:cNvPr id="10" name="Rectangle: Rounded Corners 9">
            <a:extLst>
              <a:ext uri="{FF2B5EF4-FFF2-40B4-BE49-F238E27FC236}">
                <a16:creationId xmlns:a16="http://schemas.microsoft.com/office/drawing/2014/main" id="{CA9688F1-CCEB-4347-84C6-ACA8F75E6B8F}"/>
              </a:ext>
              <a:ext uri="{C183D7F6-B498-43B3-948B-1728B52AA6E4}">
                <adec:decorative xmlns:adec="http://schemas.microsoft.com/office/drawing/2017/decorative" val="1"/>
              </a:ext>
            </a:extLst>
          </p:cNvPr>
          <p:cNvSpPr/>
          <p:nvPr/>
        </p:nvSpPr>
        <p:spPr>
          <a:xfrm>
            <a:off x="4638693" y="1512799"/>
            <a:ext cx="2844480" cy="4731287"/>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4" name="TextBox 13" descr="12. Action card&#10;Your mother has a bad chest infection and is on antibiotics. You develop a cough and use some of her antibiotics&#10;&#10;">
            <a:extLst>
              <a:ext uri="{FF2B5EF4-FFF2-40B4-BE49-F238E27FC236}">
                <a16:creationId xmlns:a16="http://schemas.microsoft.com/office/drawing/2014/main" id="{FE839EB4-0DBF-4E81-830C-8E2D57B3C23F}"/>
              </a:ext>
            </a:extLst>
          </p:cNvPr>
          <p:cNvSpPr txBox="1"/>
          <p:nvPr/>
        </p:nvSpPr>
        <p:spPr>
          <a:xfrm>
            <a:off x="4689390" y="1527760"/>
            <a:ext cx="2828290" cy="166199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12. Action card</a:t>
            </a:r>
          </a:p>
          <a:p>
            <a:r>
              <a:rPr lang="en-GB" sz="1700" dirty="0">
                <a:solidFill>
                  <a:prstClr val="black"/>
                </a:solidFill>
                <a:latin typeface="Arial" panose="020B0604020202020204" pitchFamily="34" charset="0"/>
                <a:cs typeface="Arial" panose="020B0604020202020204" pitchFamily="34" charset="0"/>
              </a:rPr>
              <a:t>Your mother has a bad chest infection and is on antibiotics. You develop a cough and use some of her antibiotics</a:t>
            </a:r>
          </a:p>
        </p:txBody>
      </p:sp>
      <p:sp>
        <p:nvSpPr>
          <p:cNvPr id="11" name="Rectangle: Rounded Corners 10" descr="Pick up 1 resistant bacteria&#10;">
            <a:extLst>
              <a:ext uri="{FF2B5EF4-FFF2-40B4-BE49-F238E27FC236}">
                <a16:creationId xmlns:a16="http://schemas.microsoft.com/office/drawing/2014/main" id="{B89625DD-D502-406B-8D1F-B232EE16AEA0}"/>
              </a:ext>
            </a:extLst>
          </p:cNvPr>
          <p:cNvSpPr/>
          <p:nvPr/>
        </p:nvSpPr>
        <p:spPr>
          <a:xfrm>
            <a:off x="4708099" y="3221714"/>
            <a:ext cx="2668653" cy="522977"/>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12" name="Rectangle: Rounded Corners 11" descr="Put 2 bacteria back in the pile&#10;&#10;">
            <a:extLst>
              <a:ext uri="{FF2B5EF4-FFF2-40B4-BE49-F238E27FC236}">
                <a16:creationId xmlns:a16="http://schemas.microsoft.com/office/drawing/2014/main" id="{E613C0AA-64B1-4FED-8359-8050E0668317}"/>
              </a:ext>
            </a:extLst>
          </p:cNvPr>
          <p:cNvSpPr/>
          <p:nvPr/>
        </p:nvSpPr>
        <p:spPr>
          <a:xfrm>
            <a:off x="4717348" y="3857335"/>
            <a:ext cx="2668653" cy="646640"/>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13" name="Rectangle: Rounded Corners 12" descr="Information: you must not use anyone's antibiotics as this can increase antibiotic resistance&#10;">
            <a:extLst>
              <a:ext uri="{FF2B5EF4-FFF2-40B4-BE49-F238E27FC236}">
                <a16:creationId xmlns:a16="http://schemas.microsoft.com/office/drawing/2014/main" id="{A3444422-0920-4060-87D7-42BED89256A0}"/>
              </a:ext>
            </a:extLst>
          </p:cNvPr>
          <p:cNvSpPr/>
          <p:nvPr/>
        </p:nvSpPr>
        <p:spPr>
          <a:xfrm>
            <a:off x="4708100" y="4618010"/>
            <a:ext cx="2677902" cy="1527984"/>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you must not use anyone's antibiotics as this can increase antibiotic resistance</a:t>
            </a:r>
          </a:p>
        </p:txBody>
      </p:sp>
      <p:sp>
        <p:nvSpPr>
          <p:cNvPr id="3" name="Footer Placeholder 2">
            <a:extLst>
              <a:ext uri="{FF2B5EF4-FFF2-40B4-BE49-F238E27FC236}">
                <a16:creationId xmlns:a16="http://schemas.microsoft.com/office/drawing/2014/main" id="{0A37B511-19CE-4085-B859-703A96AEB6D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06031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C0038-2CC6-4195-8342-B8E61AA75DE4}"/>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8</a:t>
            </a:r>
          </a:p>
        </p:txBody>
      </p:sp>
      <p:sp>
        <p:nvSpPr>
          <p:cNvPr id="4" name="Title 1">
            <a:extLst>
              <a:ext uri="{FF2B5EF4-FFF2-40B4-BE49-F238E27FC236}">
                <a16:creationId xmlns:a16="http://schemas.microsoft.com/office/drawing/2014/main" id="{A34F2140-CABC-4206-86CC-1A45BEB2A6B2}"/>
              </a:ext>
            </a:extLst>
          </p:cNvPr>
          <p:cNvSpPr txBox="1">
            <a:spLocks/>
          </p:cNvSpPr>
          <p:nvPr/>
        </p:nvSpPr>
        <p:spPr>
          <a:xfrm>
            <a:off x="752475" y="346077"/>
            <a:ext cx="7886700" cy="1044574"/>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5" name="Rectangle: Rounded Corners 4">
            <a:extLst>
              <a:ext uri="{FF2B5EF4-FFF2-40B4-BE49-F238E27FC236}">
                <a16:creationId xmlns:a16="http://schemas.microsoft.com/office/drawing/2014/main" id="{6D66A556-EB88-496C-88FC-83DD13BABE05}"/>
              </a:ext>
              <a:ext uri="{C183D7F6-B498-43B3-948B-1728B52AA6E4}">
                <adec:decorative xmlns:adec="http://schemas.microsoft.com/office/drawing/2017/decorative" val="1"/>
              </a:ext>
            </a:extLst>
          </p:cNvPr>
          <p:cNvSpPr/>
          <p:nvPr/>
        </p:nvSpPr>
        <p:spPr>
          <a:xfrm>
            <a:off x="1617922" y="1478375"/>
            <a:ext cx="2975064" cy="4853238"/>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descr="13. Action card&#10;You are given antibiotics as you have huge swollen tonsils with pus on them and you have a fever. But you forget to take the antibiotics four times a day&#10;">
            <a:extLst>
              <a:ext uri="{FF2B5EF4-FFF2-40B4-BE49-F238E27FC236}">
                <a16:creationId xmlns:a16="http://schemas.microsoft.com/office/drawing/2014/main" id="{7A9C2127-C051-4E15-8B20-3C95636352D5}"/>
              </a:ext>
            </a:extLst>
          </p:cNvPr>
          <p:cNvSpPr txBox="1"/>
          <p:nvPr/>
        </p:nvSpPr>
        <p:spPr>
          <a:xfrm>
            <a:off x="1666226" y="1503386"/>
            <a:ext cx="2959429" cy="1923604"/>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13. Action card</a:t>
            </a:r>
          </a:p>
          <a:p>
            <a:r>
              <a:rPr lang="en-GB" sz="1700" dirty="0">
                <a:solidFill>
                  <a:prstClr val="black"/>
                </a:solidFill>
                <a:latin typeface="Arial" panose="020B0604020202020204" pitchFamily="34" charset="0"/>
                <a:cs typeface="Arial" panose="020B0604020202020204" pitchFamily="34" charset="0"/>
              </a:rPr>
              <a:t>You are given antibiotics as you have huge swollen tonsils with pus on them and you have a fever. But you forget to take the antibiotics four times a day</a:t>
            </a:r>
          </a:p>
        </p:txBody>
      </p:sp>
      <p:sp>
        <p:nvSpPr>
          <p:cNvPr id="6" name="Rectangle: Rounded Corners 5" descr="Pick up 1 resistant bacteria&#10;">
            <a:extLst>
              <a:ext uri="{FF2B5EF4-FFF2-40B4-BE49-F238E27FC236}">
                <a16:creationId xmlns:a16="http://schemas.microsoft.com/office/drawing/2014/main" id="{036B4779-4523-47C9-8647-7A1866E84391}"/>
              </a:ext>
            </a:extLst>
          </p:cNvPr>
          <p:cNvSpPr/>
          <p:nvPr/>
        </p:nvSpPr>
        <p:spPr>
          <a:xfrm>
            <a:off x="1692089" y="3675397"/>
            <a:ext cx="2812944" cy="560047"/>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7" name="Rectangle: Rounded Corners 6" descr="Put 1 bacteria back in the pile&#10;">
            <a:extLst>
              <a:ext uri="{FF2B5EF4-FFF2-40B4-BE49-F238E27FC236}">
                <a16:creationId xmlns:a16="http://schemas.microsoft.com/office/drawing/2014/main" id="{621CDDDB-6BC3-40BC-998C-E621C0C26ADC}"/>
              </a:ext>
            </a:extLst>
          </p:cNvPr>
          <p:cNvSpPr/>
          <p:nvPr/>
        </p:nvSpPr>
        <p:spPr>
          <a:xfrm>
            <a:off x="1683349" y="4314884"/>
            <a:ext cx="2812944" cy="717778"/>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1 bacteria back in the pile</a:t>
            </a:r>
          </a:p>
        </p:txBody>
      </p:sp>
      <p:sp>
        <p:nvSpPr>
          <p:cNvPr id="8" name="Rectangle: Rounded Corners 7" descr="Information: Take antibiotics exactly as told to by your doctor or pharmacist&#10;&#10;">
            <a:extLst>
              <a:ext uri="{FF2B5EF4-FFF2-40B4-BE49-F238E27FC236}">
                <a16:creationId xmlns:a16="http://schemas.microsoft.com/office/drawing/2014/main" id="{9B580494-C85F-4000-9032-A0AB69E17F33}"/>
              </a:ext>
            </a:extLst>
          </p:cNvPr>
          <p:cNvSpPr/>
          <p:nvPr/>
        </p:nvSpPr>
        <p:spPr>
          <a:xfrm>
            <a:off x="1683349" y="5098537"/>
            <a:ext cx="2808005" cy="1132454"/>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Take antibiotics exactly as told to by your doctor or pharmacist</a:t>
            </a:r>
          </a:p>
        </p:txBody>
      </p:sp>
      <p:sp>
        <p:nvSpPr>
          <p:cNvPr id="10" name="Rectangle: Rounded Corners 9">
            <a:extLst>
              <a:ext uri="{FF2B5EF4-FFF2-40B4-BE49-F238E27FC236}">
                <a16:creationId xmlns:a16="http://schemas.microsoft.com/office/drawing/2014/main" id="{8F054F9F-D6B4-4844-B19B-B6F4D3B5C0A2}"/>
              </a:ext>
              <a:ext uri="{C183D7F6-B498-43B3-948B-1728B52AA6E4}">
                <adec:decorative xmlns:adec="http://schemas.microsoft.com/office/drawing/2017/decorative" val="1"/>
              </a:ext>
            </a:extLst>
          </p:cNvPr>
          <p:cNvSpPr/>
          <p:nvPr/>
        </p:nvSpPr>
        <p:spPr>
          <a:xfrm>
            <a:off x="4798663" y="1478375"/>
            <a:ext cx="2975064" cy="4853238"/>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4" name="TextBox 13" descr="14. Action card&#10;You have bad spots but the cream you are using isn’t working. You ask your doctor for antibiotics&#10;&#10;">
            <a:extLst>
              <a:ext uri="{FF2B5EF4-FFF2-40B4-BE49-F238E27FC236}">
                <a16:creationId xmlns:a16="http://schemas.microsoft.com/office/drawing/2014/main" id="{460F5D97-01A7-4BE1-A149-C1201AAEB916}"/>
              </a:ext>
            </a:extLst>
          </p:cNvPr>
          <p:cNvSpPr txBox="1"/>
          <p:nvPr/>
        </p:nvSpPr>
        <p:spPr>
          <a:xfrm>
            <a:off x="4902709" y="1472539"/>
            <a:ext cx="2769386" cy="140038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14. Action card</a:t>
            </a:r>
          </a:p>
          <a:p>
            <a:r>
              <a:rPr lang="en-GB" sz="1700" dirty="0">
                <a:solidFill>
                  <a:prstClr val="black"/>
                </a:solidFill>
                <a:latin typeface="Arial" panose="020B0604020202020204" pitchFamily="34" charset="0"/>
                <a:cs typeface="Arial" panose="020B0604020202020204" pitchFamily="34" charset="0"/>
              </a:rPr>
              <a:t>You have bad spots but the cream you are using isn’t working. You ask your doctor for antibiotics</a:t>
            </a:r>
          </a:p>
        </p:txBody>
      </p:sp>
      <p:sp>
        <p:nvSpPr>
          <p:cNvPr id="11" name="Rectangle: Rounded Corners 10" descr="Pick up 1 resistant bacteria&#10;">
            <a:extLst>
              <a:ext uri="{FF2B5EF4-FFF2-40B4-BE49-F238E27FC236}">
                <a16:creationId xmlns:a16="http://schemas.microsoft.com/office/drawing/2014/main" id="{586F93DE-E649-4223-AE10-FF01F11464E6}"/>
              </a:ext>
            </a:extLst>
          </p:cNvPr>
          <p:cNvSpPr/>
          <p:nvPr/>
        </p:nvSpPr>
        <p:spPr>
          <a:xfrm>
            <a:off x="4870039" y="3047999"/>
            <a:ext cx="2812944" cy="627398"/>
          </a:xfrm>
          <a:prstGeom prst="roundRect">
            <a:avLst/>
          </a:prstGeom>
          <a:solidFill>
            <a:srgbClr val="C00000"/>
          </a:solidFill>
          <a:ln w="12700" cap="flat" cmpd="sng" algn="ctr">
            <a:solidFill>
              <a:srgbClr val="BE1E2D"/>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resistant bacteria</a:t>
            </a:r>
          </a:p>
        </p:txBody>
      </p:sp>
      <p:sp>
        <p:nvSpPr>
          <p:cNvPr id="12" name="Rectangle: Rounded Corners 11" descr="Put 2 bacteria back in the pile&#10;">
            <a:extLst>
              <a:ext uri="{FF2B5EF4-FFF2-40B4-BE49-F238E27FC236}">
                <a16:creationId xmlns:a16="http://schemas.microsoft.com/office/drawing/2014/main" id="{1AAFED63-3296-490A-84EF-BFB03F33945A}"/>
              </a:ext>
            </a:extLst>
          </p:cNvPr>
          <p:cNvSpPr/>
          <p:nvPr/>
        </p:nvSpPr>
        <p:spPr>
          <a:xfrm>
            <a:off x="4870039" y="3780024"/>
            <a:ext cx="2812944" cy="700455"/>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Put 2 bacteria back in the pile</a:t>
            </a:r>
          </a:p>
        </p:txBody>
      </p:sp>
      <p:sp>
        <p:nvSpPr>
          <p:cNvPr id="13" name="Rectangle: Rounded Corners 12" descr="Information: Antibiotics aren’t the only way to treat acne, speak to your doctor about all of your options&#10;&#10;">
            <a:extLst>
              <a:ext uri="{FF2B5EF4-FFF2-40B4-BE49-F238E27FC236}">
                <a16:creationId xmlns:a16="http://schemas.microsoft.com/office/drawing/2014/main" id="{A11F9716-AD3D-4B03-9FB2-2BF76A9FED3D}"/>
              </a:ext>
            </a:extLst>
          </p:cNvPr>
          <p:cNvSpPr/>
          <p:nvPr/>
        </p:nvSpPr>
        <p:spPr>
          <a:xfrm>
            <a:off x="4871257" y="4585106"/>
            <a:ext cx="2800839" cy="1645885"/>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Antibiotics aren’t the only way to treat acne, speak to your doctor about all of your options</a:t>
            </a:r>
          </a:p>
        </p:txBody>
      </p:sp>
      <p:sp>
        <p:nvSpPr>
          <p:cNvPr id="3" name="Footer Placeholder 2">
            <a:extLst>
              <a:ext uri="{FF2B5EF4-FFF2-40B4-BE49-F238E27FC236}">
                <a16:creationId xmlns:a16="http://schemas.microsoft.com/office/drawing/2014/main" id="{DC1DD0D2-D776-4540-AA6E-08D403E0E0B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4699637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5A117-F524-47E1-9694-E500A78DC567}"/>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AMR Flash Card Game 9</a:t>
            </a:r>
          </a:p>
        </p:txBody>
      </p:sp>
      <p:sp>
        <p:nvSpPr>
          <p:cNvPr id="4" name="Title 1">
            <a:extLst>
              <a:ext uri="{FF2B5EF4-FFF2-40B4-BE49-F238E27FC236}">
                <a16:creationId xmlns:a16="http://schemas.microsoft.com/office/drawing/2014/main" id="{67FAD788-15EA-405B-B7E1-8F36BCCD9F38}"/>
              </a:ext>
            </a:extLst>
          </p:cNvPr>
          <p:cNvSpPr txBox="1">
            <a:spLocks/>
          </p:cNvSpPr>
          <p:nvPr/>
        </p:nvSpPr>
        <p:spPr>
          <a:xfrm>
            <a:off x="752475" y="346076"/>
            <a:ext cx="7886700" cy="11302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dirty="0"/>
              <a:t>Antimicrobial Resistance Flash Card Game</a:t>
            </a:r>
          </a:p>
        </p:txBody>
      </p:sp>
      <p:sp>
        <p:nvSpPr>
          <p:cNvPr id="5" name="Rectangle: Rounded Corners 4">
            <a:extLst>
              <a:ext uri="{FF2B5EF4-FFF2-40B4-BE49-F238E27FC236}">
                <a16:creationId xmlns:a16="http://schemas.microsoft.com/office/drawing/2014/main" id="{9D9127C3-CFB6-4137-9E40-CC0EE47B78E7}"/>
              </a:ext>
              <a:ext uri="{C183D7F6-B498-43B3-948B-1728B52AA6E4}">
                <adec:decorative xmlns:adec="http://schemas.microsoft.com/office/drawing/2017/decorative" val="1"/>
              </a:ext>
            </a:extLst>
          </p:cNvPr>
          <p:cNvSpPr/>
          <p:nvPr/>
        </p:nvSpPr>
        <p:spPr>
          <a:xfrm>
            <a:off x="1498675" y="1663945"/>
            <a:ext cx="2970639" cy="4499425"/>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 name="TextBox 7" descr="15. Action card&#10;You have a really bad cold and ruby nose. You go to bed and take paracetamol to help the fever.&#10;">
            <a:extLst>
              <a:ext uri="{FF2B5EF4-FFF2-40B4-BE49-F238E27FC236}">
                <a16:creationId xmlns:a16="http://schemas.microsoft.com/office/drawing/2014/main" id="{DF704743-5E79-43D6-A662-304E9C82D3C9}"/>
              </a:ext>
            </a:extLst>
          </p:cNvPr>
          <p:cNvSpPr txBox="1"/>
          <p:nvPr/>
        </p:nvSpPr>
        <p:spPr>
          <a:xfrm>
            <a:off x="1586919" y="1717450"/>
            <a:ext cx="2801455" cy="140038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15. Action card</a:t>
            </a:r>
          </a:p>
          <a:p>
            <a:r>
              <a:rPr lang="en-GB" sz="1700" dirty="0">
                <a:solidFill>
                  <a:prstClr val="black"/>
                </a:solidFill>
                <a:latin typeface="Arial" panose="020B0604020202020204" pitchFamily="34" charset="0"/>
                <a:cs typeface="Arial" panose="020B0604020202020204" pitchFamily="34" charset="0"/>
              </a:rPr>
              <a:t>You have a really bad cold and ruby nose. You go to bed and take paracetamol to help the fever.</a:t>
            </a:r>
          </a:p>
        </p:txBody>
      </p:sp>
      <p:sp>
        <p:nvSpPr>
          <p:cNvPr id="6" name="Rectangle: Rounded Corners 5" descr="Pick up 1 bacteria&#10;">
            <a:extLst>
              <a:ext uri="{FF2B5EF4-FFF2-40B4-BE49-F238E27FC236}">
                <a16:creationId xmlns:a16="http://schemas.microsoft.com/office/drawing/2014/main" id="{9CECCE7F-E4FA-409F-A18A-66B1D318CE4C}"/>
              </a:ext>
            </a:extLst>
          </p:cNvPr>
          <p:cNvSpPr/>
          <p:nvPr/>
        </p:nvSpPr>
        <p:spPr>
          <a:xfrm>
            <a:off x="1559073" y="3665682"/>
            <a:ext cx="2808760" cy="558511"/>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bacteria</a:t>
            </a:r>
          </a:p>
        </p:txBody>
      </p:sp>
      <p:sp>
        <p:nvSpPr>
          <p:cNvPr id="7" name="Rectangle: Rounded Corners 6" descr="Information: The only way to treat a cold and runny nose is to get plenty of fluids and use paracetamol to manage symptoms. &#10;">
            <a:extLst>
              <a:ext uri="{FF2B5EF4-FFF2-40B4-BE49-F238E27FC236}">
                <a16:creationId xmlns:a16="http://schemas.microsoft.com/office/drawing/2014/main" id="{4F775F9D-B7D9-4DDB-BAAD-4C1CEEAF8216}"/>
              </a:ext>
            </a:extLst>
          </p:cNvPr>
          <p:cNvSpPr/>
          <p:nvPr/>
        </p:nvSpPr>
        <p:spPr>
          <a:xfrm>
            <a:off x="1559073" y="4360198"/>
            <a:ext cx="2808760" cy="1709888"/>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The only way to treat a cold and runny nose is to get plenty of fluids and use paracetamol to manage symptoms. </a:t>
            </a:r>
          </a:p>
        </p:txBody>
      </p:sp>
      <p:sp>
        <p:nvSpPr>
          <p:cNvPr id="9" name="Rectangle: Rounded Corners 8">
            <a:extLst>
              <a:ext uri="{FF2B5EF4-FFF2-40B4-BE49-F238E27FC236}">
                <a16:creationId xmlns:a16="http://schemas.microsoft.com/office/drawing/2014/main" id="{BAE11998-CF7D-4CB3-A792-CC86C399D859}"/>
              </a:ext>
              <a:ext uri="{C183D7F6-B498-43B3-948B-1728B52AA6E4}">
                <adec:decorative xmlns:adec="http://schemas.microsoft.com/office/drawing/2017/decorative" val="1"/>
              </a:ext>
            </a:extLst>
          </p:cNvPr>
          <p:cNvSpPr/>
          <p:nvPr/>
        </p:nvSpPr>
        <p:spPr>
          <a:xfrm>
            <a:off x="4674686" y="1669356"/>
            <a:ext cx="2970639" cy="4499425"/>
          </a:xfrm>
          <a:prstGeom prst="roundRect">
            <a:avLst>
              <a:gd name="adj" fmla="val 4232"/>
            </a:avLst>
          </a:prstGeom>
          <a:noFill/>
          <a:ln w="28575"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1" name="TextBox 10" descr="16. Action card&#10;You have diarrhoea and vomiting, you stay at home to stop it spreading and you wash your hands regularly&#10;&#10;&#10;">
            <a:extLst>
              <a:ext uri="{FF2B5EF4-FFF2-40B4-BE49-F238E27FC236}">
                <a16:creationId xmlns:a16="http://schemas.microsoft.com/office/drawing/2014/main" id="{0D98F464-E436-4C29-8013-FF2D7B0CCE2F}"/>
              </a:ext>
            </a:extLst>
          </p:cNvPr>
          <p:cNvSpPr txBox="1"/>
          <p:nvPr/>
        </p:nvSpPr>
        <p:spPr>
          <a:xfrm>
            <a:off x="4778577" y="1663945"/>
            <a:ext cx="2765267" cy="1661993"/>
          </a:xfrm>
          <a:prstGeom prst="rect">
            <a:avLst/>
          </a:prstGeom>
          <a:noFill/>
        </p:spPr>
        <p:txBody>
          <a:bodyPr wrap="square" rtlCol="0">
            <a:spAutoFit/>
          </a:bodyPr>
          <a:lstStyle/>
          <a:p>
            <a:r>
              <a:rPr lang="en-GB" sz="1700" dirty="0">
                <a:solidFill>
                  <a:prstClr val="black"/>
                </a:solidFill>
                <a:latin typeface="Arial" panose="020B0604020202020204" pitchFamily="34" charset="0"/>
                <a:cs typeface="Arial" panose="020B0604020202020204" pitchFamily="34" charset="0"/>
              </a:rPr>
              <a:t>16. Action card</a:t>
            </a:r>
          </a:p>
          <a:p>
            <a:r>
              <a:rPr lang="en-GB" sz="1700" dirty="0">
                <a:solidFill>
                  <a:prstClr val="black"/>
                </a:solidFill>
                <a:latin typeface="Arial" panose="020B0604020202020204" pitchFamily="34" charset="0"/>
                <a:cs typeface="Arial" panose="020B0604020202020204" pitchFamily="34" charset="0"/>
              </a:rPr>
              <a:t>You have diarrhoea and vomiting, you stay at home to stop it spreading and you wash your hands regularly</a:t>
            </a:r>
          </a:p>
        </p:txBody>
      </p:sp>
      <p:sp>
        <p:nvSpPr>
          <p:cNvPr id="12" name="Rectangle: Rounded Corners 11" descr="Pick up 1 bacteria&#10;&#10;">
            <a:extLst>
              <a:ext uri="{FF2B5EF4-FFF2-40B4-BE49-F238E27FC236}">
                <a16:creationId xmlns:a16="http://schemas.microsoft.com/office/drawing/2014/main" id="{4F52445E-E2F2-44EF-9965-3A4A785A35FE}"/>
              </a:ext>
            </a:extLst>
          </p:cNvPr>
          <p:cNvSpPr/>
          <p:nvPr/>
        </p:nvSpPr>
        <p:spPr>
          <a:xfrm>
            <a:off x="4755625" y="3333776"/>
            <a:ext cx="2808760" cy="415701"/>
          </a:xfrm>
          <a:prstGeom prst="roundRect">
            <a:avLst/>
          </a:prstGeom>
          <a:solidFill>
            <a:srgbClr val="2B599E"/>
          </a:solidFill>
          <a:ln w="12700" cap="flat" cmpd="sng" algn="ctr">
            <a:solidFill>
              <a:srgbClr val="2B599E"/>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Pick up 1 bacteria</a:t>
            </a:r>
          </a:p>
        </p:txBody>
      </p:sp>
      <p:sp>
        <p:nvSpPr>
          <p:cNvPr id="10" name="Rectangle: Rounded Corners 9" descr="Information: When you are ill you should always remember to wash your hands to prevent the spread of the infection. Staying at home and resting will help you recover.&#10;">
            <a:extLst>
              <a:ext uri="{FF2B5EF4-FFF2-40B4-BE49-F238E27FC236}">
                <a16:creationId xmlns:a16="http://schemas.microsoft.com/office/drawing/2014/main" id="{6F198FB7-9B8A-4156-8A7B-3F6663679842}"/>
              </a:ext>
            </a:extLst>
          </p:cNvPr>
          <p:cNvSpPr/>
          <p:nvPr/>
        </p:nvSpPr>
        <p:spPr>
          <a:xfrm>
            <a:off x="4747171" y="3934619"/>
            <a:ext cx="2796673" cy="2135467"/>
          </a:xfrm>
          <a:prstGeom prst="roundRect">
            <a:avLst>
              <a:gd name="adj" fmla="val 7756"/>
            </a:avLst>
          </a:prstGeom>
          <a:solidFill>
            <a:srgbClr val="B7C0DE"/>
          </a:solidFill>
          <a:ln w="12700" cap="flat" cmpd="sng" algn="ctr">
            <a:solidFill>
              <a:srgbClr val="000000"/>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7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Information: When you are ill you should always remember to wash your hands to prevent the spread of the infection. Staying at home and resting will help you recover.</a:t>
            </a:r>
          </a:p>
        </p:txBody>
      </p:sp>
      <p:sp>
        <p:nvSpPr>
          <p:cNvPr id="3" name="Footer Placeholder 2">
            <a:extLst>
              <a:ext uri="{FF2B5EF4-FFF2-40B4-BE49-F238E27FC236}">
                <a16:creationId xmlns:a16="http://schemas.microsoft.com/office/drawing/2014/main" id="{E151504B-BFAA-4AE8-A38E-B60B2E01547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022699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EC20E-821D-4D4E-BBD8-1A9407347835}"/>
              </a:ext>
            </a:extLst>
          </p:cNvPr>
          <p:cNvSpPr>
            <a:spLocks noGrp="1"/>
          </p:cNvSpPr>
          <p:nvPr>
            <p:ph type="title"/>
          </p:nvPr>
        </p:nvSpPr>
        <p:spPr/>
        <p:txBody>
          <a:bodyPr/>
          <a:lstStyle/>
          <a:p>
            <a:pPr algn="ctr"/>
            <a:r>
              <a:rPr lang="en-GB" b="1" dirty="0"/>
              <a:t>Antibiotic Resistance Debate Kit </a:t>
            </a:r>
          </a:p>
        </p:txBody>
      </p:sp>
      <p:sp>
        <p:nvSpPr>
          <p:cNvPr id="4" name="Rectangle 3">
            <a:extLst>
              <a:ext uri="{FF2B5EF4-FFF2-40B4-BE49-F238E27FC236}">
                <a16:creationId xmlns:a16="http://schemas.microsoft.com/office/drawing/2014/main" id="{B9557382-6689-40A8-95DF-AE22B9017C2E}"/>
              </a:ext>
            </a:extLst>
          </p:cNvPr>
          <p:cNvSpPr/>
          <p:nvPr/>
        </p:nvSpPr>
        <p:spPr>
          <a:xfrm>
            <a:off x="638175" y="2035165"/>
            <a:ext cx="7772400" cy="3693319"/>
          </a:xfrm>
          <a:prstGeom prst="rect">
            <a:avLst/>
          </a:prstGeom>
          <a:solidFill>
            <a:srgbClr val="F16436"/>
          </a:solidFill>
        </p:spPr>
        <p:txBody>
          <a:bodyPr wrap="square">
            <a:spAutoFit/>
          </a:bodyPr>
          <a:lstStyle/>
          <a:p>
            <a:pPr algn="just"/>
            <a:r>
              <a:rPr lang="en-GB" sz="2400" b="1" dirty="0">
                <a:solidFill>
                  <a:srgbClr val="000000"/>
                </a:solidFill>
                <a:latin typeface="Arial" panose="020B0604020202020204" pitchFamily="34" charset="0"/>
                <a:cs typeface="Arial" panose="020B0604020202020204" pitchFamily="34" charset="0"/>
              </a:rPr>
              <a:t>In collaboration with ‘I’m a Scientist’, e-Bug has developed debate kits on antibiotic resistance and vaccinations. The kits can be used to encourage young people to discuss topical issues surrounding antibiotics and vaccines.</a:t>
            </a:r>
          </a:p>
          <a:p>
            <a:endParaRPr lang="en-GB" sz="2400" b="1" dirty="0">
              <a:solidFill>
                <a:srgbClr val="000000"/>
              </a:solidFill>
              <a:latin typeface="Arial" panose="020B0604020202020204" pitchFamily="34" charset="0"/>
              <a:cs typeface="Arial" panose="020B0604020202020204" pitchFamily="34" charset="0"/>
            </a:endParaRPr>
          </a:p>
          <a:p>
            <a:r>
              <a:rPr lang="en-GB" sz="2400" b="1" dirty="0">
                <a:solidFill>
                  <a:srgbClr val="000000"/>
                </a:solidFill>
                <a:latin typeface="Arial" panose="020B0604020202020204" pitchFamily="34" charset="0"/>
                <a:cs typeface="Arial" panose="020B0604020202020204" pitchFamily="34" charset="0"/>
              </a:rPr>
              <a:t>Kits can be downloaded from Download from the link:</a:t>
            </a:r>
          </a:p>
          <a:p>
            <a:endParaRPr lang="en-GB" sz="2400" b="1" dirty="0">
              <a:solidFill>
                <a:srgbClr val="000000"/>
              </a:solidFill>
              <a:latin typeface="Arial" panose="020B0604020202020204" pitchFamily="34" charset="0"/>
              <a:cs typeface="Arial" panose="020B0604020202020204" pitchFamily="34" charset="0"/>
            </a:endParaRPr>
          </a:p>
          <a:p>
            <a:r>
              <a:rPr lang="en-GB" b="1" dirty="0">
                <a:solidFill>
                  <a:srgbClr val="000000"/>
                </a:solidFill>
                <a:latin typeface="Arial" panose="020B0604020202020204" pitchFamily="34" charset="0"/>
                <a:cs typeface="Arial" panose="020B0604020202020204" pitchFamily="34" charset="0"/>
              </a:rPr>
              <a:t>https://debate.imascientist.org.uk/antibioticresistance-resources</a:t>
            </a:r>
            <a:endParaRPr lang="en-GB" sz="2800" b="1" dirty="0">
              <a:solidFill>
                <a:srgbClr val="000000"/>
              </a:solidFill>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D85FE164-38F1-45C2-AF54-59E9E2D455F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20398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24676D7-8D6F-45F2-A9BC-F9A71C8ACDEB}"/>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Antibiotic Uses 1</a:t>
            </a:r>
          </a:p>
        </p:txBody>
      </p:sp>
      <p:sp>
        <p:nvSpPr>
          <p:cNvPr id="8" name="Title 1">
            <a:extLst>
              <a:ext uri="{FF2B5EF4-FFF2-40B4-BE49-F238E27FC236}">
                <a16:creationId xmlns:a16="http://schemas.microsoft.com/office/drawing/2014/main" id="{3C1C3C9F-48E2-4E2B-9560-BB7847334F45}"/>
              </a:ext>
            </a:extLst>
          </p:cNvPr>
          <p:cNvSpPr txBox="1">
            <a:spLocks/>
          </p:cNvSpPr>
          <p:nvPr/>
        </p:nvSpPr>
        <p:spPr>
          <a:xfrm>
            <a:off x="698647" y="352425"/>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500" b="1"/>
              <a:t>What are Antibiotics Used for?</a:t>
            </a:r>
            <a:endParaRPr lang="en-GB" sz="3500" b="1"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558652" y="1565944"/>
            <a:ext cx="8026695" cy="83034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200" dirty="0">
                <a:latin typeface="Arial" panose="020B0604020202020204" pitchFamily="34" charset="0"/>
                <a:cs typeface="Arial" panose="020B0604020202020204" pitchFamily="34" charset="0"/>
              </a:rPr>
              <a:t>Antibiotic is – a type of medicine that kills or stops bacteria increasing in number.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558652" y="2669838"/>
            <a:ext cx="8026696" cy="303931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In 1928 Alexander Fleming went on holiday and left some laboratory agar plates from an unrelated experiment out on his desk. When he came back from holiday he discovered that the bacteria growing in his agar plates couldn’t grow near the mould that was also growing on the plate, he concluded that the mould had produced a chemical to protect itself from the bacteria using an antibacterial agent. Scientists used this new chemical to develop antibiotics.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CF03B-9175-4B7A-8DAE-9E8339B1228C}"/>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Antibiotic Uses 2</a:t>
            </a:r>
          </a:p>
        </p:txBody>
      </p:sp>
      <p:sp>
        <p:nvSpPr>
          <p:cNvPr id="12" name="Title 1">
            <a:extLst>
              <a:ext uri="{FF2B5EF4-FFF2-40B4-BE49-F238E27FC236}">
                <a16:creationId xmlns:a16="http://schemas.microsoft.com/office/drawing/2014/main" id="{73485C6C-6F5F-4661-ACFF-65F04E37FF9E}"/>
              </a:ext>
            </a:extLst>
          </p:cNvPr>
          <p:cNvSpPr txBox="1">
            <a:spLocks/>
          </p:cNvSpPr>
          <p:nvPr/>
        </p:nvSpPr>
        <p:spPr>
          <a:xfrm>
            <a:off x="698647" y="352425"/>
            <a:ext cx="7886700" cy="83034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defRPr/>
            </a:pPr>
            <a:r>
              <a:rPr lang="en-GB" sz="3500" b="1"/>
              <a:t>What are Antibiotics Used for?</a:t>
            </a:r>
            <a:endParaRPr lang="en-GB" sz="3500" b="1" dirty="0"/>
          </a:p>
        </p:txBody>
      </p:sp>
      <p:sp>
        <p:nvSpPr>
          <p:cNvPr id="8" name="Rectangle: Rounded Corners 7">
            <a:extLst>
              <a:ext uri="{FF2B5EF4-FFF2-40B4-BE49-F238E27FC236}">
                <a16:creationId xmlns:a16="http://schemas.microsoft.com/office/drawing/2014/main" id="{6120BD40-7840-4F24-8AB7-84CEC771DC64}"/>
              </a:ext>
            </a:extLst>
          </p:cNvPr>
          <p:cNvSpPr/>
          <p:nvPr/>
        </p:nvSpPr>
        <p:spPr>
          <a:xfrm>
            <a:off x="558651" y="1464217"/>
            <a:ext cx="8026696" cy="168333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Before the development of antibiotics, such as during World War 2, people with injuries died from bacterial infections. Once antibiotics were being produced many deaths and diseases were prevented and surgeons were able to perform much more difficult operations, like hip replacements. </a:t>
            </a:r>
          </a:p>
        </p:txBody>
      </p:sp>
      <p:sp>
        <p:nvSpPr>
          <p:cNvPr id="9" name="Rectangle: Rounded Corners 8">
            <a:extLst>
              <a:ext uri="{FF2B5EF4-FFF2-40B4-BE49-F238E27FC236}">
                <a16:creationId xmlns:a16="http://schemas.microsoft.com/office/drawing/2014/main" id="{3B60E099-48C3-49E6-9767-1F4A8384BCE8}"/>
              </a:ext>
            </a:extLst>
          </p:cNvPr>
          <p:cNvSpPr/>
          <p:nvPr/>
        </p:nvSpPr>
        <p:spPr>
          <a:xfrm>
            <a:off x="558651" y="3362372"/>
            <a:ext cx="8026696" cy="134191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Antibiotics can kill our body’s useful bacteria (commensals) leaving our body open to harmful microbes (pathogens). One or two bacteria may change (mutate) so the antibiotic cannot kill them – these are antibiotic resistant bacteria. </a:t>
            </a:r>
          </a:p>
        </p:txBody>
      </p:sp>
      <p:sp>
        <p:nvSpPr>
          <p:cNvPr id="11" name="Rectangle: Rounded Corners 10">
            <a:extLst>
              <a:ext uri="{FF2B5EF4-FFF2-40B4-BE49-F238E27FC236}">
                <a16:creationId xmlns:a16="http://schemas.microsoft.com/office/drawing/2014/main" id="{A17663B1-5F2E-4375-8BF7-F3FCD6A02AAF}"/>
              </a:ext>
            </a:extLst>
          </p:cNvPr>
          <p:cNvSpPr/>
          <p:nvPr/>
        </p:nvSpPr>
        <p:spPr>
          <a:xfrm>
            <a:off x="558652" y="4919106"/>
            <a:ext cx="8026696" cy="103917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Overuse and misuse of antibiotics has led to bacteria developing resistance to antibiotics through natural selection (survival of the fittest). </a:t>
            </a:r>
          </a:p>
        </p:txBody>
      </p:sp>
      <p:sp>
        <p:nvSpPr>
          <p:cNvPr id="4" name="Footer Placeholder 3">
            <a:extLst>
              <a:ext uri="{FF2B5EF4-FFF2-40B4-BE49-F238E27FC236}">
                <a16:creationId xmlns:a16="http://schemas.microsoft.com/office/drawing/2014/main" id="{021DFDA3-040B-4274-9113-9D6F177909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57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29542-8ACC-46B0-A1C2-9013A5AD4A14}"/>
              </a:ext>
            </a:extLst>
          </p:cNvPr>
          <p:cNvSpPr>
            <a:spLocks noGrp="1"/>
          </p:cNvSpPr>
          <p:nvPr>
            <p:ph type="title"/>
          </p:nvPr>
        </p:nvSpPr>
        <p:spPr>
          <a:xfrm>
            <a:off x="628650" y="136524"/>
            <a:ext cx="7886700" cy="1325563"/>
          </a:xfrm>
        </p:spPr>
        <p:txBody>
          <a:bodyPr>
            <a:normAutofit/>
          </a:bodyPr>
          <a:lstStyle/>
          <a:p>
            <a:pPr algn="ctr"/>
            <a:r>
              <a:rPr lang="en-GB" sz="3500" b="1" dirty="0"/>
              <a:t>How Can Everyone Help to Prevent Antibiotic Resistance?</a:t>
            </a:r>
          </a:p>
        </p:txBody>
      </p:sp>
      <p:sp>
        <p:nvSpPr>
          <p:cNvPr id="5" name="Rectangle: Rounded Corners 4">
            <a:extLst>
              <a:ext uri="{FF2B5EF4-FFF2-40B4-BE49-F238E27FC236}">
                <a16:creationId xmlns:a16="http://schemas.microsoft.com/office/drawing/2014/main" id="{6C3DA01D-ED54-4C39-9193-6787C85446C7}"/>
              </a:ext>
            </a:extLst>
          </p:cNvPr>
          <p:cNvSpPr/>
          <p:nvPr/>
        </p:nvSpPr>
        <p:spPr>
          <a:xfrm>
            <a:off x="488654" y="1611173"/>
            <a:ext cx="8026696" cy="892969"/>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Only using antibiotics when prescribed by a health care professional (HCP). </a:t>
            </a:r>
          </a:p>
        </p:txBody>
      </p:sp>
      <p:sp>
        <p:nvSpPr>
          <p:cNvPr id="6" name="Rectangle: Rounded Corners 5">
            <a:extLst>
              <a:ext uri="{FF2B5EF4-FFF2-40B4-BE49-F238E27FC236}">
                <a16:creationId xmlns:a16="http://schemas.microsoft.com/office/drawing/2014/main" id="{2C9E0300-60D2-4EA8-8EFE-1C3D4DC47474}"/>
              </a:ext>
            </a:extLst>
          </p:cNvPr>
          <p:cNvSpPr/>
          <p:nvPr/>
        </p:nvSpPr>
        <p:spPr>
          <a:xfrm>
            <a:off x="488654" y="2690339"/>
            <a:ext cx="8026696" cy="892969"/>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Finishing your course of antibiotics as recommended by your HCP. </a:t>
            </a:r>
          </a:p>
        </p:txBody>
      </p:sp>
      <p:sp>
        <p:nvSpPr>
          <p:cNvPr id="7" name="Rectangle: Rounded Corners 6">
            <a:extLst>
              <a:ext uri="{FF2B5EF4-FFF2-40B4-BE49-F238E27FC236}">
                <a16:creationId xmlns:a16="http://schemas.microsoft.com/office/drawing/2014/main" id="{93B9A086-3FEE-4C6F-9C84-FB8E505A2671}"/>
              </a:ext>
            </a:extLst>
          </p:cNvPr>
          <p:cNvSpPr/>
          <p:nvPr/>
        </p:nvSpPr>
        <p:spPr>
          <a:xfrm>
            <a:off x="488654" y="3783013"/>
            <a:ext cx="8026696" cy="103917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Not using left over antibiotics (if for any reason you don’t finish your course of antibiotics, any left over should be given to your local pharmacy to dispose of).</a:t>
            </a:r>
          </a:p>
        </p:txBody>
      </p:sp>
      <p:sp>
        <p:nvSpPr>
          <p:cNvPr id="8" name="Rectangle: Rounded Corners 7">
            <a:extLst>
              <a:ext uri="{FF2B5EF4-FFF2-40B4-BE49-F238E27FC236}">
                <a16:creationId xmlns:a16="http://schemas.microsoft.com/office/drawing/2014/main" id="{F5B073F0-BCD6-4266-92B7-365D913F624D}"/>
              </a:ext>
            </a:extLst>
          </p:cNvPr>
          <p:cNvSpPr/>
          <p:nvPr/>
        </p:nvSpPr>
        <p:spPr>
          <a:xfrm>
            <a:off x="488654" y="5021890"/>
            <a:ext cx="8026696" cy="103917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000" dirty="0">
                <a:latin typeface="Arial" panose="020B0604020202020204" pitchFamily="34" charset="0"/>
                <a:cs typeface="Arial" panose="020B0604020202020204" pitchFamily="34" charset="0"/>
              </a:rPr>
              <a:t>Not using antibiotics for most ear aches, sore throats or any colds or flu which are usually caused by viruses. </a:t>
            </a:r>
          </a:p>
        </p:txBody>
      </p:sp>
      <p:sp>
        <p:nvSpPr>
          <p:cNvPr id="4" name="Footer Placeholder 3">
            <a:extLst>
              <a:ext uri="{FF2B5EF4-FFF2-40B4-BE49-F238E27FC236}">
                <a16:creationId xmlns:a16="http://schemas.microsoft.com/office/drawing/2014/main" id="{22D21A5D-A400-4D5B-805C-069631016EB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726272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ED08FFF-0E9F-453A-8F49-5B102D33C6B9}"/>
              </a:ext>
            </a:extLst>
          </p:cNvPr>
          <p:cNvSpPr txBox="1">
            <a:spLocks noGrp="1"/>
          </p:cNvSpPr>
          <p:nvPr>
            <p:ph type="title" idx="4294967295"/>
          </p:nvPr>
        </p:nvSpPr>
        <p:spPr>
          <a:xfrm>
            <a:off x="250032" y="2031206"/>
            <a:ext cx="8643936" cy="29884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Can/Can’t Game</a:t>
            </a:r>
          </a:p>
        </p:txBody>
      </p:sp>
      <p:sp>
        <p:nvSpPr>
          <p:cNvPr id="4" name="Footer Placeholder 3">
            <a:extLst>
              <a:ext uri="{FF2B5EF4-FFF2-40B4-BE49-F238E27FC236}">
                <a16:creationId xmlns:a16="http://schemas.microsoft.com/office/drawing/2014/main" id="{44739148-4C6B-4D57-BD8B-E074194140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79454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C420D-A35F-4CA3-8258-2C52CA8AECC2}"/>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sz="5400" dirty="0"/>
              <a:t>Can/Can’t Game Steps</a:t>
            </a:r>
          </a:p>
        </p:txBody>
      </p:sp>
      <p:pic>
        <p:nvPicPr>
          <p:cNvPr id="5" name="Picture 4">
            <a:extLst>
              <a:ext uri="{FF2B5EF4-FFF2-40B4-BE49-F238E27FC236}">
                <a16:creationId xmlns:a16="http://schemas.microsoft.com/office/drawing/2014/main" id="{AB142679-70DF-4A42-A870-E0E54911E3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57162" y="717947"/>
            <a:ext cx="8905875" cy="5216128"/>
          </a:xfrm>
          <a:prstGeom prst="rect">
            <a:avLst/>
          </a:prstGeom>
        </p:spPr>
      </p:pic>
      <p:pic>
        <p:nvPicPr>
          <p:cNvPr id="12" name="Picture 11">
            <a:extLst>
              <a:ext uri="{FF2B5EF4-FFF2-40B4-BE49-F238E27FC236}">
                <a16:creationId xmlns:a16="http://schemas.microsoft.com/office/drawing/2014/main" id="{DB00DDD4-C09D-4BD3-A058-A7893DB0EADD}"/>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594766" y="1009649"/>
            <a:ext cx="7954468" cy="4476751"/>
          </a:xfrm>
          <a:prstGeom prst="rect">
            <a:avLst/>
          </a:prstGeom>
        </p:spPr>
      </p:pic>
      <p:sp>
        <p:nvSpPr>
          <p:cNvPr id="13" name="TextBox 12">
            <a:extLst>
              <a:ext uri="{FF2B5EF4-FFF2-40B4-BE49-F238E27FC236}">
                <a16:creationId xmlns:a16="http://schemas.microsoft.com/office/drawing/2014/main" id="{2482C9B1-70A7-4451-8A92-7EE4C150586C}"/>
              </a:ext>
            </a:extLst>
          </p:cNvPr>
          <p:cNvSpPr txBox="1"/>
          <p:nvPr/>
        </p:nvSpPr>
        <p:spPr>
          <a:xfrm>
            <a:off x="840080" y="1232088"/>
            <a:ext cx="2663241" cy="2015936"/>
          </a:xfrm>
          <a:prstGeom prst="rect">
            <a:avLst/>
          </a:prstGeom>
          <a:noFill/>
        </p:spPr>
        <p:txBody>
          <a:bodyPr wrap="square" rtlCol="0">
            <a:spAutoFit/>
          </a:bodyPr>
          <a:lstStyle/>
          <a:p>
            <a:pPr defTabSz="914400"/>
            <a:endParaRPr lang="en-GB" sz="2500" b="1" dirty="0">
              <a:solidFill>
                <a:schemeClr val="accent6">
                  <a:lumMod val="75000"/>
                </a:schemeClr>
              </a:solidFill>
              <a:latin typeface="Arial" panose="020B0604020202020204" pitchFamily="34" charset="0"/>
              <a:cs typeface="Arial" panose="020B0604020202020204" pitchFamily="34" charset="0"/>
            </a:endParaRPr>
          </a:p>
          <a:p>
            <a:pPr defTabSz="914400"/>
            <a:r>
              <a:rPr lang="en-GB" sz="2500" dirty="0">
                <a:solidFill>
                  <a:schemeClr val="accent6">
                    <a:lumMod val="75000"/>
                  </a:schemeClr>
                </a:solidFill>
                <a:latin typeface="Arial" panose="020B0604020202020204" pitchFamily="34" charset="0"/>
                <a:cs typeface="Arial" panose="020B0604020202020204" pitchFamily="34" charset="0"/>
              </a:rPr>
              <a:t>1. Cut out the series of statements</a:t>
            </a:r>
          </a:p>
          <a:p>
            <a:pPr defTabSz="914400"/>
            <a:endParaRPr lang="en-GB" sz="2500" dirty="0">
              <a:solidFill>
                <a:schemeClr val="accent6">
                  <a:lumMod val="75000"/>
                </a:schemeClr>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B9CE3291-0206-4C1A-8012-72286E750FBA}"/>
              </a:ext>
            </a:extLst>
          </p:cNvPr>
          <p:cNvSpPr txBox="1"/>
          <p:nvPr/>
        </p:nvSpPr>
        <p:spPr>
          <a:xfrm>
            <a:off x="3034653" y="1009649"/>
            <a:ext cx="2903245" cy="2785378"/>
          </a:xfrm>
          <a:prstGeom prst="rect">
            <a:avLst/>
          </a:prstGeom>
          <a:noFill/>
        </p:spPr>
        <p:txBody>
          <a:bodyPr wrap="square" rtlCol="0">
            <a:spAutoFit/>
          </a:bodyPr>
          <a:lstStyle/>
          <a:p>
            <a:pPr defTabSz="914400"/>
            <a:endParaRPr lang="en-GB" sz="2500" dirty="0">
              <a:solidFill>
                <a:schemeClr val="accent6">
                  <a:lumMod val="75000"/>
                </a:schemeClr>
              </a:solidFill>
              <a:latin typeface="Arial" panose="020B0604020202020204" pitchFamily="34" charset="0"/>
              <a:cs typeface="Arial" panose="020B0604020202020204" pitchFamily="34" charset="0"/>
            </a:endParaRPr>
          </a:p>
          <a:p>
            <a:pPr defTabSz="914400"/>
            <a:r>
              <a:rPr lang="en-GB" sz="2500" dirty="0">
                <a:solidFill>
                  <a:schemeClr val="accent6">
                    <a:lumMod val="75000"/>
                  </a:schemeClr>
                </a:solidFill>
                <a:latin typeface="Arial" panose="020B0604020202020204" pitchFamily="34" charset="0"/>
                <a:cs typeface="Arial" panose="020B0604020202020204" pitchFamily="34" charset="0"/>
              </a:rPr>
              <a:t>2. Decide whether to stock the statement under the antibiotics can/ can’t column</a:t>
            </a:r>
          </a:p>
          <a:p>
            <a:pPr defTabSz="914400"/>
            <a:endParaRPr lang="en-GB" sz="2500" dirty="0">
              <a:solidFill>
                <a:schemeClr val="accent6">
                  <a:lumMod val="75000"/>
                </a:schemeClr>
              </a:solidFill>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7407ADFC-74D1-4669-98CE-BE4AD79E0A76}"/>
              </a:ext>
            </a:extLst>
          </p:cNvPr>
          <p:cNvSpPr txBox="1"/>
          <p:nvPr/>
        </p:nvSpPr>
        <p:spPr>
          <a:xfrm>
            <a:off x="5966605" y="1232088"/>
            <a:ext cx="2411180" cy="1631216"/>
          </a:xfrm>
          <a:prstGeom prst="rect">
            <a:avLst/>
          </a:prstGeom>
          <a:noFill/>
        </p:spPr>
        <p:txBody>
          <a:bodyPr wrap="square" rtlCol="0">
            <a:spAutoFit/>
          </a:bodyPr>
          <a:lstStyle/>
          <a:p>
            <a:pPr defTabSz="914400"/>
            <a:endParaRPr lang="en-GB" sz="2500" dirty="0">
              <a:solidFill>
                <a:schemeClr val="accent6">
                  <a:lumMod val="75000"/>
                </a:schemeClr>
              </a:solidFill>
              <a:latin typeface="Arial" panose="020B0604020202020204" pitchFamily="34" charset="0"/>
              <a:cs typeface="Arial" panose="020B0604020202020204" pitchFamily="34" charset="0"/>
            </a:endParaRPr>
          </a:p>
          <a:p>
            <a:pPr defTabSz="914400"/>
            <a:r>
              <a:rPr lang="en-GB" sz="2500" dirty="0">
                <a:solidFill>
                  <a:schemeClr val="accent6">
                    <a:lumMod val="75000"/>
                  </a:schemeClr>
                </a:solidFill>
                <a:latin typeface="Arial" panose="020B0604020202020204" pitchFamily="34" charset="0"/>
                <a:cs typeface="Arial" panose="020B0604020202020204" pitchFamily="34" charset="0"/>
              </a:rPr>
              <a:t>3. Discuss the answers with the class</a:t>
            </a:r>
          </a:p>
        </p:txBody>
      </p:sp>
      <p:sp>
        <p:nvSpPr>
          <p:cNvPr id="4" name="Footer Placeholder 3">
            <a:extLst>
              <a:ext uri="{FF2B5EF4-FFF2-40B4-BE49-F238E27FC236}">
                <a16:creationId xmlns:a16="http://schemas.microsoft.com/office/drawing/2014/main" id="{01249FA5-0928-4D05-A3D5-72D12D319C1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9531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D82BD-4F4C-4D4A-8AC8-761376128D9C}"/>
              </a:ext>
            </a:extLst>
          </p:cNvPr>
          <p:cNvSpPr>
            <a:spLocks noGrp="1"/>
          </p:cNvSpPr>
          <p:nvPr>
            <p:ph type="title"/>
          </p:nvPr>
        </p:nvSpPr>
        <p:spPr>
          <a:xfrm>
            <a:off x="221456" y="2003426"/>
            <a:ext cx="8701088" cy="3686176"/>
          </a:xfrm>
        </p:spPr>
        <p:txBody>
          <a:bodyPr>
            <a:noAutofit/>
          </a:bodyPr>
          <a:lstStyle/>
          <a:p>
            <a:r>
              <a:rPr lang="en-GB" b="1" dirty="0"/>
              <a:t>Activity 2:</a:t>
            </a:r>
            <a:br>
              <a:rPr lang="en-GB" b="1" dirty="0"/>
            </a:br>
            <a:r>
              <a:rPr lang="en-GB" b="1" dirty="0"/>
              <a:t>Antimicrobial Resistance Flash Card Game </a:t>
            </a:r>
          </a:p>
        </p:txBody>
      </p:sp>
      <p:sp>
        <p:nvSpPr>
          <p:cNvPr id="4" name="Footer Placeholder 3">
            <a:extLst>
              <a:ext uri="{FF2B5EF4-FFF2-40B4-BE49-F238E27FC236}">
                <a16:creationId xmlns:a16="http://schemas.microsoft.com/office/drawing/2014/main" id="{11A5A23B-8E70-421F-952C-C35886F41C9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279172561"/>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2612</TotalTime>
  <Words>2933</Words>
  <Application>Microsoft Office PowerPoint</Application>
  <PresentationFormat>On-screen Show (4:3)</PresentationFormat>
  <Paragraphs>294</Paragraphs>
  <Slides>34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Calibri</vt:lpstr>
      <vt:lpstr>Office Theme</vt:lpstr>
      <vt:lpstr>Treatment of Infection: Antibiotic Use and Antimicrobial Resistance</vt:lpstr>
      <vt:lpstr>Learning Outcomes</vt:lpstr>
      <vt:lpstr>Curriculum Links</vt:lpstr>
      <vt:lpstr>Antibiotic Uses 1</vt:lpstr>
      <vt:lpstr>Antibiotic Uses 2</vt:lpstr>
      <vt:lpstr>How Can Everyone Help to Prevent Antibiotic Resistance?</vt:lpstr>
      <vt:lpstr>Main Activity: Can/Can’t Game</vt:lpstr>
      <vt:lpstr>Can/Can’t Game Steps</vt:lpstr>
      <vt:lpstr>Activity 2: Antimicrobial Resistance Flash Card Game </vt:lpstr>
      <vt:lpstr>Flash Card Game Steps</vt:lpstr>
      <vt:lpstr>Discussion</vt:lpstr>
      <vt:lpstr>Discussion Points</vt:lpstr>
      <vt:lpstr>Extension Activities</vt:lpstr>
      <vt:lpstr>Antibiotics Can/Can’t Game</vt:lpstr>
      <vt:lpstr>Antibiotic Conclusions 1</vt:lpstr>
      <vt:lpstr>Antibiotic Conclusions 2</vt:lpstr>
      <vt:lpstr>Antibiotic Conclusions 3</vt:lpstr>
      <vt:lpstr>Antibiotic Conclusions 4</vt:lpstr>
      <vt:lpstr>Antibiotics Can/Can’t Game – Answers 1</vt:lpstr>
      <vt:lpstr>Antibiotics Can/Can’t Game – Answers 2</vt:lpstr>
      <vt:lpstr>Antibiotic Conclusions 1 - Answers</vt:lpstr>
      <vt:lpstr>Antibiotic Conclusions 2 - Answers</vt:lpstr>
      <vt:lpstr>Antibiotic Conclusions 3 - Answers</vt:lpstr>
      <vt:lpstr>Antibiotic Conclusions 4 - Answers</vt:lpstr>
      <vt:lpstr>Antimicrobial Resistance Flash Card Game</vt:lpstr>
      <vt:lpstr>AMR Flash Card Game 2</vt:lpstr>
      <vt:lpstr>AMR Flash Card Game 3</vt:lpstr>
      <vt:lpstr>AMR Flash Card Game 4</vt:lpstr>
      <vt:lpstr>AMR Flash Card Game 5</vt:lpstr>
      <vt:lpstr>AMR Flash Card Game 6</vt:lpstr>
      <vt:lpstr>AMR Flash Card Game 7</vt:lpstr>
      <vt:lpstr>AMR Flash Card Game 8</vt:lpstr>
      <vt:lpstr>AMR Flash Card Game 9</vt:lpstr>
      <vt:lpstr>Antibiotic Resistance Debate Kit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Liam Clayton</cp:lastModifiedBy>
  <cp:revision>322</cp:revision>
  <dcterms:created xsi:type="dcterms:W3CDTF">2022-02-28T09:25:11Z</dcterms:created>
  <dcterms:modified xsi:type="dcterms:W3CDTF">2022-08-18T15:18:00Z</dcterms:modified>
</cp:coreProperties>
</file>