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sldIdLst>
    <p:sldId id="256" r:id="rId2"/>
    <p:sldId id="257" r:id="rId3"/>
    <p:sldId id="263" r:id="rId4"/>
    <p:sldId id="258" r:id="rId5"/>
    <p:sldId id="483" r:id="rId6"/>
    <p:sldId id="484" r:id="rId7"/>
    <p:sldId id="485" r:id="rId8"/>
    <p:sldId id="267" r:id="rId9"/>
    <p:sldId id="486" r:id="rId10"/>
    <p:sldId id="490"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45" r:id="rId26"/>
    <p:sldId id="537" r:id="rId27"/>
    <p:sldId id="538" r:id="rId28"/>
    <p:sldId id="539" r:id="rId29"/>
    <p:sldId id="540" r:id="rId30"/>
    <p:sldId id="541" r:id="rId31"/>
    <p:sldId id="542" r:id="rId32"/>
    <p:sldId id="543" r:id="rId33"/>
    <p:sldId id="54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862A5"/>
    <a:srgbClr val="302564"/>
    <a:srgbClr val="12B38F"/>
    <a:srgbClr val="8DC641"/>
    <a:srgbClr val="712B8F"/>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6357" autoAdjust="0"/>
  </p:normalViewPr>
  <p:slideViewPr>
    <p:cSldViewPr snapToGrid="0">
      <p:cViewPr varScale="1">
        <p:scale>
          <a:sx n="62" d="100"/>
          <a:sy n="62" d="100"/>
        </p:scale>
        <p:origin x="142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57275" y="3041738"/>
            <a:ext cx="9144000" cy="2387600"/>
          </a:xfrm>
        </p:spPr>
        <p:txBody>
          <a:bodyPr>
            <a:normAutofit/>
          </a:bodyPr>
          <a:lstStyle/>
          <a:p>
            <a:r>
              <a:rPr lang="en-GB" sz="5000" dirty="0"/>
              <a:t>Infection Prevention and Control (IPC):</a:t>
            </a:r>
            <a:br>
              <a:rPr lang="en-GB" sz="5000" dirty="0"/>
            </a:br>
            <a:r>
              <a:rPr lang="en-GB" sz="5000" dirty="0"/>
              <a:t>Hand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57275" y="5343613"/>
            <a:ext cx="5170978" cy="552405"/>
          </a:xfrm>
        </p:spPr>
        <p:txBody>
          <a:bodyPr/>
          <a:lstStyle/>
          <a:p>
            <a:r>
              <a:rPr lang="en-GB" dirty="0"/>
              <a:t>Key Stage 3</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29A3B-A6F0-438F-922C-A8086B7EF55A}"/>
              </a:ext>
            </a:extLst>
          </p:cNvPr>
          <p:cNvSpPr>
            <a:spLocks noGrp="1"/>
          </p:cNvSpPr>
          <p:nvPr>
            <p:ph type="title"/>
          </p:nvPr>
        </p:nvSpPr>
        <p:spPr>
          <a:xfrm>
            <a:off x="628650" y="131556"/>
            <a:ext cx="7886700" cy="2041367"/>
          </a:xfrm>
        </p:spPr>
        <p:txBody>
          <a:bodyPr>
            <a:noAutofit/>
          </a:bodyPr>
          <a:lstStyle/>
          <a:p>
            <a:pPr algn="ctr"/>
            <a:r>
              <a:rPr lang="en-GB" sz="2800" b="1" dirty="0"/>
              <a:t>Hand Shaking Experiment</a:t>
            </a:r>
            <a:br>
              <a:rPr lang="en-GB" sz="2400" b="1" dirty="0"/>
            </a:br>
            <a:br>
              <a:rPr lang="en-GB" sz="2400" b="1" dirty="0"/>
            </a:br>
            <a:r>
              <a:rPr lang="en-GB" sz="2400" b="1" dirty="0">
                <a:solidFill>
                  <a:prstClr val="black"/>
                </a:solidFill>
              </a:rPr>
              <a:t>Section A Results Worksheet</a:t>
            </a:r>
            <a:br>
              <a:rPr lang="en-GB" sz="2400" b="1" dirty="0">
                <a:solidFill>
                  <a:prstClr val="black"/>
                </a:solidFill>
              </a:rPr>
            </a:br>
            <a:endParaRPr lang="en-GB" sz="2400" b="1" dirty="0"/>
          </a:p>
        </p:txBody>
      </p:sp>
      <p:sp>
        <p:nvSpPr>
          <p:cNvPr id="17" name="Rectangle: Rounded Corners 16">
            <a:extLst>
              <a:ext uri="{FF2B5EF4-FFF2-40B4-BE49-F238E27FC236}">
                <a16:creationId xmlns:a16="http://schemas.microsoft.com/office/drawing/2014/main" id="{334CE14A-8995-4F8B-B4FA-2EFF1FB62A32}"/>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8604B85-28FB-4DDF-9981-8F5EA85B175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E3E2385-F95F-4BDE-BAF2-DF1C01AE2E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57" y="947418"/>
            <a:ext cx="579416" cy="523798"/>
          </a:xfrm>
          <a:prstGeom prst="rect">
            <a:avLst/>
          </a:prstGeom>
        </p:spPr>
      </p:pic>
      <p:pic>
        <p:nvPicPr>
          <p:cNvPr id="10" name="Picture 9" descr="Petri dish with a line down the middle">
            <a:extLst>
              <a:ext uri="{FF2B5EF4-FFF2-40B4-BE49-F238E27FC236}">
                <a16:creationId xmlns:a16="http://schemas.microsoft.com/office/drawing/2014/main" id="{777EBF32-A8FD-4CD2-A756-DE6523A7147E}"/>
              </a:ext>
            </a:extLst>
          </p:cNvPr>
          <p:cNvPicPr>
            <a:picLocks noChangeAspect="1"/>
          </p:cNvPicPr>
          <p:nvPr/>
        </p:nvPicPr>
        <p:blipFill rotWithShape="1">
          <a:blip r:embed="rId3">
            <a:extLst>
              <a:ext uri="{28A0092B-C50C-407E-A947-70E740481C1C}">
                <a14:useLocalDpi xmlns:a14="http://schemas.microsoft.com/office/drawing/2010/main" val="0"/>
              </a:ext>
            </a:extLst>
          </a:blip>
          <a:srcRect l="3287" t="9069" r="49874" b="56594"/>
          <a:stretch/>
        </p:blipFill>
        <p:spPr>
          <a:xfrm>
            <a:off x="830831" y="2172923"/>
            <a:ext cx="3501319" cy="3629017"/>
          </a:xfrm>
          <a:prstGeom prst="rect">
            <a:avLst/>
          </a:prstGeom>
        </p:spPr>
      </p:pic>
      <p:sp>
        <p:nvSpPr>
          <p:cNvPr id="9" name="TextBox 8" descr="Dirty section&#10;Colony 1:&#10;Colony 2:&#10;Colony 3:&#10;Colony 4:&#10;Colony 5:&#10;&#10;Clean section&#10;Colony 1:&#10;Colony 2:&#10;Colony 3:&#10;Colony 4:">
            <a:extLst>
              <a:ext uri="{FF2B5EF4-FFF2-40B4-BE49-F238E27FC236}">
                <a16:creationId xmlns:a16="http://schemas.microsoft.com/office/drawing/2014/main" id="{69CF70E6-4DB6-4D42-836F-245BA8BB8803}"/>
              </a:ext>
            </a:extLst>
          </p:cNvPr>
          <p:cNvSpPr txBox="1"/>
          <p:nvPr/>
        </p:nvSpPr>
        <p:spPr>
          <a:xfrm>
            <a:off x="4405536" y="1961720"/>
            <a:ext cx="5028111" cy="3785652"/>
          </a:xfrm>
          <a:prstGeom prst="rect">
            <a:avLst/>
          </a:prstGeom>
          <a:noFill/>
        </p:spPr>
        <p:txBody>
          <a:bodyPr wrap="square" rtlCol="0">
            <a:spAutoFit/>
          </a:bodyPr>
          <a:lstStyle/>
          <a:p>
            <a:r>
              <a:rPr lang="en-GB" sz="2000" b="1" dirty="0">
                <a:solidFill>
                  <a:prstClr val="black"/>
                </a:solidFill>
                <a:latin typeface="Arial" panose="020B0604020202020204" pitchFamily="34" charset="0"/>
                <a:cs typeface="Arial" panose="020B0604020202020204" pitchFamily="34" charset="0"/>
              </a:rPr>
              <a:t>Dirty section</a:t>
            </a:r>
          </a:p>
          <a:p>
            <a:r>
              <a:rPr lang="en-GB" sz="2000" dirty="0">
                <a:solidFill>
                  <a:prstClr val="black"/>
                </a:solidFill>
                <a:latin typeface="Arial" panose="020B0604020202020204" pitchFamily="34" charset="0"/>
                <a:cs typeface="Arial" panose="020B0604020202020204" pitchFamily="34" charset="0"/>
              </a:rPr>
              <a:t>Colony 1 __________________</a:t>
            </a:r>
          </a:p>
          <a:p>
            <a:r>
              <a:rPr lang="en-GB" sz="2000" dirty="0">
                <a:solidFill>
                  <a:prstClr val="black"/>
                </a:solidFill>
                <a:latin typeface="Arial" panose="020B0604020202020204" pitchFamily="34" charset="0"/>
                <a:cs typeface="Arial" panose="020B0604020202020204" pitchFamily="34" charset="0"/>
              </a:rPr>
              <a:t>Colony 2 __________________</a:t>
            </a:r>
          </a:p>
          <a:p>
            <a:r>
              <a:rPr lang="en-GB" sz="2000" dirty="0">
                <a:solidFill>
                  <a:prstClr val="black"/>
                </a:solidFill>
                <a:latin typeface="Arial" panose="020B0604020202020204" pitchFamily="34" charset="0"/>
                <a:cs typeface="Arial" panose="020B0604020202020204" pitchFamily="34" charset="0"/>
              </a:rPr>
              <a:t>Colony 3 __________________</a:t>
            </a:r>
          </a:p>
          <a:p>
            <a:r>
              <a:rPr lang="en-GB" sz="2000" dirty="0">
                <a:solidFill>
                  <a:prstClr val="black"/>
                </a:solidFill>
                <a:latin typeface="Arial" panose="020B0604020202020204" pitchFamily="34" charset="0"/>
                <a:cs typeface="Arial" panose="020B0604020202020204" pitchFamily="34" charset="0"/>
              </a:rPr>
              <a:t>Colony 4 __________________</a:t>
            </a:r>
          </a:p>
          <a:p>
            <a:r>
              <a:rPr lang="en-GB" sz="2000" dirty="0">
                <a:solidFill>
                  <a:prstClr val="black"/>
                </a:solidFill>
                <a:latin typeface="Arial" panose="020B0604020202020204" pitchFamily="34" charset="0"/>
                <a:cs typeface="Arial" panose="020B0604020202020204" pitchFamily="34" charset="0"/>
              </a:rPr>
              <a:t>Colony 5 __________________</a:t>
            </a:r>
          </a:p>
          <a:p>
            <a:endParaRPr lang="en-GB" sz="2000" dirty="0">
              <a:solidFill>
                <a:prstClr val="black"/>
              </a:solidFill>
              <a:latin typeface="Arial" panose="020B0604020202020204" pitchFamily="34" charset="0"/>
              <a:cs typeface="Arial" panose="020B0604020202020204" pitchFamily="34" charset="0"/>
            </a:endParaRPr>
          </a:p>
          <a:p>
            <a:r>
              <a:rPr lang="en-GB" sz="2000" b="1" dirty="0">
                <a:solidFill>
                  <a:prstClr val="black"/>
                </a:solidFill>
                <a:latin typeface="Arial" panose="020B0604020202020204" pitchFamily="34" charset="0"/>
                <a:cs typeface="Arial" panose="020B0604020202020204" pitchFamily="34" charset="0"/>
              </a:rPr>
              <a:t>Clean section</a:t>
            </a:r>
          </a:p>
          <a:p>
            <a:r>
              <a:rPr lang="en-GB" sz="2000" dirty="0">
                <a:solidFill>
                  <a:prstClr val="black"/>
                </a:solidFill>
                <a:latin typeface="Arial" panose="020B0604020202020204" pitchFamily="34" charset="0"/>
                <a:cs typeface="Arial" panose="020B0604020202020204" pitchFamily="34" charset="0"/>
              </a:rPr>
              <a:t>Colony 1 __________________</a:t>
            </a:r>
          </a:p>
          <a:p>
            <a:r>
              <a:rPr lang="en-GB" sz="2000" dirty="0">
                <a:solidFill>
                  <a:prstClr val="black"/>
                </a:solidFill>
                <a:latin typeface="Arial" panose="020B0604020202020204" pitchFamily="34" charset="0"/>
                <a:cs typeface="Arial" panose="020B0604020202020204" pitchFamily="34" charset="0"/>
              </a:rPr>
              <a:t>Colony 2 __________________</a:t>
            </a:r>
          </a:p>
          <a:p>
            <a:r>
              <a:rPr lang="en-GB" sz="2000" dirty="0">
                <a:solidFill>
                  <a:prstClr val="black"/>
                </a:solidFill>
                <a:latin typeface="Arial" panose="020B0604020202020204" pitchFamily="34" charset="0"/>
                <a:cs typeface="Arial" panose="020B0604020202020204" pitchFamily="34" charset="0"/>
              </a:rPr>
              <a:t>Colony 3 __________________</a:t>
            </a:r>
          </a:p>
          <a:p>
            <a:r>
              <a:rPr lang="en-GB" sz="2000" dirty="0">
                <a:solidFill>
                  <a:prstClr val="black"/>
                </a:solidFill>
                <a:latin typeface="Arial" panose="020B0604020202020204" pitchFamily="34" charset="0"/>
                <a:cs typeface="Arial" panose="020B0604020202020204" pitchFamily="34" charset="0"/>
              </a:rPr>
              <a:t>Colony 4 __________________</a:t>
            </a:r>
          </a:p>
        </p:txBody>
      </p:sp>
      <p:sp>
        <p:nvSpPr>
          <p:cNvPr id="3" name="Footer Placeholder 2">
            <a:extLst>
              <a:ext uri="{FF2B5EF4-FFF2-40B4-BE49-F238E27FC236}">
                <a16:creationId xmlns:a16="http://schemas.microsoft.com/office/drawing/2014/main" id="{B595AD2B-7D81-4E9C-BF31-676222D625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4094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EFA50E4-B491-4E13-AFC5-5B2E584DC15C}"/>
              </a:ext>
            </a:extLst>
          </p:cNvPr>
          <p:cNvSpPr>
            <a:spLocks noGrp="1"/>
          </p:cNvSpPr>
          <p:nvPr>
            <p:ph type="title"/>
          </p:nvPr>
        </p:nvSpPr>
        <p:spPr>
          <a:xfrm>
            <a:off x="628650" y="131556"/>
            <a:ext cx="7886700" cy="1901525"/>
          </a:xfrm>
        </p:spPr>
        <p:txBody>
          <a:bodyPr>
            <a:normAutofit/>
          </a:bodyPr>
          <a:lstStyle/>
          <a:p>
            <a:pPr algn="ctr"/>
            <a:r>
              <a:rPr lang="en-GB" sz="3000" b="1" dirty="0"/>
              <a:t>Hand Shaking Experiment</a:t>
            </a:r>
            <a:br>
              <a:rPr lang="en-GB" sz="3000" b="1" dirty="0"/>
            </a:br>
            <a:br>
              <a:rPr lang="en-GB" sz="3000" b="1" dirty="0"/>
            </a:br>
            <a:r>
              <a:rPr lang="en-GB" sz="2400" b="1" dirty="0"/>
              <a:t>Observations</a:t>
            </a:r>
            <a:endParaRPr lang="en-GB" sz="3000" b="1" dirty="0"/>
          </a:p>
        </p:txBody>
      </p:sp>
      <p:sp>
        <p:nvSpPr>
          <p:cNvPr id="12" name="Rectangle: Rounded Corners 11" descr="Observations&#10;Which side of the Petri dish contained the highest number of microbes?:&#10;&#10;Which side of the Petri dish contained more different colonies of microbes?:&#10;&#10;How many different colony types were there on the:&#10;Clean:&#10;Dirty:&#10;">
            <a:extLst>
              <a:ext uri="{FF2B5EF4-FFF2-40B4-BE49-F238E27FC236}">
                <a16:creationId xmlns:a16="http://schemas.microsoft.com/office/drawing/2014/main" id="{CC00FA59-F527-431D-821F-884349537DE8}"/>
              </a:ext>
            </a:extLst>
          </p:cNvPr>
          <p:cNvSpPr/>
          <p:nvPr/>
        </p:nvSpPr>
        <p:spPr>
          <a:xfrm>
            <a:off x="965309" y="1181100"/>
            <a:ext cx="7145111" cy="493394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defTabSz="914400">
              <a:buFont typeface="+mj-lt"/>
              <a:buAutoNum type="arabicPeriod"/>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side of the Petri dish contained the highest number of microbes?</a:t>
            </a:r>
          </a:p>
          <a:p>
            <a:pPr defTabSz="914400"/>
            <a:r>
              <a:rPr lang="en-GB" sz="20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side of the Petri dish contained more different colonies of microbes?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different colony types were there on the:</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 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Dirty   _______________</a:t>
            </a:r>
          </a:p>
        </p:txBody>
      </p:sp>
      <p:sp>
        <p:nvSpPr>
          <p:cNvPr id="6" name="Rectangle: Rounded Corners 5">
            <a:extLst>
              <a:ext uri="{FF2B5EF4-FFF2-40B4-BE49-F238E27FC236}">
                <a16:creationId xmlns:a16="http://schemas.microsoft.com/office/drawing/2014/main" id="{94FA43E6-716D-40BA-8A0B-DAD281F65A63}"/>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690FAAF2-9171-46F1-AF1B-D16508E215A2}"/>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0729C0E9-894D-4ED1-8689-0F49E2B1A8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43496"/>
            <a:ext cx="579416" cy="523798"/>
          </a:xfrm>
          <a:prstGeom prst="rect">
            <a:avLst/>
          </a:prstGeom>
        </p:spPr>
      </p:pic>
      <p:sp>
        <p:nvSpPr>
          <p:cNvPr id="3" name="Footer Placeholder 2">
            <a:extLst>
              <a:ext uri="{FF2B5EF4-FFF2-40B4-BE49-F238E27FC236}">
                <a16:creationId xmlns:a16="http://schemas.microsoft.com/office/drawing/2014/main" id="{F9DF5996-D035-4C23-9217-A1DDF72EFD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725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3B89EC-D9BF-4E7C-81E5-F31F5C957D61}"/>
              </a:ext>
            </a:extLst>
          </p:cNvPr>
          <p:cNvSpPr>
            <a:spLocks noGrp="1"/>
          </p:cNvSpPr>
          <p:nvPr>
            <p:ph type="title"/>
          </p:nvPr>
        </p:nvSpPr>
        <p:spPr>
          <a:xfrm>
            <a:off x="628650" y="131556"/>
            <a:ext cx="7886700" cy="1833431"/>
          </a:xfrm>
        </p:spPr>
        <p:txBody>
          <a:bodyPr>
            <a:normAutofit/>
          </a:bodyPr>
          <a:lstStyle/>
          <a:p>
            <a:pPr algn="ctr"/>
            <a:r>
              <a:rPr lang="en-GB" sz="3000" b="1" dirty="0"/>
              <a:t>Hand Shaking Experiment</a:t>
            </a:r>
            <a:br>
              <a:rPr lang="en-GB" sz="3000" b="1" dirty="0"/>
            </a:br>
            <a:br>
              <a:rPr lang="en-GB" sz="3000" b="1" dirty="0"/>
            </a:br>
            <a:r>
              <a:rPr lang="en-GB" sz="2400" b="1" dirty="0"/>
              <a:t>Conclusions</a:t>
            </a:r>
            <a:endParaRPr lang="en-GB" sz="3000" b="1" dirty="0"/>
          </a:p>
        </p:txBody>
      </p:sp>
      <p:sp>
        <p:nvSpPr>
          <p:cNvPr id="11" name="Rectangle: Rounded Corners 10" descr="Conclusions&#10;Some people may see more microbes on the clean side of the Petri dish than the dirty side. Why?:&#10;&#10;Which colonies would you consider the friendly microbes and why?:&#10;">
            <a:extLst>
              <a:ext uri="{FF2B5EF4-FFF2-40B4-BE49-F238E27FC236}">
                <a16:creationId xmlns:a16="http://schemas.microsoft.com/office/drawing/2014/main" id="{FB0DFC96-EBE2-4FCE-BC74-EFB23DDFD0BE}"/>
              </a:ext>
            </a:extLst>
          </p:cNvPr>
          <p:cNvSpPr/>
          <p:nvPr/>
        </p:nvSpPr>
        <p:spPr>
          <a:xfrm>
            <a:off x="911439" y="1192231"/>
            <a:ext cx="7241961" cy="488471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people may see more microbes on the clean side of the Petri dish than the dirty side. Why?</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colonies would you consider the friendly microbes and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p:txBody>
      </p:sp>
      <p:sp>
        <p:nvSpPr>
          <p:cNvPr id="15" name="Rectangle: Rounded Corners 14">
            <a:extLst>
              <a:ext uri="{FF2B5EF4-FFF2-40B4-BE49-F238E27FC236}">
                <a16:creationId xmlns:a16="http://schemas.microsoft.com/office/drawing/2014/main" id="{2CB20BC2-E023-4BFD-9983-5C9EE2B6DB11}"/>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F89137C0-3DA6-421C-91BF-44DEDF2E2349}"/>
              </a:ext>
              <a:ext uri="{C183D7F6-B498-43B3-948B-1728B52AA6E4}">
                <adec:decorative xmlns:adec="http://schemas.microsoft.com/office/drawing/2017/decorative" val="1"/>
              </a:ext>
            </a:extLst>
          </p:cNvPr>
          <p:cNvSpPr/>
          <p:nvPr/>
        </p:nvSpPr>
        <p:spPr>
          <a:xfrm>
            <a:off x="7908647" y="90695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28D148F-72F6-45EA-A082-71BE20209C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67" y="946187"/>
            <a:ext cx="579416" cy="523798"/>
          </a:xfrm>
          <a:prstGeom prst="rect">
            <a:avLst/>
          </a:prstGeom>
        </p:spPr>
      </p:pic>
      <p:sp>
        <p:nvSpPr>
          <p:cNvPr id="3" name="Footer Placeholder 2">
            <a:extLst>
              <a:ext uri="{FF2B5EF4-FFF2-40B4-BE49-F238E27FC236}">
                <a16:creationId xmlns:a16="http://schemas.microsoft.com/office/drawing/2014/main" id="{B3E2F92B-C1D9-4188-83A0-9696501C73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8045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0F210-FAA8-4986-8273-FB2230BD7F4A}"/>
              </a:ext>
            </a:extLst>
          </p:cNvPr>
          <p:cNvSpPr>
            <a:spLocks noGrp="1"/>
          </p:cNvSpPr>
          <p:nvPr>
            <p:ph type="title"/>
          </p:nvPr>
        </p:nvSpPr>
        <p:spPr>
          <a:xfrm>
            <a:off x="628650" y="131556"/>
            <a:ext cx="7886700" cy="1587154"/>
          </a:xfrm>
        </p:spPr>
        <p:txBody>
          <a:bodyPr>
            <a:normAutofit/>
          </a:bodyPr>
          <a:lstStyle/>
          <a:p>
            <a:pPr algn="ctr"/>
            <a:r>
              <a:rPr lang="en-GB" sz="3000" b="1" dirty="0"/>
              <a:t>Hand Shaking Experiment</a:t>
            </a:r>
            <a:br>
              <a:rPr lang="en-GB" sz="3000" b="1" dirty="0"/>
            </a:br>
            <a:br>
              <a:rPr lang="en-GB" sz="3000" b="1" dirty="0"/>
            </a:br>
            <a:r>
              <a:rPr lang="en-GB" sz="2400" b="1" dirty="0">
                <a:solidFill>
                  <a:schemeClr val="bg2">
                    <a:lumMod val="10000"/>
                  </a:schemeClr>
                </a:solidFill>
              </a:rPr>
              <a:t>Section B Results Worksheet</a:t>
            </a:r>
            <a:endParaRPr lang="en-GB" sz="3000" b="1" dirty="0"/>
          </a:p>
        </p:txBody>
      </p:sp>
      <p:sp>
        <p:nvSpPr>
          <p:cNvPr id="11" name="Rectangle: Rounded Corners 10">
            <a:extLst>
              <a:ext uri="{FF2B5EF4-FFF2-40B4-BE49-F238E27FC236}">
                <a16:creationId xmlns:a16="http://schemas.microsoft.com/office/drawing/2014/main" id="{D1D0014A-50D1-45E0-9229-0055E020FD88}"/>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44B9B281-E11D-4E38-849E-059B17FA137B}"/>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A58E238-0ABE-4924-8826-A5A35B854F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6" name="TextBox 15" descr="Carry out the experiment according to the teacher’s instructions.&#10;In the table below, fill in how many different types of colonies you counted on your Petri dish and draw a graph of your results.&#10;&#10;">
            <a:extLst>
              <a:ext uri="{FF2B5EF4-FFF2-40B4-BE49-F238E27FC236}">
                <a16:creationId xmlns:a16="http://schemas.microsoft.com/office/drawing/2014/main" id="{A643DD60-8FF2-4C6F-8300-3C00783CD118}"/>
              </a:ext>
            </a:extLst>
          </p:cNvPr>
          <p:cNvSpPr txBox="1"/>
          <p:nvPr/>
        </p:nvSpPr>
        <p:spPr>
          <a:xfrm>
            <a:off x="902568" y="1798087"/>
            <a:ext cx="7404388" cy="923330"/>
          </a:xfrm>
          <a:prstGeom prst="rect">
            <a:avLst/>
          </a:prstGeom>
          <a:noFill/>
        </p:spPr>
        <p:txBody>
          <a:bodyPr wrap="square" rtlCol="0">
            <a:spAutoFit/>
          </a:bodyPr>
          <a:lstStyle/>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Carry out the experiment according to the teacher’s instructions.</a:t>
            </a:r>
          </a:p>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In the table below, fill in how many different types of colonies you counted on your Petri dish and draw a graph of your results.</a:t>
            </a:r>
          </a:p>
        </p:txBody>
      </p:sp>
      <p:sp>
        <p:nvSpPr>
          <p:cNvPr id="15" name="TextBox 14">
            <a:extLst>
              <a:ext uri="{FF2B5EF4-FFF2-40B4-BE49-F238E27FC236}">
                <a16:creationId xmlns:a16="http://schemas.microsoft.com/office/drawing/2014/main" id="{0FBABF64-1686-406C-A3C7-ACCDB6391946}"/>
              </a:ext>
            </a:extLst>
          </p:cNvPr>
          <p:cNvSpPr txBox="1"/>
          <p:nvPr/>
        </p:nvSpPr>
        <p:spPr>
          <a:xfrm>
            <a:off x="1191802" y="2857359"/>
            <a:ext cx="5666198" cy="369332"/>
          </a:xfrm>
          <a:prstGeom prst="rect">
            <a:avLst/>
          </a:prstGeom>
          <a:noFill/>
        </p:spPr>
        <p:txBody>
          <a:bodyPr wrap="square">
            <a:spAutoFit/>
          </a:bodyPr>
          <a:lstStyle/>
          <a:p>
            <a:r>
              <a:rPr lang="en-GB"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After washing (or not washing) and shaking hands </a:t>
            </a:r>
          </a:p>
        </p:txBody>
      </p:sp>
      <p:graphicFrame>
        <p:nvGraphicFramePr>
          <p:cNvPr id="2" name="Table 3">
            <a:extLst>
              <a:ext uri="{FF2B5EF4-FFF2-40B4-BE49-F238E27FC236}">
                <a16:creationId xmlns:a16="http://schemas.microsoft.com/office/drawing/2014/main" id="{A492802A-5D04-465C-84BC-16B00124043A}"/>
              </a:ext>
            </a:extLst>
          </p:cNvPr>
          <p:cNvGraphicFramePr>
            <a:graphicFrameLocks noGrp="1"/>
          </p:cNvGraphicFramePr>
          <p:nvPr>
            <p:extLst>
              <p:ext uri="{D42A27DB-BD31-4B8C-83A1-F6EECF244321}">
                <p14:modId xmlns:p14="http://schemas.microsoft.com/office/powerpoint/2010/main" val="4084261716"/>
              </p:ext>
            </p:extLst>
          </p:nvPr>
        </p:nvGraphicFramePr>
        <p:xfrm>
          <a:off x="1067641" y="3336404"/>
          <a:ext cx="7074242" cy="2656840"/>
        </p:xfrm>
        <a:graphic>
          <a:graphicData uri="http://schemas.openxmlformats.org/drawingml/2006/table">
            <a:tbl>
              <a:tblPr firstRow="1" bandRow="1">
                <a:tableStyleId>{2D5ABB26-0587-4C30-8999-92F81FD0307C}</a:tableStyleId>
              </a:tblPr>
              <a:tblGrid>
                <a:gridCol w="1010606">
                  <a:extLst>
                    <a:ext uri="{9D8B030D-6E8A-4147-A177-3AD203B41FA5}">
                      <a16:colId xmlns:a16="http://schemas.microsoft.com/office/drawing/2014/main" val="547989346"/>
                    </a:ext>
                  </a:extLst>
                </a:gridCol>
                <a:gridCol w="1010606">
                  <a:extLst>
                    <a:ext uri="{9D8B030D-6E8A-4147-A177-3AD203B41FA5}">
                      <a16:colId xmlns:a16="http://schemas.microsoft.com/office/drawing/2014/main" val="2403871932"/>
                    </a:ext>
                  </a:extLst>
                </a:gridCol>
                <a:gridCol w="1010606">
                  <a:extLst>
                    <a:ext uri="{9D8B030D-6E8A-4147-A177-3AD203B41FA5}">
                      <a16:colId xmlns:a16="http://schemas.microsoft.com/office/drawing/2014/main" val="3060426590"/>
                    </a:ext>
                  </a:extLst>
                </a:gridCol>
                <a:gridCol w="1010606">
                  <a:extLst>
                    <a:ext uri="{9D8B030D-6E8A-4147-A177-3AD203B41FA5}">
                      <a16:colId xmlns:a16="http://schemas.microsoft.com/office/drawing/2014/main" val="1608354494"/>
                    </a:ext>
                  </a:extLst>
                </a:gridCol>
                <a:gridCol w="1010606">
                  <a:extLst>
                    <a:ext uri="{9D8B030D-6E8A-4147-A177-3AD203B41FA5}">
                      <a16:colId xmlns:a16="http://schemas.microsoft.com/office/drawing/2014/main" val="1413836148"/>
                    </a:ext>
                  </a:extLst>
                </a:gridCol>
                <a:gridCol w="1010606">
                  <a:extLst>
                    <a:ext uri="{9D8B030D-6E8A-4147-A177-3AD203B41FA5}">
                      <a16:colId xmlns:a16="http://schemas.microsoft.com/office/drawing/2014/main" val="3048311191"/>
                    </a:ext>
                  </a:extLst>
                </a:gridCol>
                <a:gridCol w="1010606">
                  <a:extLst>
                    <a:ext uri="{9D8B030D-6E8A-4147-A177-3AD203B41FA5}">
                      <a16:colId xmlns:a16="http://schemas.microsoft.com/office/drawing/2014/main" val="4231740895"/>
                    </a:ext>
                  </a:extLst>
                </a:gridCol>
              </a:tblGrid>
              <a:tr h="370840">
                <a:tc>
                  <a:txBody>
                    <a:bodyPr/>
                    <a:lstStyle/>
                    <a:p>
                      <a:r>
                        <a:rPr lang="en-GB" sz="1400" b="1" dirty="0">
                          <a:solidFill>
                            <a:srgbClr val="000000"/>
                          </a:solidFill>
                          <a:latin typeface="Arial" panose="020B0604020202020204" pitchFamily="34" charset="0"/>
                          <a:cs typeface="Arial" panose="020B0604020202020204" pitchFamily="34" charset="0"/>
                        </a:rPr>
                        <a:t>Results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60817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No wash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021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Quick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0154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0117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 with soap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57016"/>
                  </a:ext>
                </a:extLst>
              </a:tr>
            </a:tbl>
          </a:graphicData>
        </a:graphic>
      </p:graphicFrame>
      <p:sp>
        <p:nvSpPr>
          <p:cNvPr id="3" name="Footer Placeholder 2">
            <a:extLst>
              <a:ext uri="{FF2B5EF4-FFF2-40B4-BE49-F238E27FC236}">
                <a16:creationId xmlns:a16="http://schemas.microsoft.com/office/drawing/2014/main" id="{F8368733-8F9B-4219-A2E1-B89329F8A5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0836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7444877-F480-4042-B2E9-455B377C5F6A}"/>
              </a:ext>
              <a:ext uri="{C183D7F6-B498-43B3-948B-1728B52AA6E4}">
                <adec:decorative xmlns:adec="http://schemas.microsoft.com/office/drawing/2017/decorative" val="0"/>
              </a:ext>
            </a:extLst>
          </p:cNvPr>
          <p:cNvSpPr>
            <a:spLocks noGrp="1"/>
          </p:cNvSpPr>
          <p:nvPr>
            <p:ph type="title"/>
          </p:nvPr>
        </p:nvSpPr>
        <p:spPr>
          <a:xfrm>
            <a:off x="628650" y="-880123"/>
            <a:ext cx="7886700" cy="830343"/>
          </a:xfrm>
        </p:spPr>
        <p:txBody>
          <a:bodyPr>
            <a:normAutofit/>
          </a:bodyPr>
          <a:lstStyle/>
          <a:p>
            <a:pPr algn="ctr"/>
            <a:r>
              <a:rPr lang="en-GB" sz="3000" b="1" dirty="0"/>
              <a:t>Hand Shaking Experiment Questions (1/2)</a:t>
            </a:r>
          </a:p>
        </p:txBody>
      </p:sp>
      <p:sp>
        <p:nvSpPr>
          <p:cNvPr id="9" name="Title 1">
            <a:extLst>
              <a:ext uri="{FF2B5EF4-FFF2-40B4-BE49-F238E27FC236}">
                <a16:creationId xmlns:a16="http://schemas.microsoft.com/office/drawing/2014/main" id="{AC04BBEF-9766-49FF-86D8-9F2F76EB92FF}"/>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a:t>
            </a:r>
            <a:endParaRPr lang="en-GB" sz="3000" b="1" dirty="0"/>
          </a:p>
        </p:txBody>
      </p:sp>
      <p:sp>
        <p:nvSpPr>
          <p:cNvPr id="11" name="Rectangle: Rounded Corners 10">
            <a:extLst>
              <a:ext uri="{FF2B5EF4-FFF2-40B4-BE49-F238E27FC236}">
                <a16:creationId xmlns:a16="http://schemas.microsoft.com/office/drawing/2014/main" id="{8DD07F15-4CA9-4245-9CEA-E0038BC2667B}"/>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0E8302D-EEAC-48B8-B3D2-CF3BBDC6B23B}"/>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5E8AA95E-E027-42E9-A87B-8F8277739F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5" name="Rectangle: Rounded Corners 14"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57C06A25-9D8E-409D-A1CF-275470135574}"/>
              </a:ext>
            </a:extLst>
          </p:cNvPr>
          <p:cNvSpPr/>
          <p:nvPr/>
        </p:nvSpPr>
        <p:spPr>
          <a:xfrm>
            <a:off x="884757" y="1167295"/>
            <a:ext cx="7249593" cy="4732485"/>
          </a:xfrm>
          <a:prstGeom prst="roundRect">
            <a:avLst>
              <a:gd name="adj" fmla="val 3610"/>
            </a:avLst>
          </a:prstGeom>
          <a:noFill/>
          <a:ln w="190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of hand hygiene eliminated the most microbes?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would soap help eliminate more microbes than washing with water alone?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advantages and disadvantages to using antibacterial soap when washing your hands?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Disadvantages:____________________________________</a:t>
            </a:r>
          </a:p>
        </p:txBody>
      </p:sp>
      <p:sp>
        <p:nvSpPr>
          <p:cNvPr id="3" name="Footer Placeholder 2">
            <a:extLst>
              <a:ext uri="{FF2B5EF4-FFF2-40B4-BE49-F238E27FC236}">
                <a16:creationId xmlns:a16="http://schemas.microsoft.com/office/drawing/2014/main" id="{43EABB87-49E6-4DDC-8A21-F471FC3F43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267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04A34C0-601C-4599-9798-7E8C95F5C77E}"/>
              </a:ext>
              <a:ext uri="{C183D7F6-B498-43B3-948B-1728B52AA6E4}">
                <adec:decorative xmlns:adec="http://schemas.microsoft.com/office/drawing/2017/decorative" val="0"/>
              </a:ext>
            </a:extLst>
          </p:cNvPr>
          <p:cNvSpPr>
            <a:spLocks noGrp="1"/>
          </p:cNvSpPr>
          <p:nvPr>
            <p:ph type="title"/>
          </p:nvPr>
        </p:nvSpPr>
        <p:spPr>
          <a:xfrm>
            <a:off x="628650" y="-919032"/>
            <a:ext cx="7886700" cy="830343"/>
          </a:xfrm>
        </p:spPr>
        <p:txBody>
          <a:bodyPr>
            <a:normAutofit/>
          </a:bodyPr>
          <a:lstStyle/>
          <a:p>
            <a:pPr algn="ctr"/>
            <a:r>
              <a:rPr lang="en-GB" sz="3000" b="1" dirty="0"/>
              <a:t>Hand Shaking Experiment Questions 2/2</a:t>
            </a:r>
          </a:p>
        </p:txBody>
      </p:sp>
      <p:sp>
        <p:nvSpPr>
          <p:cNvPr id="9" name="Title 1">
            <a:extLst>
              <a:ext uri="{FF2B5EF4-FFF2-40B4-BE49-F238E27FC236}">
                <a16:creationId xmlns:a16="http://schemas.microsoft.com/office/drawing/2014/main" id="{7F9178CB-9076-4820-9C42-BA2E4638FBE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a:t>
            </a:r>
            <a:endParaRPr lang="en-GB" sz="3000" b="1" dirty="0"/>
          </a:p>
        </p:txBody>
      </p:sp>
      <p:sp>
        <p:nvSpPr>
          <p:cNvPr id="11" name="Rectangle: Rounded Corners 10">
            <a:extLst>
              <a:ext uri="{FF2B5EF4-FFF2-40B4-BE49-F238E27FC236}">
                <a16:creationId xmlns:a16="http://schemas.microsoft.com/office/drawing/2014/main" id="{BD76334F-C8BA-4FFD-9C4F-91529ED1D233}"/>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915F54A2-3154-4097-A16C-F5BD2958D7B8}"/>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B86C2668-3786-445F-8451-EF25387B04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5" name="Rectangle: Rounded Corners 14"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74159CBC-12F8-4B84-80AB-8DCD95E53208}"/>
              </a:ext>
            </a:extLst>
          </p:cNvPr>
          <p:cNvSpPr/>
          <p:nvPr/>
        </p:nvSpPr>
        <p:spPr>
          <a:xfrm>
            <a:off x="871818" y="1192231"/>
            <a:ext cx="7370194" cy="4881820"/>
          </a:xfrm>
          <a:prstGeom prst="roundRect">
            <a:avLst>
              <a:gd name="adj" fmla="val 3610"/>
            </a:avLst>
          </a:prstGeom>
          <a:noFill/>
          <a:ln w="19050" cap="flat" cmpd="sng" algn="ctr">
            <a:no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en-GB" sz="2000" kern="0" dirty="0">
                <a:solidFill>
                  <a:schemeClr val="bg2">
                    <a:lumMod val="10000"/>
                  </a:schemeClr>
                </a:solidFill>
                <a:latin typeface="Arial" panose="020B0604020202020204" pitchFamily="34" charset="0"/>
                <a:cs typeface="Arial" panose="020B0604020202020204" pitchFamily="34" charset="0"/>
              </a:rPr>
              <a:t>4.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evidence do you have that microbes can be transmitted by hands?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Which areas of the hand would do you think would contain the most microbes and why?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List 5 times when it is important to wash your hands: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a_________________   b __________________ </a:t>
            </a:r>
          </a:p>
          <a:p>
            <a:pPr marR="0" lvl="0" defTabSz="914400" eaLnBrk="1" fontAlgn="auto" latinLnBrk="0" hangingPunct="1">
              <a:lnSpc>
                <a:spcPct val="100000"/>
              </a:lnSpc>
              <a:spcBef>
                <a:spcPts val="0"/>
              </a:spcBef>
              <a:spcAft>
                <a:spcPts val="0"/>
              </a:spcAft>
              <a:buClrTx/>
              <a:buSzTx/>
              <a:tabLst/>
              <a:defRPr/>
            </a:pPr>
            <a:r>
              <a:rPr lang="en-GB" sz="2000" kern="0" noProof="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_________________  d __________________ </a:t>
            </a:r>
          </a:p>
          <a:p>
            <a:pPr marR="0" lvl="0" defTabSz="914400" eaLnBrk="1" fontAlgn="auto" latinLnBrk="0" hangingPunct="1">
              <a:lnSpc>
                <a:spcPct val="100000"/>
              </a:lnSpc>
              <a:spcBef>
                <a:spcPts val="0"/>
              </a:spcBef>
              <a:spcAft>
                <a:spcPts val="0"/>
              </a:spcAft>
              <a:buClrTx/>
              <a:buSzTx/>
              <a:tabLst/>
              <a:defRPr/>
            </a:pPr>
            <a:r>
              <a:rPr lang="en-GB" sz="2000" kern="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_________________</a:t>
            </a:r>
          </a:p>
        </p:txBody>
      </p:sp>
      <p:sp>
        <p:nvSpPr>
          <p:cNvPr id="3" name="Footer Placeholder 2">
            <a:extLst>
              <a:ext uri="{FF2B5EF4-FFF2-40B4-BE49-F238E27FC236}">
                <a16:creationId xmlns:a16="http://schemas.microsoft.com/office/drawing/2014/main" id="{A1679967-05F2-412E-B015-B5DE75E3F6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739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02158A2-6FD6-4158-AA1E-CD020C580BE7}"/>
              </a:ext>
              <a:ext uri="{C183D7F6-B498-43B3-948B-1728B52AA6E4}">
                <adec:decorative xmlns:adec="http://schemas.microsoft.com/office/drawing/2017/decorative" val="0"/>
              </a:ext>
            </a:extLst>
          </p:cNvPr>
          <p:cNvSpPr>
            <a:spLocks noGrp="1"/>
          </p:cNvSpPr>
          <p:nvPr>
            <p:ph type="title"/>
          </p:nvPr>
        </p:nvSpPr>
        <p:spPr>
          <a:xfrm>
            <a:off x="628650" y="-880123"/>
            <a:ext cx="7886700" cy="830343"/>
          </a:xfrm>
        </p:spPr>
        <p:txBody>
          <a:bodyPr>
            <a:normAutofit/>
          </a:bodyPr>
          <a:lstStyle/>
          <a:p>
            <a:pPr algn="ctr"/>
            <a:r>
              <a:rPr lang="en-GB" sz="3000" b="1" dirty="0"/>
              <a:t>Hand Shaking Experiment – Answers 1</a:t>
            </a:r>
          </a:p>
        </p:txBody>
      </p:sp>
      <p:sp>
        <p:nvSpPr>
          <p:cNvPr id="10" name="Title 1">
            <a:extLst>
              <a:ext uri="{FF2B5EF4-FFF2-40B4-BE49-F238E27FC236}">
                <a16:creationId xmlns:a16="http://schemas.microsoft.com/office/drawing/2014/main" id="{C5EA5934-F21F-4EB4-A248-8CED077F882B}"/>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089DAF49-BDBC-4BFD-96E6-D59382DA8CF9}"/>
              </a:ext>
              <a:ext uri="{C183D7F6-B498-43B3-948B-1728B52AA6E4}">
                <adec:decorative xmlns:adec="http://schemas.microsoft.com/office/drawing/2017/decorative" val="1"/>
              </a:ext>
            </a:extLst>
          </p:cNvPr>
          <p:cNvSpPr/>
          <p:nvPr/>
        </p:nvSpPr>
        <p:spPr>
          <a:xfrm>
            <a:off x="757445" y="1056060"/>
            <a:ext cx="7598941" cy="5220914"/>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9DBBAE2-E00E-4FEB-86CF-061840630ECD}"/>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46CEFDD3-B360-48F4-8ABE-A1ABA20E2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66874"/>
            <a:ext cx="579416" cy="523798"/>
          </a:xfrm>
          <a:prstGeom prst="rect">
            <a:avLst/>
          </a:prstGeom>
        </p:spPr>
      </p:pic>
      <p:sp>
        <p:nvSpPr>
          <p:cNvPr id="19" name="TextBox 18" descr="Hand Shaking Experiment:&#10;Section A Results Worksheet&#10;">
            <a:extLst>
              <a:ext uri="{FF2B5EF4-FFF2-40B4-BE49-F238E27FC236}">
                <a16:creationId xmlns:a16="http://schemas.microsoft.com/office/drawing/2014/main" id="{09836E4A-5B47-46E8-81CC-D98DFFF34D5F}"/>
              </a:ext>
            </a:extLst>
          </p:cNvPr>
          <p:cNvSpPr txBox="1"/>
          <p:nvPr/>
        </p:nvSpPr>
        <p:spPr>
          <a:xfrm>
            <a:off x="833228" y="1188901"/>
            <a:ext cx="5643771" cy="477054"/>
          </a:xfrm>
          <a:prstGeom prst="rect">
            <a:avLst/>
          </a:prstGeom>
          <a:noFill/>
        </p:spPr>
        <p:txBody>
          <a:bodyPr wrap="square" rtlCol="0">
            <a:spAutoFit/>
          </a:bodyPr>
          <a:lstStyle/>
          <a:p>
            <a:r>
              <a:rPr lang="en-GB" sz="2500" b="1" dirty="0">
                <a:solidFill>
                  <a:prstClr val="black"/>
                </a:solidFill>
                <a:latin typeface="Arial" panose="020B0604020202020204" pitchFamily="34" charset="0"/>
                <a:cs typeface="Arial" panose="020B0604020202020204" pitchFamily="34" charset="0"/>
              </a:rPr>
              <a:t>Section A Results Worksheet</a:t>
            </a:r>
          </a:p>
        </p:txBody>
      </p:sp>
      <p:pic>
        <p:nvPicPr>
          <p:cNvPr id="22" name="Picture 21" descr="Petri dish with microbes, divided into a clean side and a dirty side">
            <a:extLst>
              <a:ext uri="{FF2B5EF4-FFF2-40B4-BE49-F238E27FC236}">
                <a16:creationId xmlns:a16="http://schemas.microsoft.com/office/drawing/2014/main" id="{AA3EAE02-FC05-483C-B1BA-B79EEA04E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44" y="2073199"/>
            <a:ext cx="3277626" cy="3346525"/>
          </a:xfrm>
          <a:prstGeom prst="rect">
            <a:avLst/>
          </a:prstGeom>
        </p:spPr>
      </p:pic>
      <p:sp>
        <p:nvSpPr>
          <p:cNvPr id="23" name="TextBox 22" descr="Dirty section&#10;Colony 1 large round cream colonies with a white centre&#10;Colony 2 small yellow colonies&#10;Colony 3 very small cream colonies with irregular shape&#10;Colony 4 small cream round oval colonies&#10;Colony 5 small round white colonies&#10;&#10;Clean section&#10;Colony 1 small round white colonies&#10;Colony 2 small cream round oval colonies&#10;">
            <a:extLst>
              <a:ext uri="{FF2B5EF4-FFF2-40B4-BE49-F238E27FC236}">
                <a16:creationId xmlns:a16="http://schemas.microsoft.com/office/drawing/2014/main" id="{F8F3650A-463B-4C06-A791-FB716767498D}"/>
              </a:ext>
            </a:extLst>
          </p:cNvPr>
          <p:cNvSpPr txBox="1"/>
          <p:nvPr/>
        </p:nvSpPr>
        <p:spPr>
          <a:xfrm>
            <a:off x="4359808" y="1870583"/>
            <a:ext cx="3996578" cy="4078039"/>
          </a:xfrm>
          <a:prstGeom prst="rect">
            <a:avLst/>
          </a:prstGeom>
          <a:noFill/>
        </p:spPr>
        <p:txBody>
          <a:bodyPr wrap="square" rtlCol="0">
            <a:spAutoFit/>
          </a:bodyPr>
          <a:lstStyle/>
          <a:p>
            <a:r>
              <a:rPr lang="en-GB" sz="1850" b="1" dirty="0">
                <a:solidFill>
                  <a:prstClr val="black"/>
                </a:solidFill>
                <a:latin typeface="Arial" panose="020B0604020202020204" pitchFamily="34" charset="0"/>
                <a:cs typeface="Arial" panose="020B0604020202020204" pitchFamily="34" charset="0"/>
              </a:rPr>
              <a:t>Dirty section</a:t>
            </a:r>
          </a:p>
          <a:p>
            <a:r>
              <a:rPr lang="en-GB" sz="1850" dirty="0">
                <a:solidFill>
                  <a:prstClr val="black"/>
                </a:solidFill>
                <a:latin typeface="Arial" panose="020B0604020202020204" pitchFamily="34" charset="0"/>
                <a:cs typeface="Arial" panose="020B0604020202020204" pitchFamily="34" charset="0"/>
              </a:rPr>
              <a:t>Colony 1 large round cream colonies with a white centre</a:t>
            </a:r>
          </a:p>
          <a:p>
            <a:r>
              <a:rPr lang="en-GB" sz="1850" dirty="0">
                <a:solidFill>
                  <a:prstClr val="black"/>
                </a:solidFill>
                <a:latin typeface="Arial" panose="020B0604020202020204" pitchFamily="34" charset="0"/>
                <a:cs typeface="Arial" panose="020B0604020202020204" pitchFamily="34" charset="0"/>
              </a:rPr>
              <a:t>Colony 2 small yellow colonies</a:t>
            </a:r>
          </a:p>
          <a:p>
            <a:r>
              <a:rPr lang="en-GB" sz="1850" dirty="0">
                <a:solidFill>
                  <a:prstClr val="black"/>
                </a:solidFill>
                <a:latin typeface="Arial" panose="020B0604020202020204" pitchFamily="34" charset="0"/>
                <a:cs typeface="Arial" panose="020B0604020202020204" pitchFamily="34" charset="0"/>
              </a:rPr>
              <a:t>Colony 3 very small cream colonies with irregular shape</a:t>
            </a:r>
          </a:p>
          <a:p>
            <a:r>
              <a:rPr lang="en-GB" sz="1850" dirty="0">
                <a:solidFill>
                  <a:prstClr val="black"/>
                </a:solidFill>
                <a:latin typeface="Arial" panose="020B0604020202020204" pitchFamily="34" charset="0"/>
                <a:cs typeface="Arial" panose="020B0604020202020204" pitchFamily="34" charset="0"/>
              </a:rPr>
              <a:t>Colony 4 small cream round oval colonies</a:t>
            </a:r>
          </a:p>
          <a:p>
            <a:r>
              <a:rPr lang="en-GB" sz="1850" dirty="0">
                <a:solidFill>
                  <a:prstClr val="black"/>
                </a:solidFill>
                <a:latin typeface="Arial" panose="020B0604020202020204" pitchFamily="34" charset="0"/>
                <a:cs typeface="Arial" panose="020B0604020202020204" pitchFamily="34" charset="0"/>
              </a:rPr>
              <a:t>Colony 5 small round white colonies</a:t>
            </a:r>
          </a:p>
          <a:p>
            <a:endParaRPr lang="en-GB" sz="1850" dirty="0">
              <a:solidFill>
                <a:prstClr val="black"/>
              </a:solidFill>
              <a:latin typeface="Arial" panose="020B0604020202020204" pitchFamily="34" charset="0"/>
              <a:cs typeface="Arial" panose="020B0604020202020204" pitchFamily="34" charset="0"/>
            </a:endParaRPr>
          </a:p>
          <a:p>
            <a:r>
              <a:rPr lang="en-GB" sz="1850" b="1" dirty="0">
                <a:solidFill>
                  <a:prstClr val="black"/>
                </a:solidFill>
                <a:latin typeface="Arial" panose="020B0604020202020204" pitchFamily="34" charset="0"/>
                <a:cs typeface="Arial" panose="020B0604020202020204" pitchFamily="34" charset="0"/>
              </a:rPr>
              <a:t>Clean section</a:t>
            </a:r>
          </a:p>
          <a:p>
            <a:r>
              <a:rPr lang="en-GB" sz="1850" dirty="0">
                <a:solidFill>
                  <a:prstClr val="black"/>
                </a:solidFill>
                <a:latin typeface="Arial" panose="020B0604020202020204" pitchFamily="34" charset="0"/>
                <a:cs typeface="Arial" panose="020B0604020202020204" pitchFamily="34" charset="0"/>
              </a:rPr>
              <a:t>Colony 1 small round white colonies</a:t>
            </a:r>
          </a:p>
          <a:p>
            <a:r>
              <a:rPr lang="en-GB" sz="1850" dirty="0">
                <a:solidFill>
                  <a:prstClr val="black"/>
                </a:solidFill>
                <a:latin typeface="Arial" panose="020B0604020202020204" pitchFamily="34" charset="0"/>
                <a:cs typeface="Arial" panose="020B0604020202020204" pitchFamily="34" charset="0"/>
              </a:rPr>
              <a:t>Colony 2 small cream round oval colonies</a:t>
            </a:r>
          </a:p>
        </p:txBody>
      </p:sp>
      <p:sp>
        <p:nvSpPr>
          <p:cNvPr id="3" name="Footer Placeholder 2">
            <a:extLst>
              <a:ext uri="{FF2B5EF4-FFF2-40B4-BE49-F238E27FC236}">
                <a16:creationId xmlns:a16="http://schemas.microsoft.com/office/drawing/2014/main" id="{DFF805F4-682D-4299-888A-30D1E5A7F5D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8339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C523BE7-7A96-4563-87C5-0856170849DC}"/>
              </a:ext>
              <a:ext uri="{C183D7F6-B498-43B3-948B-1728B52AA6E4}">
                <adec:decorative xmlns:adec="http://schemas.microsoft.com/office/drawing/2017/decorative" val="0"/>
              </a:ext>
            </a:extLst>
          </p:cNvPr>
          <p:cNvSpPr>
            <a:spLocks noGrp="1"/>
          </p:cNvSpPr>
          <p:nvPr>
            <p:ph type="title"/>
          </p:nvPr>
        </p:nvSpPr>
        <p:spPr>
          <a:xfrm>
            <a:off x="628650" y="-919032"/>
            <a:ext cx="7886700" cy="830343"/>
          </a:xfrm>
        </p:spPr>
        <p:txBody>
          <a:bodyPr>
            <a:normAutofit/>
          </a:bodyPr>
          <a:lstStyle/>
          <a:p>
            <a:pPr algn="ctr"/>
            <a:r>
              <a:rPr lang="en-GB" sz="3000" b="1" dirty="0"/>
              <a:t>Hand Shaking Experiment – Answers 2</a:t>
            </a:r>
          </a:p>
        </p:txBody>
      </p:sp>
      <p:sp>
        <p:nvSpPr>
          <p:cNvPr id="11" name="Title 1">
            <a:extLst>
              <a:ext uri="{FF2B5EF4-FFF2-40B4-BE49-F238E27FC236}">
                <a16:creationId xmlns:a16="http://schemas.microsoft.com/office/drawing/2014/main" id="{37F2F66F-1F61-4BD4-8907-B43F4D3B5678}"/>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5" name="Rectangle: Rounded Corners 14">
            <a:extLst>
              <a:ext uri="{FF2B5EF4-FFF2-40B4-BE49-F238E27FC236}">
                <a16:creationId xmlns:a16="http://schemas.microsoft.com/office/drawing/2014/main" id="{68675674-8F24-46D6-BD9F-A1108B2B9EEE}"/>
              </a:ext>
              <a:ext uri="{C183D7F6-B498-43B3-948B-1728B52AA6E4}">
                <adec:decorative xmlns:adec="http://schemas.microsoft.com/office/drawing/2017/decorative" val="1"/>
              </a:ext>
            </a:extLst>
          </p:cNvPr>
          <p:cNvSpPr/>
          <p:nvPr/>
        </p:nvSpPr>
        <p:spPr>
          <a:xfrm>
            <a:off x="757445" y="1056060"/>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196F7CD-D7FC-464E-B4B6-4E1CFEB7199A}"/>
              </a:ext>
              <a:ext uri="{C183D7F6-B498-43B3-948B-1728B52AA6E4}">
                <adec:decorative xmlns:adec="http://schemas.microsoft.com/office/drawing/2017/decorative" val="1"/>
              </a:ext>
            </a:extLst>
          </p:cNvPr>
          <p:cNvSpPr/>
          <p:nvPr/>
        </p:nvSpPr>
        <p:spPr>
          <a:xfrm>
            <a:off x="7910235" y="920118"/>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D902D057-5E3B-4176-A484-FD2F3C1122B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58985" y="943496"/>
            <a:ext cx="579416" cy="523798"/>
          </a:xfrm>
          <a:prstGeom prst="rect">
            <a:avLst/>
          </a:prstGeom>
        </p:spPr>
      </p:pic>
      <p:sp>
        <p:nvSpPr>
          <p:cNvPr id="16" name="Rectangle: Rounded Corners 15" descr="Observations&#10;Which side of the Petri dish contained the highest number of microbes?:&#10;&#10;Which side of the Petri dish contained more different colonies of microbes?:&#10;&#10;How many different colony types were there on the:&#10;Clean:&#10;Dirty:&#10;">
            <a:extLst>
              <a:ext uri="{FF2B5EF4-FFF2-40B4-BE49-F238E27FC236}">
                <a16:creationId xmlns:a16="http://schemas.microsoft.com/office/drawing/2014/main" id="{896AD377-9CB8-48A4-9730-39E81FE38B9C}"/>
              </a:ext>
            </a:extLst>
          </p:cNvPr>
          <p:cNvSpPr/>
          <p:nvPr/>
        </p:nvSpPr>
        <p:spPr>
          <a:xfrm>
            <a:off x="965309" y="1181100"/>
            <a:ext cx="7145111" cy="493394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Observations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indent="-228600" defTabSz="914400">
              <a:buFont typeface="+mj-lt"/>
              <a:buAutoNum type="arabicPeriod"/>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side of the Petri dish contained the highest number of microbes?</a:t>
            </a:r>
          </a:p>
          <a:p>
            <a:pPr defTabSz="914400"/>
            <a:r>
              <a:rPr lang="en-GB" sz="20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side of the Petri dish contained more different colonies of microbes?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a:t>
            </a: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How many different colony types were there on the:</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Clean 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Dirty   _______________</a:t>
            </a:r>
          </a:p>
        </p:txBody>
      </p:sp>
      <p:sp>
        <p:nvSpPr>
          <p:cNvPr id="2" name="TextBox 1">
            <a:extLst>
              <a:ext uri="{FF2B5EF4-FFF2-40B4-BE49-F238E27FC236}">
                <a16:creationId xmlns:a16="http://schemas.microsoft.com/office/drawing/2014/main" id="{096278E1-22D4-4843-8A1A-2D496FC54E37}"/>
              </a:ext>
            </a:extLst>
          </p:cNvPr>
          <p:cNvSpPr txBox="1"/>
          <p:nvPr/>
        </p:nvSpPr>
        <p:spPr>
          <a:xfrm>
            <a:off x="1033580" y="2720089"/>
            <a:ext cx="7029450" cy="553998"/>
          </a:xfrm>
          <a:prstGeom prst="rect">
            <a:avLst/>
          </a:prstGeom>
          <a:solidFill>
            <a:schemeClr val="bg1"/>
          </a:solidFill>
        </p:spPr>
        <p:txBody>
          <a:bodyPr wrap="square" rtlCol="0">
            <a:spAutoFit/>
          </a:bodyPr>
          <a:lstStyle/>
          <a:p>
            <a:r>
              <a:rPr lang="en-GB" sz="3000" b="1" dirty="0">
                <a:solidFill>
                  <a:schemeClr val="accent6">
                    <a:lumMod val="75000"/>
                  </a:schemeClr>
                </a:solidFill>
                <a:latin typeface="Arial" panose="020B0604020202020204" pitchFamily="34" charset="0"/>
                <a:cs typeface="Arial" panose="020B0604020202020204" pitchFamily="34" charset="0"/>
              </a:rPr>
              <a:t>Clean</a:t>
            </a:r>
          </a:p>
        </p:txBody>
      </p:sp>
      <p:sp>
        <p:nvSpPr>
          <p:cNvPr id="19" name="TextBox 18">
            <a:extLst>
              <a:ext uri="{FF2B5EF4-FFF2-40B4-BE49-F238E27FC236}">
                <a16:creationId xmlns:a16="http://schemas.microsoft.com/office/drawing/2014/main" id="{F5470D0E-7A42-436E-96B5-1777B97C1CC0}"/>
              </a:ext>
            </a:extLst>
          </p:cNvPr>
          <p:cNvSpPr txBox="1"/>
          <p:nvPr/>
        </p:nvSpPr>
        <p:spPr>
          <a:xfrm>
            <a:off x="1023139" y="4338623"/>
            <a:ext cx="7029450" cy="553998"/>
          </a:xfrm>
          <a:prstGeom prst="rect">
            <a:avLst/>
          </a:prstGeom>
          <a:solidFill>
            <a:schemeClr val="bg1"/>
          </a:solidFill>
        </p:spPr>
        <p:txBody>
          <a:bodyPr wrap="square" rtlCol="0">
            <a:spAutoFit/>
          </a:bodyPr>
          <a:lstStyle/>
          <a:p>
            <a:r>
              <a:rPr lang="en-GB" sz="3000" b="1" dirty="0">
                <a:solidFill>
                  <a:schemeClr val="accent6">
                    <a:lumMod val="75000"/>
                  </a:schemeClr>
                </a:solidFill>
                <a:latin typeface="Arial" panose="020B0604020202020204" pitchFamily="34" charset="0"/>
                <a:cs typeface="Arial" panose="020B0604020202020204" pitchFamily="34" charset="0"/>
              </a:rPr>
              <a:t>Dirty</a:t>
            </a:r>
          </a:p>
        </p:txBody>
      </p:sp>
      <p:sp>
        <p:nvSpPr>
          <p:cNvPr id="20" name="TextBox 19">
            <a:extLst>
              <a:ext uri="{FF2B5EF4-FFF2-40B4-BE49-F238E27FC236}">
                <a16:creationId xmlns:a16="http://schemas.microsoft.com/office/drawing/2014/main" id="{C0756E31-4E59-4D44-AECD-DF198C97ACCE}"/>
              </a:ext>
            </a:extLst>
          </p:cNvPr>
          <p:cNvSpPr txBox="1"/>
          <p:nvPr/>
        </p:nvSpPr>
        <p:spPr>
          <a:xfrm>
            <a:off x="1842290" y="5379480"/>
            <a:ext cx="6067945"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2</a:t>
            </a:r>
          </a:p>
          <a:p>
            <a:r>
              <a:rPr lang="en-GB" sz="2000" b="1" dirty="0">
                <a:solidFill>
                  <a:schemeClr val="accent6">
                    <a:lumMod val="75000"/>
                  </a:schemeClr>
                </a:solidFill>
                <a:latin typeface="Arial" panose="020B0604020202020204" pitchFamily="34" charset="0"/>
                <a:cs typeface="Arial" panose="020B0604020202020204" pitchFamily="34" charset="0"/>
              </a:rPr>
              <a:t>5</a:t>
            </a:r>
          </a:p>
        </p:txBody>
      </p:sp>
      <p:sp>
        <p:nvSpPr>
          <p:cNvPr id="3" name="Footer Placeholder 2">
            <a:extLst>
              <a:ext uri="{FF2B5EF4-FFF2-40B4-BE49-F238E27FC236}">
                <a16:creationId xmlns:a16="http://schemas.microsoft.com/office/drawing/2014/main" id="{A52ED0AE-3C2E-4EFF-ACF8-B9916DD985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8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5FAC4A-B106-4C4F-B307-AF6C338E2733}"/>
              </a:ext>
              <a:ext uri="{C183D7F6-B498-43B3-948B-1728B52AA6E4}">
                <adec:decorative xmlns:adec="http://schemas.microsoft.com/office/drawing/2017/decorative" val="0"/>
              </a:ext>
            </a:extLst>
          </p:cNvPr>
          <p:cNvSpPr>
            <a:spLocks noGrp="1"/>
          </p:cNvSpPr>
          <p:nvPr>
            <p:ph type="title"/>
          </p:nvPr>
        </p:nvSpPr>
        <p:spPr>
          <a:xfrm>
            <a:off x="628650" y="-928762"/>
            <a:ext cx="7886700" cy="830343"/>
          </a:xfrm>
        </p:spPr>
        <p:txBody>
          <a:bodyPr>
            <a:normAutofit/>
          </a:bodyPr>
          <a:lstStyle/>
          <a:p>
            <a:pPr algn="ctr"/>
            <a:r>
              <a:rPr lang="en-GB" sz="3000" b="1" dirty="0"/>
              <a:t>Hand Shaking Experiment – Answers 3</a:t>
            </a:r>
          </a:p>
        </p:txBody>
      </p:sp>
      <p:sp>
        <p:nvSpPr>
          <p:cNvPr id="10" name="Title 1">
            <a:extLst>
              <a:ext uri="{FF2B5EF4-FFF2-40B4-BE49-F238E27FC236}">
                <a16:creationId xmlns:a16="http://schemas.microsoft.com/office/drawing/2014/main" id="{5F8A29F4-BDB3-40A3-9EF3-B562A8DFC806}"/>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5" name="Rectangle: Rounded Corners 14">
            <a:extLst>
              <a:ext uri="{FF2B5EF4-FFF2-40B4-BE49-F238E27FC236}">
                <a16:creationId xmlns:a16="http://schemas.microsoft.com/office/drawing/2014/main" id="{12D23A8D-29C4-475A-B59D-7A2AF9EA8369}"/>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15900A63-D100-4223-B0ED-5A61DF878090}"/>
              </a:ext>
              <a:ext uri="{C183D7F6-B498-43B3-948B-1728B52AA6E4}">
                <adec:decorative xmlns:adec="http://schemas.microsoft.com/office/drawing/2017/decorative" val="1"/>
              </a:ext>
            </a:extLst>
          </p:cNvPr>
          <p:cNvSpPr/>
          <p:nvPr/>
        </p:nvSpPr>
        <p:spPr>
          <a:xfrm>
            <a:off x="7908647" y="906954"/>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2C870864-DF05-4BB1-95D0-7A77180275F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49267" y="946187"/>
            <a:ext cx="579416" cy="523798"/>
          </a:xfrm>
          <a:prstGeom prst="rect">
            <a:avLst/>
          </a:prstGeom>
        </p:spPr>
      </p:pic>
      <p:sp>
        <p:nvSpPr>
          <p:cNvPr id="16" name="Rectangle: Rounded Corners 15" descr="Conclusions&#10;Some people may see more microbes on the clean side of the Petri dish than the dirty side. Why?:&#10;&#10;Which colonies would you consider the friendly microbes and why?:&#10;">
            <a:extLst>
              <a:ext uri="{FF2B5EF4-FFF2-40B4-BE49-F238E27FC236}">
                <a16:creationId xmlns:a16="http://schemas.microsoft.com/office/drawing/2014/main" id="{45651E72-503B-4109-9D11-35C097DC5266}"/>
              </a:ext>
            </a:extLst>
          </p:cNvPr>
          <p:cNvSpPr/>
          <p:nvPr/>
        </p:nvSpPr>
        <p:spPr>
          <a:xfrm>
            <a:off x="911439" y="1192231"/>
            <a:ext cx="7241961" cy="4884719"/>
          </a:xfrm>
          <a:prstGeom prst="roundRect">
            <a:avLst>
              <a:gd name="adj" fmla="val 4235"/>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people may see more microbes on the clean side of the Petri dish than the dirty side. Why?</a:t>
            </a: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a:p>
            <a:pPr marR="0" lvl="0" defTabSz="914400" eaLnBrk="1" fontAlgn="auto" latinLnBrk="0" hangingPunct="1">
              <a:lnSpc>
                <a:spcPct val="100000"/>
              </a:lnSpc>
              <a:spcBef>
                <a:spcPts val="0"/>
              </a:spcBef>
              <a:spcAft>
                <a:spcPts val="0"/>
              </a:spcAft>
              <a:buClrTx/>
              <a:buSzTx/>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Which colonies would you consider the friendly microbes and why?</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a:t>
            </a:r>
          </a:p>
        </p:txBody>
      </p:sp>
      <p:sp>
        <p:nvSpPr>
          <p:cNvPr id="2" name="TextBox 1">
            <a:extLst>
              <a:ext uri="{FF2B5EF4-FFF2-40B4-BE49-F238E27FC236}">
                <a16:creationId xmlns:a16="http://schemas.microsoft.com/office/drawing/2014/main" id="{CF1E0E60-073F-4A26-90F4-BB7A0DC8D68A}"/>
              </a:ext>
            </a:extLst>
          </p:cNvPr>
          <p:cNvSpPr txBox="1"/>
          <p:nvPr/>
        </p:nvSpPr>
        <p:spPr>
          <a:xfrm>
            <a:off x="978114" y="2773225"/>
            <a:ext cx="7156236" cy="1477328"/>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There may be more microbes on the clean side than the dirty side but if students have washed their hands correctly there should be a lower number of different types of microbes. The increase in the number of microbes is probably due to microbes from the water or the paper towel used to dry their hands.</a:t>
            </a:r>
          </a:p>
        </p:txBody>
      </p:sp>
      <p:sp>
        <p:nvSpPr>
          <p:cNvPr id="19" name="TextBox 18">
            <a:extLst>
              <a:ext uri="{FF2B5EF4-FFF2-40B4-BE49-F238E27FC236}">
                <a16:creationId xmlns:a16="http://schemas.microsoft.com/office/drawing/2014/main" id="{F9BE5591-9880-4FE7-BB7D-16E99306697D}"/>
              </a:ext>
            </a:extLst>
          </p:cNvPr>
          <p:cNvSpPr txBox="1"/>
          <p:nvPr/>
        </p:nvSpPr>
        <p:spPr>
          <a:xfrm>
            <a:off x="968589" y="5147142"/>
            <a:ext cx="7156236" cy="646331"/>
          </a:xfrm>
          <a:prstGeom prst="rect">
            <a:avLst/>
          </a:prstGeom>
          <a:solidFill>
            <a:schemeClr val="bg1"/>
          </a:solidFill>
        </p:spPr>
        <p:txBody>
          <a:bodyPr wrap="square" rtlCol="0">
            <a:spAutoFit/>
          </a:bodyPr>
          <a:lstStyle/>
          <a:p>
            <a:pPr algn="just"/>
            <a:r>
              <a:rPr lang="en-GB" b="1" dirty="0">
                <a:solidFill>
                  <a:schemeClr val="accent6">
                    <a:lumMod val="75000"/>
                  </a:schemeClr>
                </a:solidFill>
                <a:latin typeface="Arial" panose="020B0604020202020204" pitchFamily="34" charset="0"/>
                <a:cs typeface="Arial" panose="020B0604020202020204" pitchFamily="34" charset="0"/>
              </a:rPr>
              <a:t>The microbes on the clean side as they are probably the natural microbes found on our hands.</a:t>
            </a:r>
          </a:p>
        </p:txBody>
      </p:sp>
      <p:sp>
        <p:nvSpPr>
          <p:cNvPr id="3" name="Footer Placeholder 2">
            <a:extLst>
              <a:ext uri="{FF2B5EF4-FFF2-40B4-BE49-F238E27FC236}">
                <a16:creationId xmlns:a16="http://schemas.microsoft.com/office/drawing/2014/main" id="{B4DF1959-10BD-47BF-BABC-82CF13FEEF9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3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971580D-392B-4884-955E-95ECC6C6F614}"/>
              </a:ext>
              <a:ext uri="{C183D7F6-B498-43B3-948B-1728B52AA6E4}">
                <adec:decorative xmlns:adec="http://schemas.microsoft.com/office/drawing/2017/decorative" val="0"/>
              </a:ext>
            </a:extLst>
          </p:cNvPr>
          <p:cNvSpPr>
            <a:spLocks noGrp="1"/>
          </p:cNvSpPr>
          <p:nvPr>
            <p:ph type="title"/>
          </p:nvPr>
        </p:nvSpPr>
        <p:spPr>
          <a:xfrm>
            <a:off x="628650" y="-928764"/>
            <a:ext cx="7886700" cy="830343"/>
          </a:xfrm>
        </p:spPr>
        <p:txBody>
          <a:bodyPr>
            <a:normAutofit/>
          </a:bodyPr>
          <a:lstStyle/>
          <a:p>
            <a:pPr algn="ctr"/>
            <a:r>
              <a:rPr lang="en-GB" sz="3000" b="1" dirty="0"/>
              <a:t>Hand Shaking Experiment – Answers 4</a:t>
            </a:r>
          </a:p>
        </p:txBody>
      </p:sp>
      <p:sp>
        <p:nvSpPr>
          <p:cNvPr id="12" name="Title 1">
            <a:extLst>
              <a:ext uri="{FF2B5EF4-FFF2-40B4-BE49-F238E27FC236}">
                <a16:creationId xmlns:a16="http://schemas.microsoft.com/office/drawing/2014/main" id="{D38824DD-4107-4B92-95FA-B85AF25BACF5}"/>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C4220EC6-A3EA-412B-8F47-9266BA53E7E9}"/>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30E6F85C-6317-4701-B1D5-DF7D94B7F9F2}"/>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62B278C-61F1-47B4-BC1A-DC464239B4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TextBox 18" descr="Hand Shaking Experiment: Section B Results Worksheet&#10;Procedure &#10;">
            <a:extLst>
              <a:ext uri="{FF2B5EF4-FFF2-40B4-BE49-F238E27FC236}">
                <a16:creationId xmlns:a16="http://schemas.microsoft.com/office/drawing/2014/main" id="{2E5377B5-FFBF-4282-8156-C639BAB747DB}"/>
              </a:ext>
            </a:extLst>
          </p:cNvPr>
          <p:cNvSpPr txBox="1"/>
          <p:nvPr/>
        </p:nvSpPr>
        <p:spPr>
          <a:xfrm>
            <a:off x="845682" y="1157835"/>
            <a:ext cx="5496997" cy="677108"/>
          </a:xfrm>
          <a:prstGeom prst="rect">
            <a:avLst/>
          </a:prstGeom>
          <a:noFill/>
        </p:spPr>
        <p:txBody>
          <a:bodyPr wrap="square" rtlCol="0">
            <a:spAutoFit/>
          </a:bodyPr>
          <a:lstStyle/>
          <a:p>
            <a:r>
              <a:rPr lang="en-GB" sz="2000" b="1" dirty="0">
                <a:solidFill>
                  <a:schemeClr val="bg2">
                    <a:lumMod val="10000"/>
                  </a:schemeClr>
                </a:solidFill>
                <a:latin typeface="Arial" panose="020B0604020202020204" pitchFamily="34" charset="0"/>
                <a:cs typeface="Arial" panose="020B0604020202020204" pitchFamily="34" charset="0"/>
              </a:rPr>
              <a:t>Section B Results Worksheet</a:t>
            </a:r>
          </a:p>
          <a:p>
            <a:r>
              <a:rPr lang="en-GB" dirty="0">
                <a:solidFill>
                  <a:schemeClr val="bg2">
                    <a:lumMod val="10000"/>
                  </a:schemeClr>
                </a:solidFill>
                <a:latin typeface="Arial" panose="020B0604020202020204" pitchFamily="34" charset="0"/>
                <a:cs typeface="Arial" panose="020B0604020202020204" pitchFamily="34" charset="0"/>
              </a:rPr>
              <a:t>Procedure:</a:t>
            </a:r>
          </a:p>
        </p:txBody>
      </p:sp>
      <p:sp>
        <p:nvSpPr>
          <p:cNvPr id="20" name="TextBox 19" descr="Carry out the experiment according to the teacher’s instructions.&#10;In the table below, fill in how many different types of colonies you counted on your Petri dish and draw a graph of your results.&#10;&#10;">
            <a:extLst>
              <a:ext uri="{FF2B5EF4-FFF2-40B4-BE49-F238E27FC236}">
                <a16:creationId xmlns:a16="http://schemas.microsoft.com/office/drawing/2014/main" id="{A6C4EFF5-7134-44B1-9104-93CB89658488}"/>
              </a:ext>
            </a:extLst>
          </p:cNvPr>
          <p:cNvSpPr txBox="1"/>
          <p:nvPr/>
        </p:nvSpPr>
        <p:spPr>
          <a:xfrm>
            <a:off x="902568" y="1798087"/>
            <a:ext cx="7404388" cy="923330"/>
          </a:xfrm>
          <a:prstGeom prst="rect">
            <a:avLst/>
          </a:prstGeom>
          <a:noFill/>
        </p:spPr>
        <p:txBody>
          <a:bodyPr wrap="square" rtlCol="0">
            <a:spAutoFit/>
          </a:bodyPr>
          <a:lstStyle/>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Carry out the experiment according to the teacher’s instructions.</a:t>
            </a:r>
          </a:p>
          <a:p>
            <a:pPr marL="228600" indent="-228600">
              <a:buFont typeface="+mj-lt"/>
              <a:buAutoNum type="arabicPeriod"/>
            </a:pPr>
            <a:r>
              <a:rPr lang="en-GB" dirty="0">
                <a:solidFill>
                  <a:schemeClr val="bg2">
                    <a:lumMod val="10000"/>
                  </a:schemeClr>
                </a:solidFill>
                <a:latin typeface="Arial" panose="020B0604020202020204" pitchFamily="34" charset="0"/>
                <a:cs typeface="Arial" panose="020B0604020202020204" pitchFamily="34" charset="0"/>
              </a:rPr>
              <a:t>In the table below, fill in how many different types of colonies you counted on your Petri dish and draw a graph of your results.</a:t>
            </a:r>
          </a:p>
        </p:txBody>
      </p:sp>
      <p:sp>
        <p:nvSpPr>
          <p:cNvPr id="15" name="TextBox 14">
            <a:extLst>
              <a:ext uri="{FF2B5EF4-FFF2-40B4-BE49-F238E27FC236}">
                <a16:creationId xmlns:a16="http://schemas.microsoft.com/office/drawing/2014/main" id="{94EB1B02-3CDB-437D-80DE-5EB74C11F420}"/>
              </a:ext>
            </a:extLst>
          </p:cNvPr>
          <p:cNvSpPr txBox="1"/>
          <p:nvPr/>
        </p:nvSpPr>
        <p:spPr>
          <a:xfrm>
            <a:off x="1191802" y="2857359"/>
            <a:ext cx="5666198" cy="369332"/>
          </a:xfrm>
          <a:prstGeom prst="rect">
            <a:avLst/>
          </a:prstGeom>
          <a:noFill/>
        </p:spPr>
        <p:txBody>
          <a:bodyPr wrap="square">
            <a:spAutoFit/>
          </a:bodyPr>
          <a:lstStyle/>
          <a:p>
            <a:r>
              <a:rPr lang="en-GB" sz="1800" b="0" i="0" u="none" strike="noStrike" kern="1200" baseline="0" dirty="0">
                <a:solidFill>
                  <a:schemeClr val="bg2">
                    <a:lumMod val="10000"/>
                  </a:schemeClr>
                </a:solidFill>
                <a:latin typeface="Arial" panose="020B0604020202020204" pitchFamily="34" charset="0"/>
                <a:ea typeface="+mn-ea"/>
                <a:cs typeface="Arial" panose="020B0604020202020204" pitchFamily="34" charset="0"/>
              </a:rPr>
              <a:t>After washing (or not washing) and shaking hands </a:t>
            </a:r>
          </a:p>
        </p:txBody>
      </p:sp>
      <p:graphicFrame>
        <p:nvGraphicFramePr>
          <p:cNvPr id="13" name="Table 3">
            <a:extLst>
              <a:ext uri="{FF2B5EF4-FFF2-40B4-BE49-F238E27FC236}">
                <a16:creationId xmlns:a16="http://schemas.microsoft.com/office/drawing/2014/main" id="{559FD9B5-94AC-439C-B463-78969282004F}"/>
              </a:ext>
            </a:extLst>
          </p:cNvPr>
          <p:cNvGraphicFramePr>
            <a:graphicFrameLocks noGrp="1"/>
          </p:cNvGraphicFramePr>
          <p:nvPr>
            <p:extLst>
              <p:ext uri="{D42A27DB-BD31-4B8C-83A1-F6EECF244321}">
                <p14:modId xmlns:p14="http://schemas.microsoft.com/office/powerpoint/2010/main" val="3919404061"/>
              </p:ext>
            </p:extLst>
          </p:nvPr>
        </p:nvGraphicFramePr>
        <p:xfrm>
          <a:off x="1067641" y="3336404"/>
          <a:ext cx="7074242" cy="2656840"/>
        </p:xfrm>
        <a:graphic>
          <a:graphicData uri="http://schemas.openxmlformats.org/drawingml/2006/table">
            <a:tbl>
              <a:tblPr firstRow="1" bandRow="1">
                <a:tableStyleId>{2D5ABB26-0587-4C30-8999-92F81FD0307C}</a:tableStyleId>
              </a:tblPr>
              <a:tblGrid>
                <a:gridCol w="1010606">
                  <a:extLst>
                    <a:ext uri="{9D8B030D-6E8A-4147-A177-3AD203B41FA5}">
                      <a16:colId xmlns:a16="http://schemas.microsoft.com/office/drawing/2014/main" val="547989346"/>
                    </a:ext>
                  </a:extLst>
                </a:gridCol>
                <a:gridCol w="1010606">
                  <a:extLst>
                    <a:ext uri="{9D8B030D-6E8A-4147-A177-3AD203B41FA5}">
                      <a16:colId xmlns:a16="http://schemas.microsoft.com/office/drawing/2014/main" val="2403871932"/>
                    </a:ext>
                  </a:extLst>
                </a:gridCol>
                <a:gridCol w="1010606">
                  <a:extLst>
                    <a:ext uri="{9D8B030D-6E8A-4147-A177-3AD203B41FA5}">
                      <a16:colId xmlns:a16="http://schemas.microsoft.com/office/drawing/2014/main" val="3060426590"/>
                    </a:ext>
                  </a:extLst>
                </a:gridCol>
                <a:gridCol w="1010606">
                  <a:extLst>
                    <a:ext uri="{9D8B030D-6E8A-4147-A177-3AD203B41FA5}">
                      <a16:colId xmlns:a16="http://schemas.microsoft.com/office/drawing/2014/main" val="1608354494"/>
                    </a:ext>
                  </a:extLst>
                </a:gridCol>
                <a:gridCol w="1010606">
                  <a:extLst>
                    <a:ext uri="{9D8B030D-6E8A-4147-A177-3AD203B41FA5}">
                      <a16:colId xmlns:a16="http://schemas.microsoft.com/office/drawing/2014/main" val="1413836148"/>
                    </a:ext>
                  </a:extLst>
                </a:gridCol>
                <a:gridCol w="1010606">
                  <a:extLst>
                    <a:ext uri="{9D8B030D-6E8A-4147-A177-3AD203B41FA5}">
                      <a16:colId xmlns:a16="http://schemas.microsoft.com/office/drawing/2014/main" val="3048311191"/>
                    </a:ext>
                  </a:extLst>
                </a:gridCol>
                <a:gridCol w="1010606">
                  <a:extLst>
                    <a:ext uri="{9D8B030D-6E8A-4147-A177-3AD203B41FA5}">
                      <a16:colId xmlns:a16="http://schemas.microsoft.com/office/drawing/2014/main" val="4231740895"/>
                    </a:ext>
                  </a:extLst>
                </a:gridCol>
              </a:tblGrid>
              <a:tr h="370840">
                <a:tc>
                  <a:txBody>
                    <a:bodyPr/>
                    <a:lstStyle/>
                    <a:p>
                      <a:r>
                        <a:rPr lang="en-GB" sz="1400" b="1" dirty="0">
                          <a:solidFill>
                            <a:srgbClr val="000000"/>
                          </a:solidFill>
                          <a:latin typeface="Arial" panose="020B0604020202020204" pitchFamily="34" charset="0"/>
                          <a:cs typeface="Arial" panose="020B0604020202020204" pitchFamily="34" charset="0"/>
                        </a:rPr>
                        <a:t>Results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rgbClr val="000000"/>
                          </a:solidFill>
                          <a:latin typeface="Arial" panose="020B0604020202020204" pitchFamily="34" charset="0"/>
                          <a:cs typeface="Arial" panose="020B0604020202020204" pitchFamily="34" charset="0"/>
                        </a:rPr>
                        <a:t>Student 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60817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No wash (control)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00210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Quick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90154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10117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0" dirty="0">
                          <a:solidFill>
                            <a:srgbClr val="000000"/>
                          </a:solidFill>
                          <a:latin typeface="Arial" panose="020B0604020202020204" pitchFamily="34" charset="0"/>
                          <a:cs typeface="Arial" panose="020B0604020202020204" pitchFamily="34" charset="0"/>
                        </a:rPr>
                        <a:t>Thorough wash with soap</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2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57016"/>
                  </a:ext>
                </a:extLst>
              </a:tr>
            </a:tbl>
          </a:graphicData>
        </a:graphic>
      </p:graphicFrame>
      <p:sp>
        <p:nvSpPr>
          <p:cNvPr id="2" name="Speech Bubble: Rectangle with Corners Rounded 1">
            <a:extLst>
              <a:ext uri="{FF2B5EF4-FFF2-40B4-BE49-F238E27FC236}">
                <a16:creationId xmlns:a16="http://schemas.microsoft.com/office/drawing/2014/main" id="{EEE5FC6C-8ED4-4C7B-89AE-CAC427DBDF17}"/>
              </a:ext>
            </a:extLst>
          </p:cNvPr>
          <p:cNvSpPr/>
          <p:nvPr/>
        </p:nvSpPr>
        <p:spPr>
          <a:xfrm>
            <a:off x="3354956" y="3772430"/>
            <a:ext cx="2388618" cy="1335588"/>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000" dirty="0">
                <a:latin typeface="Arial" panose="020B0604020202020204" pitchFamily="34" charset="0"/>
                <a:cs typeface="Arial" panose="020B0604020202020204" pitchFamily="34" charset="0"/>
              </a:rPr>
              <a:t>Your results</a:t>
            </a:r>
          </a:p>
        </p:txBody>
      </p:sp>
      <p:sp>
        <p:nvSpPr>
          <p:cNvPr id="3" name="Footer Placeholder 2">
            <a:extLst>
              <a:ext uri="{FF2B5EF4-FFF2-40B4-BE49-F238E27FC236}">
                <a16:creationId xmlns:a16="http://schemas.microsoft.com/office/drawing/2014/main" id="{7F933395-D5BD-4E2C-8953-3D2A7260D9E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957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4" y="7141"/>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4" y="1257300"/>
            <a:ext cx="8637019" cy="4899026"/>
          </a:xfrm>
        </p:spPr>
        <p:txBody>
          <a:bodyPr>
            <a:noAutofit/>
          </a:bodyPr>
          <a:lstStyle/>
          <a:p>
            <a:pPr marL="0" indent="0">
              <a:spcAft>
                <a:spcPts val="0"/>
              </a:spcAft>
              <a:buNone/>
            </a:pPr>
            <a:r>
              <a:rPr lang="en-GB" sz="2400" b="1" dirty="0">
                <a:ea typeface="Calibri" panose="020F0502020204030204" pitchFamily="34" charset="0"/>
              </a:rPr>
              <a:t>All students will: </a:t>
            </a:r>
            <a:endParaRPr lang="en-GB" sz="2400" b="1" dirty="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that infection can be spread through unclean hands. </a:t>
            </a: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that sometimes microbes can make us ill. </a:t>
            </a: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how, when, and why to wash their hands. </a:t>
            </a: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that hand washing can prevent the spread of infection.</a:t>
            </a:r>
          </a:p>
          <a:p>
            <a:pPr marL="0" indent="0">
              <a:spcAft>
                <a:spcPts val="0"/>
              </a:spcAft>
              <a:buNone/>
            </a:pPr>
            <a:r>
              <a:rPr lang="en-GB" sz="2400" b="1" dirty="0">
                <a:ea typeface="Calibri" panose="020F0502020204030204" pitchFamily="34" charset="0"/>
                <a:cs typeface="Times New Roman" panose="02020603050405020304" pitchFamily="18" charset="0"/>
              </a:rPr>
              <a:t>Most students will: </a:t>
            </a: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why we should use soap to wash our hands. </a:t>
            </a:r>
          </a:p>
          <a:p>
            <a:pPr marL="342900" lvl="0" indent="-342900">
              <a:spcAft>
                <a:spcPts val="600"/>
              </a:spcAft>
              <a:buFont typeface="Symbol" panose="05050102010706020507" pitchFamily="18" charset="2"/>
              <a:buChar char=""/>
            </a:pPr>
            <a:r>
              <a:rPr lang="en-GB" sz="2400" dirty="0">
                <a:ea typeface="Calibri" panose="020F0502020204030204" pitchFamily="34" charset="0"/>
                <a:cs typeface="Times New Roman" panose="02020603050405020304" pitchFamily="18" charset="0"/>
              </a:rPr>
              <a:t>Understand that prevention of infection, where possible, is better than cure.</a:t>
            </a:r>
          </a:p>
          <a:p>
            <a:pPr marL="0" lvl="0" indent="0" algn="just">
              <a:lnSpc>
                <a:spcPct val="120000"/>
              </a:lnSpc>
              <a:buNone/>
            </a:pPr>
            <a:endParaRPr lang="en-GB" sz="21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F49BDE0-EDB1-47BC-BA1D-8371DFA5BB79}"/>
              </a:ext>
              <a:ext uri="{C183D7F6-B498-43B3-948B-1728B52AA6E4}">
                <adec:decorative xmlns:adec="http://schemas.microsoft.com/office/drawing/2017/decorative" val="0"/>
              </a:ext>
            </a:extLst>
          </p:cNvPr>
          <p:cNvSpPr>
            <a:spLocks noGrp="1"/>
          </p:cNvSpPr>
          <p:nvPr>
            <p:ph type="title"/>
          </p:nvPr>
        </p:nvSpPr>
        <p:spPr>
          <a:xfrm>
            <a:off x="628650" y="-909306"/>
            <a:ext cx="7886700" cy="830343"/>
          </a:xfrm>
        </p:spPr>
        <p:txBody>
          <a:bodyPr>
            <a:normAutofit/>
          </a:bodyPr>
          <a:lstStyle/>
          <a:p>
            <a:pPr algn="ctr"/>
            <a:r>
              <a:rPr lang="en-GB" sz="3000" b="1" dirty="0"/>
              <a:t>Hand Shaking Experiment – Answers 5</a:t>
            </a:r>
          </a:p>
        </p:txBody>
      </p:sp>
      <p:sp>
        <p:nvSpPr>
          <p:cNvPr id="13" name="Title 1">
            <a:extLst>
              <a:ext uri="{FF2B5EF4-FFF2-40B4-BE49-F238E27FC236}">
                <a16:creationId xmlns:a16="http://schemas.microsoft.com/office/drawing/2014/main" id="{3661D645-D812-4C7D-986F-4D0402306A3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6875F590-0BE5-4164-92E6-9C190FA9DC10}"/>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7D4835C-5E1E-4608-B703-BCF62A12CCBD}"/>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F90A7AC5-34B3-4AF2-87DA-766E3E7FD1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Rectangle: Rounded Corners 18"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48AC723D-B91B-457D-99E0-827D234024F6}"/>
              </a:ext>
            </a:extLst>
          </p:cNvPr>
          <p:cNvSpPr/>
          <p:nvPr/>
        </p:nvSpPr>
        <p:spPr>
          <a:xfrm>
            <a:off x="884757" y="1167295"/>
            <a:ext cx="7249593" cy="4732485"/>
          </a:xfrm>
          <a:prstGeom prst="roundRect">
            <a:avLst>
              <a:gd name="adj" fmla="val 3610"/>
            </a:avLst>
          </a:prstGeom>
          <a:noFill/>
          <a:ln w="190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method of hand hygiene eliminated the most microbes?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would soap help eliminate more microbes than washing with water alone?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 advantages and disadvantages to using antibacterial soap when washing your hands? </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 </a:t>
            </a:r>
            <a:r>
              <a:rPr kumimoji="0" lang="en-GB" sz="1900" b="0"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a:t>
            </a:r>
            <a:b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9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  __________________________________</a:t>
            </a:r>
          </a:p>
        </p:txBody>
      </p:sp>
      <p:sp>
        <p:nvSpPr>
          <p:cNvPr id="20" name="TextBox 19">
            <a:extLst>
              <a:ext uri="{FF2B5EF4-FFF2-40B4-BE49-F238E27FC236}">
                <a16:creationId xmlns:a16="http://schemas.microsoft.com/office/drawing/2014/main" id="{1DB6C2D0-7771-4453-BCC8-A175A3B59335}"/>
              </a:ext>
            </a:extLst>
          </p:cNvPr>
          <p:cNvSpPr txBox="1"/>
          <p:nvPr/>
        </p:nvSpPr>
        <p:spPr>
          <a:xfrm>
            <a:off x="1229793" y="2411655"/>
            <a:ext cx="7029450" cy="400110"/>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Hand washing with soap and warm water. </a:t>
            </a:r>
          </a:p>
        </p:txBody>
      </p:sp>
      <p:sp>
        <p:nvSpPr>
          <p:cNvPr id="21" name="TextBox 20">
            <a:extLst>
              <a:ext uri="{FF2B5EF4-FFF2-40B4-BE49-F238E27FC236}">
                <a16:creationId xmlns:a16="http://schemas.microsoft.com/office/drawing/2014/main" id="{B6C8B64A-E81E-49ED-8DD1-5BD5E62A0F96}"/>
              </a:ext>
            </a:extLst>
          </p:cNvPr>
          <p:cNvSpPr txBox="1"/>
          <p:nvPr/>
        </p:nvSpPr>
        <p:spPr>
          <a:xfrm>
            <a:off x="1158058" y="3732747"/>
            <a:ext cx="7029450"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Soap helps to break up the natural oil on your skin to which microbes can stick. </a:t>
            </a:r>
          </a:p>
        </p:txBody>
      </p:sp>
      <p:sp>
        <p:nvSpPr>
          <p:cNvPr id="22" name="TextBox 21">
            <a:extLst>
              <a:ext uri="{FF2B5EF4-FFF2-40B4-BE49-F238E27FC236}">
                <a16:creationId xmlns:a16="http://schemas.microsoft.com/office/drawing/2014/main" id="{2973BA56-0C10-4D96-B9E8-DBBBA99E923E}"/>
              </a:ext>
            </a:extLst>
          </p:cNvPr>
          <p:cNvSpPr txBox="1"/>
          <p:nvPr/>
        </p:nvSpPr>
        <p:spPr>
          <a:xfrm>
            <a:off x="2708934" y="5096259"/>
            <a:ext cx="5301591" cy="369332"/>
          </a:xfrm>
          <a:prstGeom prst="rect">
            <a:avLst/>
          </a:prstGeom>
          <a:solidFill>
            <a:schemeClr val="bg1"/>
          </a:solid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kill any unwanted microbes. </a:t>
            </a:r>
          </a:p>
        </p:txBody>
      </p:sp>
      <p:sp>
        <p:nvSpPr>
          <p:cNvPr id="23" name="TextBox 22">
            <a:extLst>
              <a:ext uri="{FF2B5EF4-FFF2-40B4-BE49-F238E27FC236}">
                <a16:creationId xmlns:a16="http://schemas.microsoft.com/office/drawing/2014/main" id="{32FE26A9-9960-464B-B379-39768E4168EC}"/>
              </a:ext>
            </a:extLst>
          </p:cNvPr>
          <p:cNvSpPr txBox="1"/>
          <p:nvPr/>
        </p:nvSpPr>
        <p:spPr>
          <a:xfrm>
            <a:off x="3006327" y="5395981"/>
            <a:ext cx="5181181" cy="830997"/>
          </a:xfrm>
          <a:prstGeom prst="rect">
            <a:avLst/>
          </a:prstGeom>
          <a:solidFill>
            <a:schemeClr val="bg1"/>
          </a:solidFill>
        </p:spPr>
        <p:txBody>
          <a:bodyPr wrap="square" rtlCol="0">
            <a:spAutoFit/>
          </a:bodyPr>
          <a:lstStyle/>
          <a:p>
            <a:r>
              <a:rPr lang="en-GB" sz="1600" b="1" dirty="0">
                <a:solidFill>
                  <a:schemeClr val="accent6">
                    <a:lumMod val="75000"/>
                  </a:schemeClr>
                </a:solidFill>
                <a:latin typeface="Arial" panose="020B0604020202020204" pitchFamily="34" charset="0"/>
                <a:cs typeface="Arial" panose="020B0604020202020204" pitchFamily="34" charset="0"/>
              </a:rPr>
              <a:t>also kill natural skin microbes (note: general (non-antibacterial) soap will remove harmful microbes from the hands).</a:t>
            </a:r>
          </a:p>
        </p:txBody>
      </p:sp>
      <p:sp>
        <p:nvSpPr>
          <p:cNvPr id="3" name="Footer Placeholder 2">
            <a:extLst>
              <a:ext uri="{FF2B5EF4-FFF2-40B4-BE49-F238E27FC236}">
                <a16:creationId xmlns:a16="http://schemas.microsoft.com/office/drawing/2014/main" id="{DDD99901-5756-4699-8197-51FB999F082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72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5398440-B208-493B-9251-B19E2153BAB6}"/>
              </a:ext>
              <a:ext uri="{C183D7F6-B498-43B3-948B-1728B52AA6E4}">
                <adec:decorative xmlns:adec="http://schemas.microsoft.com/office/drawing/2017/decorative" val="0"/>
              </a:ext>
            </a:extLst>
          </p:cNvPr>
          <p:cNvSpPr>
            <a:spLocks noGrp="1"/>
          </p:cNvSpPr>
          <p:nvPr>
            <p:ph type="title"/>
          </p:nvPr>
        </p:nvSpPr>
        <p:spPr>
          <a:xfrm>
            <a:off x="628650" y="-948216"/>
            <a:ext cx="7886700" cy="830343"/>
          </a:xfrm>
        </p:spPr>
        <p:txBody>
          <a:bodyPr>
            <a:normAutofit/>
          </a:bodyPr>
          <a:lstStyle/>
          <a:p>
            <a:pPr algn="ctr"/>
            <a:r>
              <a:rPr lang="en-GB" sz="3000" b="1" dirty="0"/>
              <a:t>Hand Shaking Experiment – Answers 6</a:t>
            </a:r>
          </a:p>
        </p:txBody>
      </p:sp>
      <p:sp>
        <p:nvSpPr>
          <p:cNvPr id="24" name="Title 1">
            <a:extLst>
              <a:ext uri="{FF2B5EF4-FFF2-40B4-BE49-F238E27FC236}">
                <a16:creationId xmlns:a16="http://schemas.microsoft.com/office/drawing/2014/main" id="{ABCB40AD-D759-4F84-BCA0-0DC02F5E2CEA}"/>
              </a:ext>
            </a:extLst>
          </p:cNvPr>
          <p:cNvSpPr txBox="1">
            <a:spLocks/>
          </p:cNvSpPr>
          <p:nvPr/>
        </p:nvSpPr>
        <p:spPr>
          <a:xfrm>
            <a:off x="628650" y="13155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Hand Shaking Experiment - Answers</a:t>
            </a:r>
            <a:endParaRPr lang="en-GB" sz="3000" b="1" dirty="0"/>
          </a:p>
        </p:txBody>
      </p:sp>
      <p:sp>
        <p:nvSpPr>
          <p:cNvPr id="16" name="Rectangle: Rounded Corners 15">
            <a:extLst>
              <a:ext uri="{FF2B5EF4-FFF2-40B4-BE49-F238E27FC236}">
                <a16:creationId xmlns:a16="http://schemas.microsoft.com/office/drawing/2014/main" id="{C29E591B-FCB0-4DAA-A966-7FFDE0B0FAE4}"/>
              </a:ext>
              <a:ext uri="{C183D7F6-B498-43B3-948B-1728B52AA6E4}">
                <adec:decorative xmlns:adec="http://schemas.microsoft.com/office/drawing/2017/decorative" val="1"/>
              </a:ext>
            </a:extLst>
          </p:cNvPr>
          <p:cNvSpPr/>
          <p:nvPr/>
        </p:nvSpPr>
        <p:spPr>
          <a:xfrm>
            <a:off x="757445" y="1056061"/>
            <a:ext cx="7598941" cy="5220913"/>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74E1FAC6-DC27-4503-946B-C1CA9849D806}"/>
              </a:ext>
              <a:ext uri="{C183D7F6-B498-43B3-948B-1728B52AA6E4}">
                <adec:decorative xmlns:adec="http://schemas.microsoft.com/office/drawing/2017/decorative" val="1"/>
              </a:ext>
            </a:extLst>
          </p:cNvPr>
          <p:cNvSpPr/>
          <p:nvPr/>
        </p:nvSpPr>
        <p:spPr>
          <a:xfrm>
            <a:off x="7811485" y="920119"/>
            <a:ext cx="651217" cy="570554"/>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CE5388D-CD58-4714-A511-DBA1F6C382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2802" y="930332"/>
            <a:ext cx="579416" cy="523798"/>
          </a:xfrm>
          <a:prstGeom prst="rect">
            <a:avLst/>
          </a:prstGeom>
        </p:spPr>
      </p:pic>
      <p:sp>
        <p:nvSpPr>
          <p:cNvPr id="19" name="Rectangle: Rounded Corners 18" descr="Which method of hand hygiene eliminated the most microbes?:&#10;&#10;Why would soap help eliminate more microbes than washing with water alone?:&#10;&#10;What are the advantages and disadvantages to using antibacterial soap when washing your hands? &#10;Advantages:&#10;Disadvantages:&#10;&#10;What evidence do you have that microbes can be transmitted by hands?:&#10;&#10;Which areas of the hand would do you think would contain the most microbes and why?:&#10;&#10;List 5 times when it is important to wash your hands:&#10;">
            <a:extLst>
              <a:ext uri="{FF2B5EF4-FFF2-40B4-BE49-F238E27FC236}">
                <a16:creationId xmlns:a16="http://schemas.microsoft.com/office/drawing/2014/main" id="{D979EA67-3777-4F46-A381-D63A31F5087C}"/>
              </a:ext>
            </a:extLst>
          </p:cNvPr>
          <p:cNvSpPr/>
          <p:nvPr/>
        </p:nvSpPr>
        <p:spPr>
          <a:xfrm>
            <a:off x="871818" y="1192231"/>
            <a:ext cx="7370194" cy="4881820"/>
          </a:xfrm>
          <a:prstGeom prst="roundRect">
            <a:avLst>
              <a:gd name="adj" fmla="val 3610"/>
            </a:avLst>
          </a:prstGeom>
          <a:noFill/>
          <a:ln w="19050" cap="flat" cmpd="sng" algn="ctr">
            <a:noFill/>
            <a:prstDash val="solid"/>
            <a:miter lim="800000"/>
          </a:ln>
          <a:effectLst/>
        </p:spPr>
        <p:txBody>
          <a:bodyPr rtlCol="0" anchor="ctr"/>
          <a:lstStyle/>
          <a:p>
            <a:pPr marR="0" lvl="0" defTabSz="914400" eaLnBrk="1" fontAlgn="auto" latinLnBrk="0" hangingPunct="1">
              <a:lnSpc>
                <a:spcPct val="100000"/>
              </a:lnSpc>
              <a:spcBef>
                <a:spcPts val="0"/>
              </a:spcBef>
              <a:spcAft>
                <a:spcPts val="0"/>
              </a:spcAft>
              <a:buClrTx/>
              <a:buSzTx/>
              <a:tabLst/>
              <a:defRPr/>
            </a:pPr>
            <a:r>
              <a:rPr lang="en-GB" sz="2000" kern="0" dirty="0">
                <a:solidFill>
                  <a:schemeClr val="bg2">
                    <a:lumMod val="10000"/>
                  </a:schemeClr>
                </a:solidFill>
                <a:latin typeface="Arial" panose="020B0604020202020204" pitchFamily="34" charset="0"/>
                <a:cs typeface="Arial" panose="020B0604020202020204" pitchFamily="34" charset="0"/>
              </a:rPr>
              <a:t>4.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evidence do you have that microbes can be transmitted by hands?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Which areas of the hand would do you think would contain the most microbes and why?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____________________________________________________________________________________________________</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List 5 times when it is important to wash your hands:</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_________________   b __________________ </a:t>
            </a:r>
          </a:p>
          <a:p>
            <a:pPr marR="0" lvl="0" defTabSz="914400" eaLnBrk="1" fontAlgn="auto" latinLnBrk="0" hangingPunct="1">
              <a:lnSpc>
                <a:spcPct val="100000"/>
              </a:lnSpc>
              <a:spcBef>
                <a:spcPts val="0"/>
              </a:spcBef>
              <a:spcAft>
                <a:spcPts val="0"/>
              </a:spcAft>
              <a:buClrTx/>
              <a:buSzTx/>
              <a:tabLst/>
              <a:defRPr/>
            </a:pPr>
            <a:r>
              <a:rPr lang="en-GB" sz="2000" kern="0" noProof="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_________________   d __________________ </a:t>
            </a:r>
          </a:p>
          <a:p>
            <a:pPr marR="0" lvl="0" defTabSz="914400" eaLnBrk="1" fontAlgn="auto" latinLnBrk="0" hangingPunct="1">
              <a:lnSpc>
                <a:spcPct val="100000"/>
              </a:lnSpc>
              <a:spcBef>
                <a:spcPts val="0"/>
              </a:spcBef>
              <a:spcAft>
                <a:spcPts val="0"/>
              </a:spcAft>
              <a:buClrTx/>
              <a:buSzTx/>
              <a:tabLst/>
              <a:defRPr/>
            </a:pPr>
            <a:r>
              <a:rPr lang="en-GB" sz="2000" kern="0" dirty="0">
                <a:solidFill>
                  <a:prstClr val="black"/>
                </a:solidFill>
                <a:latin typeface="Arial" panose="020B0604020202020204" pitchFamily="34" charset="0"/>
                <a:cs typeface="Arial" panose="020B0604020202020204" pitchFamily="34" charset="0"/>
              </a:rPr>
              <a:t>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_________________</a:t>
            </a:r>
          </a:p>
        </p:txBody>
      </p:sp>
      <p:sp>
        <p:nvSpPr>
          <p:cNvPr id="20" name="TextBox 19">
            <a:extLst>
              <a:ext uri="{FF2B5EF4-FFF2-40B4-BE49-F238E27FC236}">
                <a16:creationId xmlns:a16="http://schemas.microsoft.com/office/drawing/2014/main" id="{83BC0FFD-56AF-4D57-A67B-54ECD6C3A098}"/>
              </a:ext>
            </a:extLst>
          </p:cNvPr>
          <p:cNvSpPr txBox="1"/>
          <p:nvPr/>
        </p:nvSpPr>
        <p:spPr>
          <a:xfrm>
            <a:off x="861001" y="2191759"/>
            <a:ext cx="7411181" cy="707886"/>
          </a:xfrm>
          <a:prstGeom prst="rect">
            <a:avLst/>
          </a:prstGeom>
          <a:solidFill>
            <a:schemeClr val="bg1"/>
          </a:solidFill>
        </p:spPr>
        <p:txBody>
          <a:bodyPr wrap="square" rtlCol="0">
            <a:spAutoFit/>
          </a:bodyPr>
          <a:lstStyle/>
          <a:p>
            <a:r>
              <a:rPr lang="en-GB" sz="2000" b="1" dirty="0">
                <a:solidFill>
                  <a:schemeClr val="accent6">
                    <a:lumMod val="75000"/>
                  </a:schemeClr>
                </a:solidFill>
                <a:latin typeface="Arial" panose="020B0604020202020204" pitchFamily="34" charset="0"/>
                <a:cs typeface="Arial" panose="020B0604020202020204" pitchFamily="34" charset="0"/>
              </a:rPr>
              <a:t>The types of microbes on the first plate are spread along to the other plates and the numbers are gradually decreasing. </a:t>
            </a:r>
          </a:p>
        </p:txBody>
      </p:sp>
      <p:sp>
        <p:nvSpPr>
          <p:cNvPr id="21" name="TextBox 20">
            <a:extLst>
              <a:ext uri="{FF2B5EF4-FFF2-40B4-BE49-F238E27FC236}">
                <a16:creationId xmlns:a16="http://schemas.microsoft.com/office/drawing/2014/main" id="{CCF97C07-58FA-4AAF-B7B4-77D3FE005F8C}"/>
              </a:ext>
            </a:extLst>
          </p:cNvPr>
          <p:cNvSpPr txBox="1"/>
          <p:nvPr/>
        </p:nvSpPr>
        <p:spPr>
          <a:xfrm>
            <a:off x="861001" y="3618813"/>
            <a:ext cx="7370194" cy="969496"/>
          </a:xfrm>
          <a:prstGeom prst="rect">
            <a:avLst/>
          </a:prstGeom>
          <a:solidFill>
            <a:schemeClr val="bg1"/>
          </a:solid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Under the finger nails, on the thumbs and between the fingers as these are places that people either forget to wash or don’t wash very well. </a:t>
            </a:r>
          </a:p>
        </p:txBody>
      </p:sp>
      <p:sp>
        <p:nvSpPr>
          <p:cNvPr id="22" name="TextBox 21">
            <a:extLst>
              <a:ext uri="{FF2B5EF4-FFF2-40B4-BE49-F238E27FC236}">
                <a16:creationId xmlns:a16="http://schemas.microsoft.com/office/drawing/2014/main" id="{479B478C-24C2-49FC-841F-0E8DDB59F551}"/>
              </a:ext>
            </a:extLst>
          </p:cNvPr>
          <p:cNvSpPr txBox="1"/>
          <p:nvPr/>
        </p:nvSpPr>
        <p:spPr>
          <a:xfrm>
            <a:off x="1546801" y="4822729"/>
            <a:ext cx="2720399" cy="1554272"/>
          </a:xfrm>
          <a:prstGeom prst="rect">
            <a:avLst/>
          </a:prstGeom>
          <a:no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Before cooking</a:t>
            </a:r>
          </a:p>
          <a:p>
            <a:r>
              <a:rPr lang="en-GB" sz="1900" b="1" dirty="0">
                <a:solidFill>
                  <a:schemeClr val="accent6">
                    <a:lumMod val="75000"/>
                  </a:schemeClr>
                </a:solidFill>
                <a:latin typeface="Arial" panose="020B0604020202020204" pitchFamily="34" charset="0"/>
                <a:cs typeface="Arial" panose="020B0604020202020204" pitchFamily="34" charset="0"/>
              </a:rPr>
              <a:t>After using the toilet</a:t>
            </a:r>
          </a:p>
          <a:p>
            <a:r>
              <a:rPr lang="en-GB" sz="1900" b="1" dirty="0">
                <a:solidFill>
                  <a:schemeClr val="accent6">
                    <a:lumMod val="75000"/>
                  </a:schemeClr>
                </a:solidFill>
                <a:latin typeface="Arial" panose="020B0604020202020204" pitchFamily="34" charset="0"/>
                <a:cs typeface="Arial" panose="020B0604020202020204" pitchFamily="34" charset="0"/>
              </a:rPr>
              <a:t>After sneezing into them</a:t>
            </a:r>
          </a:p>
          <a:p>
            <a:endParaRPr lang="en-GB" sz="1900" b="1" dirty="0">
              <a:solidFill>
                <a:schemeClr val="accent6">
                  <a:lumMod val="7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2AA64D0-1AEA-411B-AD77-7F93994576DD}"/>
              </a:ext>
            </a:extLst>
          </p:cNvPr>
          <p:cNvSpPr txBox="1"/>
          <p:nvPr/>
        </p:nvSpPr>
        <p:spPr>
          <a:xfrm>
            <a:off x="4308704" y="4789898"/>
            <a:ext cx="2720399" cy="677108"/>
          </a:xfrm>
          <a:prstGeom prst="rect">
            <a:avLst/>
          </a:prstGeom>
          <a:noFill/>
        </p:spPr>
        <p:txBody>
          <a:bodyPr wrap="square" rtlCol="0">
            <a:spAutoFit/>
          </a:bodyPr>
          <a:lstStyle/>
          <a:p>
            <a:r>
              <a:rPr lang="en-GB" sz="1900" b="1" dirty="0">
                <a:solidFill>
                  <a:schemeClr val="accent6">
                    <a:lumMod val="75000"/>
                  </a:schemeClr>
                </a:solidFill>
                <a:latin typeface="Arial" panose="020B0604020202020204" pitchFamily="34" charset="0"/>
                <a:cs typeface="Arial" panose="020B0604020202020204" pitchFamily="34" charset="0"/>
              </a:rPr>
              <a:t>After touching pets</a:t>
            </a:r>
          </a:p>
          <a:p>
            <a:r>
              <a:rPr lang="en-GB" sz="1900" b="1" dirty="0">
                <a:solidFill>
                  <a:schemeClr val="accent6">
                    <a:lumMod val="75000"/>
                  </a:schemeClr>
                </a:solidFill>
                <a:latin typeface="Arial" panose="020B0604020202020204" pitchFamily="34" charset="0"/>
                <a:cs typeface="Arial" panose="020B0604020202020204" pitchFamily="34" charset="0"/>
              </a:rPr>
              <a:t>Before eating</a:t>
            </a:r>
          </a:p>
        </p:txBody>
      </p:sp>
      <p:sp>
        <p:nvSpPr>
          <p:cNvPr id="3" name="Footer Placeholder 2">
            <a:extLst>
              <a:ext uri="{FF2B5EF4-FFF2-40B4-BE49-F238E27FC236}">
                <a16:creationId xmlns:a16="http://schemas.microsoft.com/office/drawing/2014/main" id="{8FA20FE2-D765-4816-A1D6-D9D8D6FD08E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326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descr="The Chain of Infection&#10;">
            <a:extLst>
              <a:ext uri="{FF2B5EF4-FFF2-40B4-BE49-F238E27FC236}">
                <a16:creationId xmlns:a16="http://schemas.microsoft.com/office/drawing/2014/main" id="{CDA73810-9C38-4BC2-AD76-CAA4797775F3}"/>
              </a:ext>
            </a:extLst>
          </p:cNvPr>
          <p:cNvSpPr txBox="1">
            <a:spLocks noGrp="1"/>
          </p:cNvSpPr>
          <p:nvPr>
            <p:ph type="title" idx="4294967295"/>
          </p:nvPr>
        </p:nvSpPr>
        <p:spPr>
          <a:xfrm>
            <a:off x="332368" y="386560"/>
            <a:ext cx="4623382" cy="600164"/>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n-ea"/>
                <a:cs typeface="Arial" panose="020B0604020202020204" pitchFamily="34" charset="0"/>
              </a:rPr>
              <a:t>The Chain of Infection</a:t>
            </a:r>
          </a:p>
        </p:txBody>
      </p:sp>
      <p:sp>
        <p:nvSpPr>
          <p:cNvPr id="9" name="Rectangle: Rounded Corners 8">
            <a:extLst>
              <a:ext uri="{FF2B5EF4-FFF2-40B4-BE49-F238E27FC236}">
                <a16:creationId xmlns:a16="http://schemas.microsoft.com/office/drawing/2014/main" id="{0C1AF33E-5231-4742-AFE0-03C3393D3567}"/>
              </a:ext>
              <a:ext uri="{C183D7F6-B498-43B3-948B-1728B52AA6E4}">
                <adec:decorative xmlns:adec="http://schemas.microsoft.com/office/drawing/2017/decorative" val="1"/>
              </a:ext>
            </a:extLst>
          </p:cNvPr>
          <p:cNvSpPr/>
          <p:nvPr/>
        </p:nvSpPr>
        <p:spPr>
          <a:xfrm rot="5400000">
            <a:off x="1642559" y="-1005388"/>
            <a:ext cx="5838825" cy="8459206"/>
          </a:xfrm>
          <a:prstGeom prst="roundRect">
            <a:avLst>
              <a:gd name="adj" fmla="val 2575"/>
            </a:avLst>
          </a:prstGeom>
          <a:noFill/>
          <a:ln w="76200" cap="sq">
            <a:solidFill>
              <a:srgbClr val="2B599E"/>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10000"/>
                </a:schemeClr>
              </a:solidFill>
            </a:endParaRPr>
          </a:p>
        </p:txBody>
      </p:sp>
      <p:pic>
        <p:nvPicPr>
          <p:cNvPr id="7" name="Picture 6">
            <a:extLst>
              <a:ext uri="{FF2B5EF4-FFF2-40B4-BE49-F238E27FC236}">
                <a16:creationId xmlns:a16="http://schemas.microsoft.com/office/drawing/2014/main" id="{94FFDE3D-0A37-4964-A664-4E6A415CA2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038" y="1091910"/>
            <a:ext cx="4351999" cy="4490223"/>
          </a:xfrm>
          <a:prstGeom prst="rect">
            <a:avLst/>
          </a:prstGeom>
        </p:spPr>
      </p:pic>
      <p:sp>
        <p:nvSpPr>
          <p:cNvPr id="5" name="Rectangle: Rounded Corners 4" descr="People at risk from&#10;infection&#10;We are all at risk from&#10;infection, but some are at greater risk:&#10;• People on medication&#10;e.g chemotherapy&#10;• The very young/elderly&#10;• People with underlying diseases e.g HIV/AIDS, diabetes&#10;">
            <a:extLst>
              <a:ext uri="{FF2B5EF4-FFF2-40B4-BE49-F238E27FC236}">
                <a16:creationId xmlns:a16="http://schemas.microsoft.com/office/drawing/2014/main" id="{57B32A7C-8EBD-4F52-A3A7-921C5EAF6547}"/>
              </a:ext>
            </a:extLst>
          </p:cNvPr>
          <p:cNvSpPr/>
          <p:nvPr/>
        </p:nvSpPr>
        <p:spPr>
          <a:xfrm>
            <a:off x="466529" y="1053241"/>
            <a:ext cx="1794762" cy="2123201"/>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People at risk from</a:t>
            </a:r>
          </a:p>
          <a:p>
            <a:r>
              <a:rPr lang="en-GB" sz="1100" dirty="0">
                <a:solidFill>
                  <a:schemeClr val="bg2">
                    <a:lumMod val="10000"/>
                  </a:schemeClr>
                </a:solidFill>
                <a:latin typeface="Arial" panose="020B0604020202020204" pitchFamily="34" charset="0"/>
                <a:cs typeface="Arial" panose="020B0604020202020204" pitchFamily="34" charset="0"/>
              </a:rPr>
              <a:t>infection</a:t>
            </a:r>
          </a:p>
          <a:p>
            <a:r>
              <a:rPr lang="en-GB" sz="1100" dirty="0">
                <a:solidFill>
                  <a:schemeClr val="bg2">
                    <a:lumMod val="10000"/>
                  </a:schemeClr>
                </a:solidFill>
                <a:latin typeface="Arial" panose="020B0604020202020204" pitchFamily="34" charset="0"/>
                <a:cs typeface="Arial" panose="020B0604020202020204" pitchFamily="34" charset="0"/>
              </a:rPr>
              <a:t>We are all at risk from</a:t>
            </a:r>
          </a:p>
          <a:p>
            <a:r>
              <a:rPr lang="en-GB" sz="1100" dirty="0">
                <a:solidFill>
                  <a:schemeClr val="bg2">
                    <a:lumMod val="10000"/>
                  </a:schemeClr>
                </a:solidFill>
                <a:latin typeface="Arial" panose="020B0604020202020204" pitchFamily="34" charset="0"/>
                <a:cs typeface="Arial" panose="020B0604020202020204" pitchFamily="34" charset="0"/>
              </a:rPr>
              <a:t>infection, but some are at greater risk:</a:t>
            </a:r>
          </a:p>
          <a:p>
            <a:r>
              <a:rPr lang="en-GB" sz="1100" dirty="0">
                <a:solidFill>
                  <a:schemeClr val="bg2">
                    <a:lumMod val="10000"/>
                  </a:schemeClr>
                </a:solidFill>
                <a:latin typeface="Arial" panose="020B0604020202020204" pitchFamily="34" charset="0"/>
                <a:cs typeface="Arial" panose="020B0604020202020204" pitchFamily="34" charset="0"/>
              </a:rPr>
              <a:t>• People on medication</a:t>
            </a:r>
          </a:p>
          <a:p>
            <a:r>
              <a:rPr lang="en-GB" sz="1100" dirty="0" err="1">
                <a:solidFill>
                  <a:schemeClr val="bg2">
                    <a:lumMod val="10000"/>
                  </a:schemeClr>
                </a:solidFill>
                <a:latin typeface="Arial" panose="020B0604020202020204" pitchFamily="34" charset="0"/>
                <a:cs typeface="Arial" panose="020B0604020202020204" pitchFamily="34" charset="0"/>
              </a:rPr>
              <a:t>e.g</a:t>
            </a:r>
            <a:r>
              <a:rPr lang="en-GB" sz="1100" dirty="0">
                <a:solidFill>
                  <a:schemeClr val="bg2">
                    <a:lumMod val="10000"/>
                  </a:schemeClr>
                </a:solidFill>
                <a:latin typeface="Arial" panose="020B0604020202020204" pitchFamily="34" charset="0"/>
                <a:cs typeface="Arial" panose="020B0604020202020204" pitchFamily="34" charset="0"/>
              </a:rPr>
              <a:t> chemotherapy</a:t>
            </a:r>
          </a:p>
          <a:p>
            <a:r>
              <a:rPr lang="en-GB" sz="1100" dirty="0">
                <a:solidFill>
                  <a:schemeClr val="bg2">
                    <a:lumMod val="10000"/>
                  </a:schemeClr>
                </a:solidFill>
                <a:latin typeface="Arial" panose="020B0604020202020204" pitchFamily="34" charset="0"/>
                <a:cs typeface="Arial" panose="020B0604020202020204" pitchFamily="34" charset="0"/>
              </a:rPr>
              <a:t>• The very young/elderly</a:t>
            </a:r>
          </a:p>
          <a:p>
            <a:r>
              <a:rPr lang="en-GB" sz="1100" dirty="0">
                <a:solidFill>
                  <a:schemeClr val="bg2">
                    <a:lumMod val="10000"/>
                  </a:schemeClr>
                </a:solidFill>
                <a:latin typeface="Arial" panose="020B0604020202020204" pitchFamily="34" charset="0"/>
                <a:cs typeface="Arial" panose="020B0604020202020204" pitchFamily="34" charset="0"/>
              </a:rPr>
              <a:t>• People with underlying diseases </a:t>
            </a:r>
            <a:r>
              <a:rPr lang="en-GB" sz="1100" dirty="0" err="1">
                <a:solidFill>
                  <a:schemeClr val="bg2">
                    <a:lumMod val="10000"/>
                  </a:schemeClr>
                </a:solidFill>
                <a:latin typeface="Arial" panose="020B0604020202020204" pitchFamily="34" charset="0"/>
                <a:cs typeface="Arial" panose="020B0604020202020204" pitchFamily="34" charset="0"/>
              </a:rPr>
              <a:t>e.g</a:t>
            </a:r>
            <a:r>
              <a:rPr lang="en-GB" sz="1100" dirty="0">
                <a:solidFill>
                  <a:schemeClr val="bg2">
                    <a:lumMod val="10000"/>
                  </a:schemeClr>
                </a:solidFill>
                <a:latin typeface="Arial" panose="020B0604020202020204" pitchFamily="34" charset="0"/>
                <a:cs typeface="Arial" panose="020B0604020202020204" pitchFamily="34" charset="0"/>
              </a:rPr>
              <a:t> HIV/AIDS, diabetes</a:t>
            </a:r>
          </a:p>
        </p:txBody>
      </p:sp>
      <p:cxnSp>
        <p:nvCxnSpPr>
          <p:cNvPr id="13" name="Connector: Elbow 12">
            <a:extLst>
              <a:ext uri="{FF2B5EF4-FFF2-40B4-BE49-F238E27FC236}">
                <a16:creationId xmlns:a16="http://schemas.microsoft.com/office/drawing/2014/main" id="{EA7267FA-BC0B-43DA-80A3-43788D44F17C}"/>
              </a:ext>
              <a:ext uri="{C183D7F6-B498-43B3-948B-1728B52AA6E4}">
                <adec:decorative xmlns:adec="http://schemas.microsoft.com/office/drawing/2017/decorative" val="1"/>
              </a:ext>
            </a:extLst>
          </p:cNvPr>
          <p:cNvCxnSpPr>
            <a:cxnSpLocks/>
          </p:cNvCxnSpPr>
          <p:nvPr/>
        </p:nvCxnSpPr>
        <p:spPr>
          <a:xfrm rot="10800000" flipH="1" flipV="1">
            <a:off x="2261291" y="1275867"/>
            <a:ext cx="521386" cy="149004"/>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descr="Source of infection&#10;Someone or something carrying the harmful microbes that causes the infection. There are many different sources of infection, these can include:&#10;• People already infected&#10;• Pets or animals&#10;• Contaminated food">
            <a:extLst>
              <a:ext uri="{FF2B5EF4-FFF2-40B4-BE49-F238E27FC236}">
                <a16:creationId xmlns:a16="http://schemas.microsoft.com/office/drawing/2014/main" id="{2ADA2187-217D-4B7A-8C90-FE108FE8EFFC}"/>
              </a:ext>
            </a:extLst>
          </p:cNvPr>
          <p:cNvSpPr/>
          <p:nvPr/>
        </p:nvSpPr>
        <p:spPr>
          <a:xfrm>
            <a:off x="6230935" y="436633"/>
            <a:ext cx="2368136" cy="1604759"/>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Source of infection</a:t>
            </a:r>
          </a:p>
          <a:p>
            <a:r>
              <a:rPr lang="en-GB" sz="1100" dirty="0">
                <a:solidFill>
                  <a:schemeClr val="bg2">
                    <a:lumMod val="10000"/>
                  </a:schemeClr>
                </a:solidFill>
                <a:latin typeface="Arial" panose="020B0604020202020204" pitchFamily="34" charset="0"/>
                <a:cs typeface="Arial" panose="020B0604020202020204" pitchFamily="34" charset="0"/>
              </a:rPr>
              <a:t>Someone or something carrying the harmful microbes that causes the infection. There are many different sources of infection, these can include:</a:t>
            </a:r>
          </a:p>
          <a:p>
            <a:r>
              <a:rPr lang="en-GB" sz="1100" dirty="0">
                <a:solidFill>
                  <a:schemeClr val="bg2">
                    <a:lumMod val="10000"/>
                  </a:schemeClr>
                </a:solidFill>
                <a:latin typeface="Arial" panose="020B0604020202020204" pitchFamily="34" charset="0"/>
                <a:cs typeface="Arial" panose="020B0604020202020204" pitchFamily="34" charset="0"/>
              </a:rPr>
              <a:t>• People already infected</a:t>
            </a:r>
          </a:p>
          <a:p>
            <a:r>
              <a:rPr lang="en-GB" sz="1100" dirty="0">
                <a:solidFill>
                  <a:schemeClr val="bg2">
                    <a:lumMod val="10000"/>
                  </a:schemeClr>
                </a:solidFill>
                <a:latin typeface="Arial" panose="020B0604020202020204" pitchFamily="34" charset="0"/>
                <a:cs typeface="Arial" panose="020B0604020202020204" pitchFamily="34" charset="0"/>
              </a:rPr>
              <a:t>• Pets or animals</a:t>
            </a:r>
          </a:p>
          <a:p>
            <a:r>
              <a:rPr lang="en-GB" sz="1100" dirty="0">
                <a:solidFill>
                  <a:schemeClr val="bg2">
                    <a:lumMod val="10000"/>
                  </a:schemeClr>
                </a:solidFill>
                <a:latin typeface="Arial" panose="020B0604020202020204" pitchFamily="34" charset="0"/>
                <a:cs typeface="Arial" panose="020B0604020202020204" pitchFamily="34" charset="0"/>
              </a:rPr>
              <a:t>• Contaminated food</a:t>
            </a:r>
          </a:p>
        </p:txBody>
      </p:sp>
      <p:cxnSp>
        <p:nvCxnSpPr>
          <p:cNvPr id="14" name="Connector: Elbow 13">
            <a:extLst>
              <a:ext uri="{FF2B5EF4-FFF2-40B4-BE49-F238E27FC236}">
                <a16:creationId xmlns:a16="http://schemas.microsoft.com/office/drawing/2014/main" id="{3A480A17-8038-49E4-9F11-7DF0C6960EB4}"/>
              </a:ext>
              <a:ext uri="{C183D7F6-B498-43B3-948B-1728B52AA6E4}">
                <adec:decorative xmlns:adec="http://schemas.microsoft.com/office/drawing/2017/decorative" val="1"/>
              </a:ext>
            </a:extLst>
          </p:cNvPr>
          <p:cNvCxnSpPr>
            <a:cxnSpLocks/>
            <a:stCxn id="10" idx="1"/>
          </p:cNvCxnSpPr>
          <p:nvPr/>
        </p:nvCxnSpPr>
        <p:spPr>
          <a:xfrm rot="10800000" flipV="1">
            <a:off x="5465999" y="1239013"/>
            <a:ext cx="764936" cy="428978"/>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descr="Way out for microbes&#10;Harmful microbes need a way to get out of an infected person or source before they can spread to someone else. Routes include:&#10;• Sneezing, coughing, saliva&#10;• Bodily fluid&#10;• Juices from raw meat and poultry&#10;">
            <a:extLst>
              <a:ext uri="{FF2B5EF4-FFF2-40B4-BE49-F238E27FC236}">
                <a16:creationId xmlns:a16="http://schemas.microsoft.com/office/drawing/2014/main" id="{6E2F2683-A4D0-4193-BC18-FDF34DA6D34F}"/>
              </a:ext>
            </a:extLst>
          </p:cNvPr>
          <p:cNvSpPr/>
          <p:nvPr/>
        </p:nvSpPr>
        <p:spPr>
          <a:xfrm>
            <a:off x="6232794" y="2180080"/>
            <a:ext cx="2366277" cy="1729316"/>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Way out for microbes</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 way to get out of an infected person or source before they can spread to someone else. Routes include:</a:t>
            </a:r>
          </a:p>
          <a:p>
            <a:r>
              <a:rPr lang="en-GB" sz="1100" dirty="0">
                <a:solidFill>
                  <a:schemeClr val="bg2">
                    <a:lumMod val="10000"/>
                  </a:schemeClr>
                </a:solidFill>
                <a:latin typeface="Arial" panose="020B0604020202020204" pitchFamily="34" charset="0"/>
                <a:cs typeface="Arial" panose="020B0604020202020204" pitchFamily="34" charset="0"/>
              </a:rPr>
              <a:t>• Sneezing, coughing, saliva</a:t>
            </a:r>
          </a:p>
          <a:p>
            <a:r>
              <a:rPr lang="en-GB" sz="1100" dirty="0">
                <a:solidFill>
                  <a:schemeClr val="bg2">
                    <a:lumMod val="10000"/>
                  </a:schemeClr>
                </a:solidFill>
                <a:latin typeface="Arial" panose="020B0604020202020204" pitchFamily="34" charset="0"/>
                <a:cs typeface="Arial" panose="020B0604020202020204" pitchFamily="34" charset="0"/>
              </a:rPr>
              <a:t>• Bodily fluid</a:t>
            </a:r>
          </a:p>
          <a:p>
            <a:r>
              <a:rPr lang="en-GB" sz="1100" dirty="0">
                <a:solidFill>
                  <a:schemeClr val="bg2">
                    <a:lumMod val="10000"/>
                  </a:schemeClr>
                </a:solidFill>
                <a:latin typeface="Arial" panose="020B0604020202020204" pitchFamily="34" charset="0"/>
                <a:cs typeface="Arial" panose="020B0604020202020204" pitchFamily="34" charset="0"/>
              </a:rPr>
              <a:t>• Juices from raw meat and poultry</a:t>
            </a:r>
          </a:p>
        </p:txBody>
      </p:sp>
      <p:cxnSp>
        <p:nvCxnSpPr>
          <p:cNvPr id="15" name="Connector: Elbow 14">
            <a:extLst>
              <a:ext uri="{FF2B5EF4-FFF2-40B4-BE49-F238E27FC236}">
                <a16:creationId xmlns:a16="http://schemas.microsoft.com/office/drawing/2014/main" id="{0DD92C14-0399-45F7-AE12-5E08F1363753}"/>
              </a:ext>
              <a:ext uri="{C183D7F6-B498-43B3-948B-1728B52AA6E4}">
                <adec:decorative xmlns:adec="http://schemas.microsoft.com/office/drawing/2017/decorative" val="1"/>
              </a:ext>
            </a:extLst>
          </p:cNvPr>
          <p:cNvCxnSpPr>
            <a:cxnSpLocks/>
          </p:cNvCxnSpPr>
          <p:nvPr/>
        </p:nvCxnSpPr>
        <p:spPr>
          <a:xfrm rot="10800000" flipV="1">
            <a:off x="5868444" y="3101888"/>
            <a:ext cx="383401" cy="508346"/>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descr="Spread of infection&#10;Harmful microbes need a way to be passed from a source to a person. This can be through:&#10;• Direct touch/contact&#10;• Sexual transmission&#10;Harmful microbes are also spread via:&#10;• Hands, hand contact surfaces (e.g. door handles, keyboards, toilets)&#10;• Food contact surfaces&#10;• Air">
            <a:extLst>
              <a:ext uri="{FF2B5EF4-FFF2-40B4-BE49-F238E27FC236}">
                <a16:creationId xmlns:a16="http://schemas.microsoft.com/office/drawing/2014/main" id="{445C55EB-2286-4C54-89E1-3516F329CE33}"/>
              </a:ext>
            </a:extLst>
          </p:cNvPr>
          <p:cNvSpPr/>
          <p:nvPr/>
        </p:nvSpPr>
        <p:spPr>
          <a:xfrm>
            <a:off x="6026463" y="3990399"/>
            <a:ext cx="2605939" cy="1958003"/>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Spread of infection</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 way to be passed from a source to a person. This can be through:</a:t>
            </a:r>
          </a:p>
          <a:p>
            <a:r>
              <a:rPr lang="en-GB" sz="1100" dirty="0">
                <a:solidFill>
                  <a:schemeClr val="bg2">
                    <a:lumMod val="10000"/>
                  </a:schemeClr>
                </a:solidFill>
                <a:latin typeface="Arial" panose="020B0604020202020204" pitchFamily="34" charset="0"/>
                <a:cs typeface="Arial" panose="020B0604020202020204" pitchFamily="34" charset="0"/>
              </a:rPr>
              <a:t>• Direct touch/contact</a:t>
            </a:r>
          </a:p>
          <a:p>
            <a:r>
              <a:rPr lang="en-GB" sz="1100" dirty="0">
                <a:solidFill>
                  <a:schemeClr val="bg2">
                    <a:lumMod val="10000"/>
                  </a:schemeClr>
                </a:solidFill>
                <a:latin typeface="Arial" panose="020B0604020202020204" pitchFamily="34" charset="0"/>
                <a:cs typeface="Arial" panose="020B0604020202020204" pitchFamily="34" charset="0"/>
              </a:rPr>
              <a:t>• Sexual transmission</a:t>
            </a:r>
          </a:p>
          <a:p>
            <a:r>
              <a:rPr lang="en-GB" sz="1100" dirty="0">
                <a:solidFill>
                  <a:schemeClr val="bg2">
                    <a:lumMod val="10000"/>
                  </a:schemeClr>
                </a:solidFill>
                <a:latin typeface="Arial" panose="020B0604020202020204" pitchFamily="34" charset="0"/>
                <a:cs typeface="Arial" panose="020B0604020202020204" pitchFamily="34" charset="0"/>
              </a:rPr>
              <a:t>Harmful microbes are also spread via:</a:t>
            </a:r>
          </a:p>
          <a:p>
            <a:r>
              <a:rPr lang="en-GB" sz="1100" dirty="0">
                <a:solidFill>
                  <a:schemeClr val="bg2">
                    <a:lumMod val="10000"/>
                  </a:schemeClr>
                </a:solidFill>
                <a:latin typeface="Arial" panose="020B0604020202020204" pitchFamily="34" charset="0"/>
                <a:cs typeface="Arial" panose="020B0604020202020204" pitchFamily="34" charset="0"/>
              </a:rPr>
              <a:t>• Hands, hand contact surfaces (e.g. door handles, keyboards, toilets)</a:t>
            </a:r>
          </a:p>
          <a:p>
            <a:r>
              <a:rPr lang="en-GB" sz="1100" dirty="0">
                <a:solidFill>
                  <a:schemeClr val="bg2">
                    <a:lumMod val="10000"/>
                  </a:schemeClr>
                </a:solidFill>
                <a:latin typeface="Arial" panose="020B0604020202020204" pitchFamily="34" charset="0"/>
                <a:cs typeface="Arial" panose="020B0604020202020204" pitchFamily="34" charset="0"/>
              </a:rPr>
              <a:t>• Food contact surfaces</a:t>
            </a:r>
          </a:p>
          <a:p>
            <a:r>
              <a:rPr lang="en-GB" sz="1100" dirty="0">
                <a:solidFill>
                  <a:schemeClr val="bg2">
                    <a:lumMod val="10000"/>
                  </a:schemeClr>
                </a:solidFill>
                <a:latin typeface="Arial" panose="020B0604020202020204" pitchFamily="34" charset="0"/>
                <a:cs typeface="Arial" panose="020B0604020202020204" pitchFamily="34" charset="0"/>
              </a:rPr>
              <a:t>• Air</a:t>
            </a:r>
          </a:p>
        </p:txBody>
      </p:sp>
      <p:cxnSp>
        <p:nvCxnSpPr>
          <p:cNvPr id="16" name="Connector: Elbow 15">
            <a:extLst>
              <a:ext uri="{FF2B5EF4-FFF2-40B4-BE49-F238E27FC236}">
                <a16:creationId xmlns:a16="http://schemas.microsoft.com/office/drawing/2014/main" id="{6A2A9F62-540D-40C1-9056-6ADB7F736C44}"/>
              </a:ext>
              <a:ext uri="{C183D7F6-B498-43B3-948B-1728B52AA6E4}">
                <adec:decorative xmlns:adec="http://schemas.microsoft.com/office/drawing/2017/decorative" val="1"/>
              </a:ext>
            </a:extLst>
          </p:cNvPr>
          <p:cNvCxnSpPr>
            <a:cxnSpLocks/>
          </p:cNvCxnSpPr>
          <p:nvPr/>
        </p:nvCxnSpPr>
        <p:spPr>
          <a:xfrm rot="10800000" flipV="1">
            <a:off x="4913899" y="5124450"/>
            <a:ext cx="1112565" cy="288320"/>
          </a:xfrm>
          <a:prstGeom prst="bentConnector3">
            <a:avLst>
              <a:gd name="adj1" fmla="val 50000"/>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descr="Way in for microbes&#10;Harmful microbes need a&#10;way to enter the body before they can cause an infection. This can be&#10;through:&#10;• The food we eat&#10;• Inhalation of aerosols&#10;or droplets&#10;• Open cuts or sores&#10;• Things we put in our&#10;mouths">
            <a:extLst>
              <a:ext uri="{FF2B5EF4-FFF2-40B4-BE49-F238E27FC236}">
                <a16:creationId xmlns:a16="http://schemas.microsoft.com/office/drawing/2014/main" id="{B06F8C4F-B1E9-486C-A4A0-434A26488516}"/>
              </a:ext>
            </a:extLst>
          </p:cNvPr>
          <p:cNvSpPr/>
          <p:nvPr/>
        </p:nvSpPr>
        <p:spPr>
          <a:xfrm>
            <a:off x="466529" y="3766094"/>
            <a:ext cx="1794762" cy="2215605"/>
          </a:xfrm>
          <a:prstGeom prst="roundRect">
            <a:avLst>
              <a:gd name="adj" fmla="val 5632"/>
            </a:avLst>
          </a:prstGeom>
          <a:noFill/>
          <a:ln w="28575">
            <a:solidFill>
              <a:srgbClr val="2862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2">
                    <a:lumMod val="10000"/>
                  </a:schemeClr>
                </a:solidFill>
                <a:latin typeface="Arial" panose="020B0604020202020204" pitchFamily="34" charset="0"/>
                <a:cs typeface="Arial" panose="020B0604020202020204" pitchFamily="34" charset="0"/>
              </a:rPr>
              <a:t>Way in for microbes</a:t>
            </a:r>
          </a:p>
          <a:p>
            <a:r>
              <a:rPr lang="en-GB" sz="1100" dirty="0">
                <a:solidFill>
                  <a:schemeClr val="bg2">
                    <a:lumMod val="10000"/>
                  </a:schemeClr>
                </a:solidFill>
                <a:latin typeface="Arial" panose="020B0604020202020204" pitchFamily="34" charset="0"/>
                <a:cs typeface="Arial" panose="020B0604020202020204" pitchFamily="34" charset="0"/>
              </a:rPr>
              <a:t>Harmful microbes need a</a:t>
            </a:r>
          </a:p>
          <a:p>
            <a:r>
              <a:rPr lang="en-GB" sz="1100" dirty="0">
                <a:solidFill>
                  <a:schemeClr val="bg2">
                    <a:lumMod val="10000"/>
                  </a:schemeClr>
                </a:solidFill>
                <a:latin typeface="Arial" panose="020B0604020202020204" pitchFamily="34" charset="0"/>
                <a:cs typeface="Arial" panose="020B0604020202020204" pitchFamily="34" charset="0"/>
              </a:rPr>
              <a:t>way to enter the body before they can cause an infection. This can be</a:t>
            </a:r>
          </a:p>
          <a:p>
            <a:r>
              <a:rPr lang="en-GB" sz="1100" dirty="0">
                <a:solidFill>
                  <a:schemeClr val="bg2">
                    <a:lumMod val="10000"/>
                  </a:schemeClr>
                </a:solidFill>
                <a:latin typeface="Arial" panose="020B0604020202020204" pitchFamily="34" charset="0"/>
                <a:cs typeface="Arial" panose="020B0604020202020204" pitchFamily="34" charset="0"/>
              </a:rPr>
              <a:t>through:</a:t>
            </a:r>
          </a:p>
          <a:p>
            <a:r>
              <a:rPr lang="en-GB" sz="1100" dirty="0">
                <a:solidFill>
                  <a:schemeClr val="bg2">
                    <a:lumMod val="10000"/>
                  </a:schemeClr>
                </a:solidFill>
                <a:latin typeface="Arial" panose="020B0604020202020204" pitchFamily="34" charset="0"/>
                <a:cs typeface="Arial" panose="020B0604020202020204" pitchFamily="34" charset="0"/>
              </a:rPr>
              <a:t>• The food we eat</a:t>
            </a:r>
          </a:p>
          <a:p>
            <a:r>
              <a:rPr lang="en-GB" sz="1100" dirty="0">
                <a:solidFill>
                  <a:schemeClr val="bg2">
                    <a:lumMod val="10000"/>
                  </a:schemeClr>
                </a:solidFill>
                <a:latin typeface="Arial" panose="020B0604020202020204" pitchFamily="34" charset="0"/>
                <a:cs typeface="Arial" panose="020B0604020202020204" pitchFamily="34" charset="0"/>
              </a:rPr>
              <a:t>• Inhalation of aerosols</a:t>
            </a:r>
          </a:p>
          <a:p>
            <a:r>
              <a:rPr lang="en-GB" sz="1100" dirty="0">
                <a:solidFill>
                  <a:schemeClr val="bg2">
                    <a:lumMod val="10000"/>
                  </a:schemeClr>
                </a:solidFill>
                <a:latin typeface="Arial" panose="020B0604020202020204" pitchFamily="34" charset="0"/>
                <a:cs typeface="Arial" panose="020B0604020202020204" pitchFamily="34" charset="0"/>
              </a:rPr>
              <a:t>or droplets</a:t>
            </a:r>
          </a:p>
          <a:p>
            <a:r>
              <a:rPr lang="en-GB" sz="1100" dirty="0">
                <a:solidFill>
                  <a:schemeClr val="bg2">
                    <a:lumMod val="10000"/>
                  </a:schemeClr>
                </a:solidFill>
                <a:latin typeface="Arial" panose="020B0604020202020204" pitchFamily="34" charset="0"/>
                <a:cs typeface="Arial" panose="020B0604020202020204" pitchFamily="34" charset="0"/>
              </a:rPr>
              <a:t>• Open cuts or sores</a:t>
            </a:r>
          </a:p>
          <a:p>
            <a:r>
              <a:rPr lang="en-GB" sz="1100" dirty="0">
                <a:solidFill>
                  <a:schemeClr val="bg2">
                    <a:lumMod val="10000"/>
                  </a:schemeClr>
                </a:solidFill>
                <a:latin typeface="Arial" panose="020B0604020202020204" pitchFamily="34" charset="0"/>
                <a:cs typeface="Arial" panose="020B0604020202020204" pitchFamily="34" charset="0"/>
              </a:rPr>
              <a:t>• Things we put in our</a:t>
            </a:r>
          </a:p>
          <a:p>
            <a:r>
              <a:rPr lang="en-GB" sz="1100" dirty="0">
                <a:solidFill>
                  <a:schemeClr val="bg2">
                    <a:lumMod val="10000"/>
                  </a:schemeClr>
                </a:solidFill>
                <a:latin typeface="Arial" panose="020B0604020202020204" pitchFamily="34" charset="0"/>
                <a:cs typeface="Arial" panose="020B0604020202020204" pitchFamily="34" charset="0"/>
              </a:rPr>
              <a:t>mouths</a:t>
            </a:r>
          </a:p>
        </p:txBody>
      </p:sp>
      <p:cxnSp>
        <p:nvCxnSpPr>
          <p:cNvPr id="17" name="Connector: Elbow 16">
            <a:extLst>
              <a:ext uri="{FF2B5EF4-FFF2-40B4-BE49-F238E27FC236}">
                <a16:creationId xmlns:a16="http://schemas.microsoft.com/office/drawing/2014/main" id="{F19AB492-D60C-4C49-8B4A-2B0F5C904C5D}"/>
              </a:ext>
              <a:ext uri="{C183D7F6-B498-43B3-948B-1728B52AA6E4}">
                <adec:decorative xmlns:adec="http://schemas.microsoft.com/office/drawing/2017/decorative" val="1"/>
              </a:ext>
            </a:extLst>
          </p:cNvPr>
          <p:cNvCxnSpPr>
            <a:cxnSpLocks/>
            <a:stCxn id="6" idx="0"/>
          </p:cNvCxnSpPr>
          <p:nvPr/>
        </p:nvCxnSpPr>
        <p:spPr>
          <a:xfrm rot="5400000" flipH="1" flipV="1">
            <a:off x="1650953" y="3266049"/>
            <a:ext cx="213003" cy="787088"/>
          </a:xfrm>
          <a:prstGeom prst="bentConnector2">
            <a:avLst/>
          </a:prstGeom>
          <a:ln w="19050">
            <a:solidFill>
              <a:srgbClr val="2B599E"/>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DCFE749-BBBB-474A-9D7C-E23E820CB29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69077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The Chain of Infection&#10;">
            <a:extLst>
              <a:ext uri="{FF2B5EF4-FFF2-40B4-BE49-F238E27FC236}">
                <a16:creationId xmlns:a16="http://schemas.microsoft.com/office/drawing/2014/main" id="{452F91A3-EED0-427A-8790-3438E0CB5659}"/>
              </a:ext>
            </a:extLst>
          </p:cNvPr>
          <p:cNvSpPr txBox="1">
            <a:spLocks noGrp="1"/>
          </p:cNvSpPr>
          <p:nvPr>
            <p:ph type="title" idx="4294967295"/>
          </p:nvPr>
        </p:nvSpPr>
        <p:spPr>
          <a:xfrm>
            <a:off x="273999" y="444960"/>
            <a:ext cx="5873724" cy="55399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Breaking the Chain of Infection</a:t>
            </a:r>
          </a:p>
        </p:txBody>
      </p:sp>
      <p:sp>
        <p:nvSpPr>
          <p:cNvPr id="21" name="Rectangle: Rounded Corners 20">
            <a:extLst>
              <a:ext uri="{FF2B5EF4-FFF2-40B4-BE49-F238E27FC236}">
                <a16:creationId xmlns:a16="http://schemas.microsoft.com/office/drawing/2014/main" id="{4D171A32-5CBB-43AA-8958-DB159A1CB7FE}"/>
              </a:ext>
              <a:ext uri="{C183D7F6-B498-43B3-948B-1728B52AA6E4}">
                <adec:decorative xmlns:adec="http://schemas.microsoft.com/office/drawing/2017/decorative" val="1"/>
              </a:ext>
            </a:extLst>
          </p:cNvPr>
          <p:cNvSpPr/>
          <p:nvPr/>
        </p:nvSpPr>
        <p:spPr>
          <a:xfrm rot="5400000">
            <a:off x="1703050" y="-1083263"/>
            <a:ext cx="5737898" cy="862062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81633D1B-87BF-42A0-BE40-2900A4CDC3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943" y="1156088"/>
            <a:ext cx="4456678" cy="4461223"/>
          </a:xfrm>
          <a:prstGeom prst="rect">
            <a:avLst/>
          </a:prstGeom>
        </p:spPr>
      </p:pic>
      <p:sp>
        <p:nvSpPr>
          <p:cNvPr id="13" name="Rectangle: Rounded Corners 12" descr="People at risk from&#10;infection&#10;Everyone:&#10;• Take appropriate vaccinations&#10;High risk people:&#10;• Keep away from people who are infectious&#10;• Take extra care about cleanliness&#10;• Take extra care when cooking and preparing food&#10;">
            <a:extLst>
              <a:ext uri="{FF2B5EF4-FFF2-40B4-BE49-F238E27FC236}">
                <a16:creationId xmlns:a16="http://schemas.microsoft.com/office/drawing/2014/main" id="{8B6DD1AD-9626-455C-B38A-19DE0B616D4B}"/>
              </a:ext>
            </a:extLst>
          </p:cNvPr>
          <p:cNvSpPr/>
          <p:nvPr/>
        </p:nvSpPr>
        <p:spPr>
          <a:xfrm>
            <a:off x="370431" y="1046585"/>
            <a:ext cx="2024262" cy="2490636"/>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vaccinations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risk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away from people who are infectious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about cleanliness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when cooking and preparing food</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8" name="Connector: Elbow 17">
            <a:extLst>
              <a:ext uri="{FF2B5EF4-FFF2-40B4-BE49-F238E27FC236}">
                <a16:creationId xmlns:a16="http://schemas.microsoft.com/office/drawing/2014/main" id="{64CA5FC3-E188-4E12-ABDE-2467C9A75271}"/>
              </a:ext>
              <a:ext uri="{C183D7F6-B498-43B3-948B-1728B52AA6E4}">
                <adec:decorative xmlns:adec="http://schemas.microsoft.com/office/drawing/2017/decorative" val="1"/>
              </a:ext>
            </a:extLst>
          </p:cNvPr>
          <p:cNvCxnSpPr>
            <a:cxnSpLocks/>
          </p:cNvCxnSpPr>
          <p:nvPr/>
        </p:nvCxnSpPr>
        <p:spPr>
          <a:xfrm rot="10800000" flipH="1" flipV="1">
            <a:off x="2394756" y="1424016"/>
            <a:ext cx="523999" cy="306187"/>
          </a:xfrm>
          <a:prstGeom prst="bentConnector3">
            <a:avLst/>
          </a:prstGeom>
          <a:noFill/>
          <a:ln w="19050" cap="flat" cmpd="sng" algn="ctr">
            <a:solidFill>
              <a:srgbClr val="2B599E"/>
            </a:solidFill>
            <a:prstDash val="solid"/>
            <a:miter lim="800000"/>
            <a:tailEnd type="triangle"/>
          </a:ln>
          <a:effectLst/>
        </p:spPr>
      </p:cxnSp>
      <p:sp>
        <p:nvSpPr>
          <p:cNvPr id="11" name="Rectangle: Rounded Corners 10" descr="Source of infection&#10;• Isolate infected people&#10;• Take care with raw food&#10;• Wash pets regularly&#10;• Treat pets for pathogens when needed&#10;• Dispose of nappies and soiled clothing appropriately&#10;">
            <a:extLst>
              <a:ext uri="{FF2B5EF4-FFF2-40B4-BE49-F238E27FC236}">
                <a16:creationId xmlns:a16="http://schemas.microsoft.com/office/drawing/2014/main" id="{9A6319C3-67AB-4412-A1A0-22983DD6301F}"/>
              </a:ext>
            </a:extLst>
          </p:cNvPr>
          <p:cNvSpPr/>
          <p:nvPr/>
        </p:nvSpPr>
        <p:spPr>
          <a:xfrm>
            <a:off x="6247110" y="637943"/>
            <a:ext cx="2494933" cy="1624338"/>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Isolate infected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with raw food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pets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 pets for pathogens when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Dispose of nappies and soiled clothing appropriately</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5" name="Connector: Elbow 14">
            <a:extLst>
              <a:ext uri="{FF2B5EF4-FFF2-40B4-BE49-F238E27FC236}">
                <a16:creationId xmlns:a16="http://schemas.microsoft.com/office/drawing/2014/main" id="{1AC41234-3D32-4163-A9E0-8B51596A65E6}"/>
              </a:ext>
              <a:ext uri="{C183D7F6-B498-43B3-948B-1728B52AA6E4}">
                <adec:decorative xmlns:adec="http://schemas.microsoft.com/office/drawing/2017/decorative" val="1"/>
              </a:ext>
            </a:extLst>
          </p:cNvPr>
          <p:cNvCxnSpPr>
            <a:cxnSpLocks/>
            <a:stCxn id="11" idx="1"/>
          </p:cNvCxnSpPr>
          <p:nvPr/>
        </p:nvCxnSpPr>
        <p:spPr>
          <a:xfrm flipH="1">
            <a:off x="5824710" y="1450114"/>
            <a:ext cx="422400" cy="433251"/>
          </a:xfrm>
          <a:prstGeom prst="bentConnector2">
            <a:avLst/>
          </a:prstGeom>
          <a:noFill/>
          <a:ln w="19050" cap="flat" cmpd="sng" algn="ctr">
            <a:solidFill>
              <a:srgbClr val="2B599E"/>
            </a:solidFill>
            <a:prstDash val="solid"/>
            <a:miter lim="800000"/>
            <a:tailEnd type="triangle"/>
          </a:ln>
          <a:effectLst/>
        </p:spPr>
      </p:cxnSp>
      <p:sp>
        <p:nvSpPr>
          <p:cNvPr id="12" name="Rectangle: Rounded Corners 11" descr="Way out for microbes&#10;Prevent any:&#10;• Coughs and sneezes&#10;• Faeces&#10;• Vomit&#10;• Bodily fluid&#10;Getting onto surfaces or hands&#10;">
            <a:extLst>
              <a:ext uri="{FF2B5EF4-FFF2-40B4-BE49-F238E27FC236}">
                <a16:creationId xmlns:a16="http://schemas.microsoft.com/office/drawing/2014/main" id="{125D974A-6B71-4B97-83A1-75A53906BA24}"/>
              </a:ext>
            </a:extLst>
          </p:cNvPr>
          <p:cNvSpPr/>
          <p:nvPr/>
        </p:nvSpPr>
        <p:spPr>
          <a:xfrm>
            <a:off x="6714570" y="2453636"/>
            <a:ext cx="2024260" cy="1750415"/>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any: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Coughs and sneezes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Vomit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onto surfaces or hands</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6" name="Connector: Elbow 15">
            <a:extLst>
              <a:ext uri="{FF2B5EF4-FFF2-40B4-BE49-F238E27FC236}">
                <a16:creationId xmlns:a16="http://schemas.microsoft.com/office/drawing/2014/main" id="{F28BCA45-7EF6-4323-9B4D-7583DE9C7395}"/>
              </a:ext>
              <a:ext uri="{C183D7F6-B498-43B3-948B-1728B52AA6E4}">
                <adec:decorative xmlns:adec="http://schemas.microsoft.com/office/drawing/2017/decorative" val="1"/>
              </a:ext>
            </a:extLst>
          </p:cNvPr>
          <p:cNvCxnSpPr>
            <a:cxnSpLocks/>
            <a:stCxn id="12" idx="1"/>
          </p:cNvCxnSpPr>
          <p:nvPr/>
        </p:nvCxnSpPr>
        <p:spPr>
          <a:xfrm flipH="1">
            <a:off x="6355130" y="3328844"/>
            <a:ext cx="359439" cy="328048"/>
          </a:xfrm>
          <a:prstGeom prst="bentConnector3">
            <a:avLst/>
          </a:prstGeom>
          <a:noFill/>
          <a:ln w="19050" cap="flat" cmpd="sng" algn="ctr">
            <a:solidFill>
              <a:srgbClr val="2B599E"/>
            </a:solidFill>
            <a:prstDash val="solid"/>
            <a:miter lim="800000"/>
            <a:tailEnd type="triangle"/>
          </a:ln>
          <a:effectLst/>
        </p:spPr>
      </p:cxnSp>
      <p:sp>
        <p:nvSpPr>
          <p:cNvPr id="10" name="Rectangle: Rounded Corners 9" descr="Spread of infection&#10;• Wash hands thoroughly and regularly&#10;• Cover cuts and open sores&#10;• Take appropriate precautions during&#10;sexual activity">
            <a:extLst>
              <a:ext uri="{FF2B5EF4-FFF2-40B4-BE49-F238E27FC236}">
                <a16:creationId xmlns:a16="http://schemas.microsoft.com/office/drawing/2014/main" id="{AA057F38-E94F-4153-952F-4881274DFCF1}"/>
              </a:ext>
            </a:extLst>
          </p:cNvPr>
          <p:cNvSpPr/>
          <p:nvPr/>
        </p:nvSpPr>
        <p:spPr>
          <a:xfrm>
            <a:off x="6307832" y="4404136"/>
            <a:ext cx="2458293" cy="1385097"/>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hands thoroughly and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precautions during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activity</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 name="Connector: Elbow 16">
            <a:extLst>
              <a:ext uri="{FF2B5EF4-FFF2-40B4-BE49-F238E27FC236}">
                <a16:creationId xmlns:a16="http://schemas.microsoft.com/office/drawing/2014/main" id="{34F69DFC-6F60-46AE-80DF-75A9D5530D67}"/>
              </a:ext>
              <a:ext uri="{C183D7F6-B498-43B3-948B-1728B52AA6E4}">
                <adec:decorative xmlns:adec="http://schemas.microsoft.com/office/drawing/2017/decorative" val="1"/>
              </a:ext>
            </a:extLst>
          </p:cNvPr>
          <p:cNvCxnSpPr>
            <a:cxnSpLocks/>
          </p:cNvCxnSpPr>
          <p:nvPr/>
        </p:nvCxnSpPr>
        <p:spPr>
          <a:xfrm rot="10800000">
            <a:off x="5403541" y="5096684"/>
            <a:ext cx="904291" cy="419185"/>
          </a:xfrm>
          <a:prstGeom prst="bentConnector3">
            <a:avLst/>
          </a:prstGeom>
          <a:noFill/>
          <a:ln w="19050" cap="flat" cmpd="sng" algn="ctr">
            <a:solidFill>
              <a:srgbClr val="2B599E"/>
            </a:solidFill>
            <a:prstDash val="solid"/>
            <a:miter lim="800000"/>
            <a:tailEnd type="triangle"/>
          </a:ln>
          <a:effectLst/>
        </p:spPr>
      </p:cxnSp>
      <p:sp>
        <p:nvSpPr>
          <p:cNvPr id="14" name="Rectangle: Rounded Corners 13" descr="Way in for microbes&#10;• Cover cuts and open sores with a water proof dressing&#10;• Cook food properly&#10;• Take care to drink only clean water&#10;">
            <a:extLst>
              <a:ext uri="{FF2B5EF4-FFF2-40B4-BE49-F238E27FC236}">
                <a16:creationId xmlns:a16="http://schemas.microsoft.com/office/drawing/2014/main" id="{988269ED-97ED-4B8E-B0A1-B7B2D28FFF9E}"/>
              </a:ext>
            </a:extLst>
          </p:cNvPr>
          <p:cNvSpPr/>
          <p:nvPr/>
        </p:nvSpPr>
        <p:spPr>
          <a:xfrm>
            <a:off x="379262" y="4312899"/>
            <a:ext cx="1892343" cy="1646924"/>
          </a:xfrm>
          <a:prstGeom prst="roundRect">
            <a:avLst>
              <a:gd name="adj" fmla="val 5632"/>
            </a:avLst>
          </a:prstGeom>
          <a:noFill/>
          <a:ln w="28575" cap="flat" cmpd="sng" algn="ctr">
            <a:solidFill>
              <a:srgbClr val="2862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 with a water proof dressing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Cook food properly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to drink only clean water</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0" name="Connector: Elbow 19">
            <a:extLst>
              <a:ext uri="{FF2B5EF4-FFF2-40B4-BE49-F238E27FC236}">
                <a16:creationId xmlns:a16="http://schemas.microsoft.com/office/drawing/2014/main" id="{466A0852-67CF-48F0-8CE1-ABCD039AA6AE}"/>
              </a:ext>
              <a:ext uri="{C183D7F6-B498-43B3-948B-1728B52AA6E4}">
                <adec:decorative xmlns:adec="http://schemas.microsoft.com/office/drawing/2017/decorative" val="1"/>
              </a:ext>
            </a:extLst>
          </p:cNvPr>
          <p:cNvCxnSpPr>
            <a:cxnSpLocks/>
            <a:stCxn id="14" idx="0"/>
          </p:cNvCxnSpPr>
          <p:nvPr/>
        </p:nvCxnSpPr>
        <p:spPr>
          <a:xfrm rot="5400000" flipH="1" flipV="1">
            <a:off x="1635358" y="3676651"/>
            <a:ext cx="326326" cy="946173"/>
          </a:xfrm>
          <a:prstGeom prst="bentConnector2">
            <a:avLst/>
          </a:prstGeom>
          <a:noFill/>
          <a:ln w="19050" cap="flat" cmpd="sng" algn="ctr">
            <a:solidFill>
              <a:srgbClr val="2B599E"/>
            </a:solidFill>
            <a:prstDash val="solid"/>
            <a:miter lim="800000"/>
            <a:tailEnd type="triangle"/>
          </a:ln>
          <a:effectLst/>
        </p:spPr>
      </p:cxnSp>
      <p:sp>
        <p:nvSpPr>
          <p:cNvPr id="3" name="Footer Placeholder 2">
            <a:extLst>
              <a:ext uri="{FF2B5EF4-FFF2-40B4-BE49-F238E27FC236}">
                <a16:creationId xmlns:a16="http://schemas.microsoft.com/office/drawing/2014/main" id="{DBB0D2C6-23D4-40AF-95B4-DF00DE63112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721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78E04BE-4C87-403E-A459-3530298696D8}"/>
              </a:ext>
            </a:extLst>
          </p:cNvPr>
          <p:cNvSpPr>
            <a:spLocks noGrp="1"/>
          </p:cNvSpPr>
          <p:nvPr>
            <p:ph type="title"/>
          </p:nvPr>
        </p:nvSpPr>
        <p:spPr>
          <a:xfrm>
            <a:off x="86913" y="-21960"/>
            <a:ext cx="2868097" cy="2678319"/>
          </a:xfrm>
        </p:spPr>
        <p:txBody>
          <a:bodyPr>
            <a:noAutofit/>
          </a:bodyPr>
          <a:lstStyle/>
          <a:p>
            <a:r>
              <a:rPr lang="en-GB" sz="5000" b="1" dirty="0"/>
              <a:t>Hand Washing Poster</a:t>
            </a:r>
          </a:p>
        </p:txBody>
      </p:sp>
      <p:sp>
        <p:nvSpPr>
          <p:cNvPr id="6" name="TextBox 5" descr="Wash your hands with soap and water for 20 seconds&#10;&#10;">
            <a:extLst>
              <a:ext uri="{FF2B5EF4-FFF2-40B4-BE49-F238E27FC236}">
                <a16:creationId xmlns:a16="http://schemas.microsoft.com/office/drawing/2014/main" id="{E99A9E34-AC55-4FA8-8AF4-978CB3707119}"/>
              </a:ext>
            </a:extLst>
          </p:cNvPr>
          <p:cNvSpPr txBox="1"/>
          <p:nvPr/>
        </p:nvSpPr>
        <p:spPr>
          <a:xfrm>
            <a:off x="3220842" y="301537"/>
            <a:ext cx="5426785"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 your hands with soap and water for 20 seconds</a:t>
            </a:r>
          </a:p>
        </p:txBody>
      </p:sp>
      <p:pic>
        <p:nvPicPr>
          <p:cNvPr id="5" name="Picture 4" descr="Steps on how to wash your hands">
            <a:extLst>
              <a:ext uri="{FF2B5EF4-FFF2-40B4-BE49-F238E27FC236}">
                <a16:creationId xmlns:a16="http://schemas.microsoft.com/office/drawing/2014/main" id="{A46EC3F7-FAA0-43D9-89D0-2C25BA3D0E74}"/>
              </a:ext>
            </a:extLst>
          </p:cNvPr>
          <p:cNvPicPr>
            <a:picLocks noChangeAspect="1"/>
          </p:cNvPicPr>
          <p:nvPr/>
        </p:nvPicPr>
        <p:blipFill rotWithShape="1">
          <a:blip r:embed="rId2">
            <a:extLst>
              <a:ext uri="{28A0092B-C50C-407E-A947-70E740481C1C}">
                <a14:useLocalDpi xmlns:a14="http://schemas.microsoft.com/office/drawing/2010/main" val="0"/>
              </a:ext>
            </a:extLst>
          </a:blip>
          <a:srcRect l="7073" t="12531" r="7573" b="19384"/>
          <a:stretch/>
        </p:blipFill>
        <p:spPr>
          <a:xfrm>
            <a:off x="3320758" y="1209675"/>
            <a:ext cx="4813732" cy="4320646"/>
          </a:xfrm>
          <a:prstGeom prst="rect">
            <a:avLst/>
          </a:prstGeom>
        </p:spPr>
      </p:pic>
      <p:sp>
        <p:nvSpPr>
          <p:cNvPr id="8" name="TextBox 7">
            <a:extLst>
              <a:ext uri="{FF2B5EF4-FFF2-40B4-BE49-F238E27FC236}">
                <a16:creationId xmlns:a16="http://schemas.microsoft.com/office/drawing/2014/main" id="{775B65C1-F542-4595-A468-2B98DB40532A}"/>
              </a:ext>
            </a:extLst>
          </p:cNvPr>
          <p:cNvSpPr txBox="1"/>
          <p:nvPr/>
        </p:nvSpPr>
        <p:spPr>
          <a:xfrm>
            <a:off x="3826747"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4" name="TextBox 13" descr="Palm to palm&#10;">
            <a:extLst>
              <a:ext uri="{FF2B5EF4-FFF2-40B4-BE49-F238E27FC236}">
                <a16:creationId xmlns:a16="http://schemas.microsoft.com/office/drawing/2014/main" id="{3408FA54-2C1B-43EB-8E68-4811B06B432B}"/>
              </a:ext>
            </a:extLst>
          </p:cNvPr>
          <p:cNvSpPr txBox="1"/>
          <p:nvPr/>
        </p:nvSpPr>
        <p:spPr>
          <a:xfrm>
            <a:off x="3296556" y="3562697"/>
            <a:ext cx="16502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Palm to palm</a:t>
            </a:r>
          </a:p>
        </p:txBody>
      </p:sp>
      <p:sp>
        <p:nvSpPr>
          <p:cNvPr id="9" name="TextBox 8">
            <a:extLst>
              <a:ext uri="{FF2B5EF4-FFF2-40B4-BE49-F238E27FC236}">
                <a16:creationId xmlns:a16="http://schemas.microsoft.com/office/drawing/2014/main" id="{0681CAE9-76FD-4E4B-BF63-FDBBC1F84BFD}"/>
              </a:ext>
            </a:extLst>
          </p:cNvPr>
          <p:cNvSpPr txBox="1"/>
          <p:nvPr/>
        </p:nvSpPr>
        <p:spPr>
          <a:xfrm>
            <a:off x="5691859"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5" name="TextBox 14" descr="Back of hands&#10;">
            <a:extLst>
              <a:ext uri="{FF2B5EF4-FFF2-40B4-BE49-F238E27FC236}">
                <a16:creationId xmlns:a16="http://schemas.microsoft.com/office/drawing/2014/main" id="{096468E4-A67A-4056-819B-7E2DE70EB767}"/>
              </a:ext>
            </a:extLst>
          </p:cNvPr>
          <p:cNvSpPr txBox="1"/>
          <p:nvPr/>
        </p:nvSpPr>
        <p:spPr>
          <a:xfrm>
            <a:off x="5116971" y="3566838"/>
            <a:ext cx="175339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hands</a:t>
            </a:r>
          </a:p>
        </p:txBody>
      </p:sp>
      <p:sp>
        <p:nvSpPr>
          <p:cNvPr id="10" name="TextBox 9">
            <a:extLst>
              <a:ext uri="{FF2B5EF4-FFF2-40B4-BE49-F238E27FC236}">
                <a16:creationId xmlns:a16="http://schemas.microsoft.com/office/drawing/2014/main" id="{C1C03B93-D825-4375-8903-D8A2434BF2B3}"/>
              </a:ext>
            </a:extLst>
          </p:cNvPr>
          <p:cNvSpPr txBox="1"/>
          <p:nvPr/>
        </p:nvSpPr>
        <p:spPr>
          <a:xfrm>
            <a:off x="7583973" y="2246012"/>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6" name="TextBox 15" descr="Between fingers&#10;">
            <a:extLst>
              <a:ext uri="{FF2B5EF4-FFF2-40B4-BE49-F238E27FC236}">
                <a16:creationId xmlns:a16="http://schemas.microsoft.com/office/drawing/2014/main" id="{562CE854-8922-49C2-94FB-72788BFEAA46}"/>
              </a:ext>
            </a:extLst>
          </p:cNvPr>
          <p:cNvSpPr txBox="1"/>
          <p:nvPr/>
        </p:nvSpPr>
        <p:spPr>
          <a:xfrm>
            <a:off x="6849914" y="3579721"/>
            <a:ext cx="19480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fingers</a:t>
            </a:r>
          </a:p>
        </p:txBody>
      </p:sp>
      <p:sp>
        <p:nvSpPr>
          <p:cNvPr id="11" name="TextBox 10">
            <a:extLst>
              <a:ext uri="{FF2B5EF4-FFF2-40B4-BE49-F238E27FC236}">
                <a16:creationId xmlns:a16="http://schemas.microsoft.com/office/drawing/2014/main" id="{8C75C241-54B1-429C-89EE-C7CF0295B3C9}"/>
              </a:ext>
            </a:extLst>
          </p:cNvPr>
          <p:cNvSpPr txBox="1"/>
          <p:nvPr/>
        </p:nvSpPr>
        <p:spPr>
          <a:xfrm>
            <a:off x="3826745"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7" name="TextBox 16" descr="Back of fingers&#10;">
            <a:extLst>
              <a:ext uri="{FF2B5EF4-FFF2-40B4-BE49-F238E27FC236}">
                <a16:creationId xmlns:a16="http://schemas.microsoft.com/office/drawing/2014/main" id="{5D12E3EC-F003-40C4-8DA4-E92996BD41B0}"/>
              </a:ext>
            </a:extLst>
          </p:cNvPr>
          <p:cNvSpPr txBox="1"/>
          <p:nvPr/>
        </p:nvSpPr>
        <p:spPr>
          <a:xfrm>
            <a:off x="3296556" y="5149580"/>
            <a:ext cx="194804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fingers</a:t>
            </a:r>
          </a:p>
        </p:txBody>
      </p:sp>
      <p:sp>
        <p:nvSpPr>
          <p:cNvPr id="12" name="TextBox 11">
            <a:extLst>
              <a:ext uri="{FF2B5EF4-FFF2-40B4-BE49-F238E27FC236}">
                <a16:creationId xmlns:a16="http://schemas.microsoft.com/office/drawing/2014/main" id="{7244B707-CDB5-4066-AD88-A2E5C7A83208}"/>
              </a:ext>
            </a:extLst>
          </p:cNvPr>
          <p:cNvSpPr txBox="1"/>
          <p:nvPr/>
        </p:nvSpPr>
        <p:spPr>
          <a:xfrm>
            <a:off x="5673278"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18" name="TextBox 17" descr="Thumbs">
            <a:extLst>
              <a:ext uri="{FF2B5EF4-FFF2-40B4-BE49-F238E27FC236}">
                <a16:creationId xmlns:a16="http://schemas.microsoft.com/office/drawing/2014/main" id="{32932FD3-450B-43BD-8543-61A564D76861}"/>
              </a:ext>
            </a:extLst>
          </p:cNvPr>
          <p:cNvSpPr txBox="1"/>
          <p:nvPr/>
        </p:nvSpPr>
        <p:spPr>
          <a:xfrm>
            <a:off x="5446263" y="5149580"/>
            <a:ext cx="112451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Thumbs</a:t>
            </a:r>
          </a:p>
        </p:txBody>
      </p:sp>
      <p:sp>
        <p:nvSpPr>
          <p:cNvPr id="13" name="TextBox 12">
            <a:extLst>
              <a:ext uri="{FF2B5EF4-FFF2-40B4-BE49-F238E27FC236}">
                <a16:creationId xmlns:a16="http://schemas.microsoft.com/office/drawing/2014/main" id="{E2A78966-4835-4961-BEB6-F866BCEBF154}"/>
              </a:ext>
            </a:extLst>
          </p:cNvPr>
          <p:cNvSpPr txBox="1"/>
          <p:nvPr/>
        </p:nvSpPr>
        <p:spPr>
          <a:xfrm>
            <a:off x="7542717" y="3827048"/>
            <a:ext cx="370418" cy="41881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9" name="TextBox 18" descr="Tip of fingers&#10;">
            <a:extLst>
              <a:ext uri="{FF2B5EF4-FFF2-40B4-BE49-F238E27FC236}">
                <a16:creationId xmlns:a16="http://schemas.microsoft.com/office/drawing/2014/main" id="{95BF55B2-C5B0-44AA-A655-8DE7A92DCEB1}"/>
              </a:ext>
            </a:extLst>
          </p:cNvPr>
          <p:cNvSpPr txBox="1"/>
          <p:nvPr/>
        </p:nvSpPr>
        <p:spPr>
          <a:xfrm>
            <a:off x="7026813" y="5151288"/>
            <a:ext cx="160589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Tip of fingers</a:t>
            </a:r>
          </a:p>
        </p:txBody>
      </p:sp>
      <p:sp>
        <p:nvSpPr>
          <p:cNvPr id="7" name="Rectangle: Rounded Corners 6" descr="To help keep time, sing ‘Happy Birthday’ twice&#10;">
            <a:extLst>
              <a:ext uri="{FF2B5EF4-FFF2-40B4-BE49-F238E27FC236}">
                <a16:creationId xmlns:a16="http://schemas.microsoft.com/office/drawing/2014/main" id="{3336DAE7-593E-4646-92A7-53F7334B3893}"/>
              </a:ext>
            </a:extLst>
          </p:cNvPr>
          <p:cNvSpPr/>
          <p:nvPr/>
        </p:nvSpPr>
        <p:spPr>
          <a:xfrm>
            <a:off x="3210996" y="5624716"/>
            <a:ext cx="5317885" cy="771496"/>
          </a:xfrm>
          <a:prstGeom prst="roundRect">
            <a:avLst>
              <a:gd name="adj" fmla="val 12996"/>
            </a:avLst>
          </a:prstGeom>
          <a:solidFill>
            <a:srgbClr val="B7C0DE"/>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keep time, sing ‘Happy Birthday’ twice</a:t>
            </a:r>
          </a:p>
        </p:txBody>
      </p:sp>
      <p:sp>
        <p:nvSpPr>
          <p:cNvPr id="20" name="Rectangle: Rounded Corners 19">
            <a:extLst>
              <a:ext uri="{FF2B5EF4-FFF2-40B4-BE49-F238E27FC236}">
                <a16:creationId xmlns:a16="http://schemas.microsoft.com/office/drawing/2014/main" id="{83673A2C-6A65-433A-A52D-FCD60CE3271F}"/>
              </a:ext>
              <a:ext uri="{C183D7F6-B498-43B3-948B-1728B52AA6E4}">
                <adec:decorative xmlns:adec="http://schemas.microsoft.com/office/drawing/2017/decorative" val="1"/>
              </a:ext>
            </a:extLst>
          </p:cNvPr>
          <p:cNvSpPr/>
          <p:nvPr/>
        </p:nvSpPr>
        <p:spPr>
          <a:xfrm>
            <a:off x="3034043" y="301536"/>
            <a:ext cx="5648888" cy="633738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532E36D-1B5F-49FA-B791-25BEE6D2230F}"/>
              </a:ext>
              <a:ext uri="{C183D7F6-B498-43B3-948B-1728B52AA6E4}">
                <adec:decorative xmlns:adec="http://schemas.microsoft.com/office/drawing/2017/decorative" val="1"/>
              </a:ext>
            </a:extLst>
          </p:cNvPr>
          <p:cNvSpPr/>
          <p:nvPr/>
        </p:nvSpPr>
        <p:spPr>
          <a:xfrm>
            <a:off x="8277863" y="136524"/>
            <a:ext cx="523238" cy="403368"/>
          </a:xfrm>
          <a:prstGeom prst="ellipse">
            <a:avLst/>
          </a:prstGeom>
          <a:solidFill>
            <a:sysClr val="window" lastClr="FFFFFF"/>
          </a:solidFill>
          <a:ln w="38100" cap="flat" cmpd="sng" algn="ctr">
            <a:solidFill>
              <a:srgbClr val="2B599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2E155310-FDF7-49B4-9FA1-C245F92F0A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16999" y="150845"/>
            <a:ext cx="444965" cy="374726"/>
          </a:xfrm>
          <a:prstGeom prst="rect">
            <a:avLst/>
          </a:prstGeom>
        </p:spPr>
      </p:pic>
      <p:sp>
        <p:nvSpPr>
          <p:cNvPr id="3" name="Footer Placeholder 2">
            <a:extLst>
              <a:ext uri="{FF2B5EF4-FFF2-40B4-BE49-F238E27FC236}">
                <a16:creationId xmlns:a16="http://schemas.microsoft.com/office/drawing/2014/main" id="{46730714-B910-4918-A28C-BD988D22B8B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7143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3558-BE58-45D2-80B2-61E2C442F7A6}"/>
              </a:ext>
            </a:extLst>
          </p:cNvPr>
          <p:cNvSpPr>
            <a:spLocks noGrp="1"/>
          </p:cNvSpPr>
          <p:nvPr>
            <p:ph type="title"/>
          </p:nvPr>
        </p:nvSpPr>
        <p:spPr>
          <a:xfrm>
            <a:off x="150019" y="1604964"/>
            <a:ext cx="884396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A3B7CFFA-62BA-4AB7-B241-DB9809B5E94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0581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340261-2BDB-4DC1-A01C-1515EA95A5BA}"/>
              </a:ext>
              <a:ext uri="{C183D7F6-B498-43B3-948B-1728B52AA6E4}">
                <adec:decorative xmlns:adec="http://schemas.microsoft.com/office/drawing/2017/decorative" val="0"/>
              </a:ext>
            </a:extLst>
          </p:cNvPr>
          <p:cNvSpPr>
            <a:spLocks noGrp="1"/>
          </p:cNvSpPr>
          <p:nvPr>
            <p:ph type="title"/>
          </p:nvPr>
        </p:nvSpPr>
        <p:spPr>
          <a:xfrm>
            <a:off x="628650" y="-921668"/>
            <a:ext cx="7886700" cy="830343"/>
          </a:xfrm>
        </p:spPr>
        <p:txBody>
          <a:bodyPr>
            <a:normAutofit/>
          </a:bodyPr>
          <a:lstStyle/>
          <a:p>
            <a:pPr algn="ctr"/>
            <a:r>
              <a:rPr lang="en-GB" b="1" dirty="0"/>
              <a:t>Hand Hygiene Quiz 1</a:t>
            </a:r>
          </a:p>
        </p:txBody>
      </p:sp>
      <p:sp>
        <p:nvSpPr>
          <p:cNvPr id="9" name="Title 1">
            <a:extLst>
              <a:ext uri="{FF2B5EF4-FFF2-40B4-BE49-F238E27FC236}">
                <a16:creationId xmlns:a16="http://schemas.microsoft.com/office/drawing/2014/main" id="{95617E63-DB24-41F8-B297-579788DE80C0}"/>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D7ED7EE2-01AD-49AC-B889-0A29F26AEE91}"/>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0B6D6EA-5287-41BC-9650-EFAB396E6133}"/>
              </a:ext>
            </a:extLst>
          </p:cNvPr>
          <p:cNvSpPr/>
          <p:nvPr/>
        </p:nvSpPr>
        <p:spPr>
          <a:xfrm>
            <a:off x="447675" y="1651590"/>
            <a:ext cx="383857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touching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looking at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speaking to them on the phone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C30D000-7827-49A3-BCEB-52E3126A460C}"/>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95E4FC2-4392-4657-BCBC-B00EAC28E5BB}"/>
              </a:ext>
            </a:extLst>
          </p:cNvPr>
          <p:cNvSpPr/>
          <p:nvPr/>
        </p:nvSpPr>
        <p:spPr>
          <a:xfrm>
            <a:off x="4752974" y="1643544"/>
            <a:ext cx="4109829" cy="4154984"/>
          </a:xfrm>
          <a:prstGeom prst="rect">
            <a:avLst/>
          </a:prstGeom>
        </p:spPr>
        <p:txBody>
          <a:bodyPr wrap="square">
            <a:spAutoFit/>
          </a:bodyP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keeps our hands moist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FC191F5-00F9-498F-AE64-3737B2A559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10056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2DDC30-98EF-4DE6-BAF4-27BF233F16EB}"/>
              </a:ext>
              <a:ext uri="{C183D7F6-B498-43B3-948B-1728B52AA6E4}">
                <adec:decorative xmlns:adec="http://schemas.microsoft.com/office/drawing/2017/decorative" val="0"/>
              </a:ext>
            </a:extLst>
          </p:cNvPr>
          <p:cNvSpPr>
            <a:spLocks noGrp="1"/>
          </p:cNvSpPr>
          <p:nvPr>
            <p:ph type="title"/>
          </p:nvPr>
        </p:nvSpPr>
        <p:spPr>
          <a:xfrm>
            <a:off x="628650" y="-970307"/>
            <a:ext cx="7886700" cy="830343"/>
          </a:xfrm>
        </p:spPr>
        <p:txBody>
          <a:bodyPr>
            <a:normAutofit/>
          </a:bodyPr>
          <a:lstStyle/>
          <a:p>
            <a:pPr algn="ctr"/>
            <a:r>
              <a:rPr lang="en-GB" b="1" dirty="0"/>
              <a:t>Hand Hygiene Quiz 2</a:t>
            </a:r>
          </a:p>
        </p:txBody>
      </p:sp>
      <p:sp>
        <p:nvSpPr>
          <p:cNvPr id="9" name="Title 1">
            <a:extLst>
              <a:ext uri="{FF2B5EF4-FFF2-40B4-BE49-F238E27FC236}">
                <a16:creationId xmlns:a16="http://schemas.microsoft.com/office/drawing/2014/main" id="{4ED65285-CB4C-4248-AB9D-723118A24EFE}"/>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08D1C346-EC9E-4285-A26E-20CDB46C225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15684EA-3DD9-4C69-BEC1-FC4F87B718F8}"/>
              </a:ext>
            </a:extLst>
          </p:cNvPr>
          <p:cNvSpPr/>
          <p:nvPr/>
        </p:nvSpPr>
        <p:spPr>
          <a:xfrm>
            <a:off x="382584" y="1651590"/>
            <a:ext cx="389572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Palm to palm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The thumbs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Arms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792AB9A-1312-43AA-A3BB-12F48911CE99}"/>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DEC0A6D-C4CB-46D4-8980-2D8B685C5824}"/>
              </a:ext>
            </a:extLst>
          </p:cNvPr>
          <p:cNvSpPr/>
          <p:nvPr/>
        </p:nvSpPr>
        <p:spPr>
          <a:xfrm>
            <a:off x="4697408" y="1651590"/>
            <a:ext cx="4094167"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family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friends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All of the above</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1A3269B-698C-4729-B30B-AF8C483862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6497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43A3196-F147-4F80-ACBA-39807D157424}"/>
              </a:ext>
            </a:extLst>
          </p:cNvPr>
          <p:cNvSpPr>
            <a:spLocks noGrp="1"/>
          </p:cNvSpPr>
          <p:nvPr>
            <p:ph type="title"/>
          </p:nvPr>
        </p:nvSpPr>
        <p:spPr>
          <a:xfrm>
            <a:off x="628650" y="-960577"/>
            <a:ext cx="7886700" cy="830343"/>
          </a:xfrm>
        </p:spPr>
        <p:txBody>
          <a:bodyPr>
            <a:normAutofit/>
          </a:bodyPr>
          <a:lstStyle/>
          <a:p>
            <a:pPr algn="ctr"/>
            <a:r>
              <a:rPr lang="en-GB" b="1" dirty="0"/>
              <a:t>Hand Hygiene Quiz 3</a:t>
            </a:r>
          </a:p>
        </p:txBody>
      </p:sp>
      <p:sp>
        <p:nvSpPr>
          <p:cNvPr id="13" name="Title 1">
            <a:extLst>
              <a:ext uri="{FF2B5EF4-FFF2-40B4-BE49-F238E27FC236}">
                <a16:creationId xmlns:a16="http://schemas.microsoft.com/office/drawing/2014/main" id="{7FF13C87-9739-42B7-AA69-9232798B8E44}"/>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AD8C2200-0911-4661-A714-1E6362699E0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22ED480-83DE-4A23-AF2F-72D708211A29}"/>
              </a:ext>
            </a:extLst>
          </p:cNvPr>
          <p:cNvSpPr/>
          <p:nvPr/>
        </p:nvSpPr>
        <p:spPr>
          <a:xfrm>
            <a:off x="466725" y="1708175"/>
            <a:ext cx="3810000"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stroking a pet</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sneezing or coughing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watching TV</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3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60A5C6-CD44-44F6-B562-FFC4B873B790}"/>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3C030B9-A54B-4495-9395-27EFEE459C7B}"/>
              </a:ext>
            </a:extLst>
          </p:cNvPr>
          <p:cNvSpPr/>
          <p:nvPr/>
        </p:nvSpPr>
        <p:spPr>
          <a:xfrm>
            <a:off x="4781550" y="1708175"/>
            <a:ext cx="3895725"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Do nothing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Wash hands in water</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3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32CFE81C-B2FF-409C-A265-48ACB07B71C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3481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028807D-B2AF-42AA-AC1D-E4984EE8277B}"/>
              </a:ext>
              <a:ext uri="{C183D7F6-B498-43B3-948B-1728B52AA6E4}">
                <adec:decorative xmlns:adec="http://schemas.microsoft.com/office/drawing/2017/decorative" val="0"/>
              </a:ext>
            </a:extLst>
          </p:cNvPr>
          <p:cNvSpPr>
            <a:spLocks noGrp="1"/>
          </p:cNvSpPr>
          <p:nvPr>
            <p:ph type="title"/>
          </p:nvPr>
        </p:nvSpPr>
        <p:spPr>
          <a:xfrm>
            <a:off x="628650" y="-931396"/>
            <a:ext cx="7886700" cy="830343"/>
          </a:xfrm>
        </p:spPr>
        <p:txBody>
          <a:bodyPr>
            <a:normAutofit/>
          </a:bodyPr>
          <a:lstStyle/>
          <a:p>
            <a:pPr algn="ctr"/>
            <a:r>
              <a:rPr lang="en-GB" b="1" dirty="0"/>
              <a:t>Hand Hygiene Quiz 4</a:t>
            </a:r>
          </a:p>
        </p:txBody>
      </p:sp>
      <p:sp>
        <p:nvSpPr>
          <p:cNvPr id="11" name="Title 1">
            <a:extLst>
              <a:ext uri="{FF2B5EF4-FFF2-40B4-BE49-F238E27FC236}">
                <a16:creationId xmlns:a16="http://schemas.microsoft.com/office/drawing/2014/main" id="{C5F9A65E-4824-4CB6-86BC-0BFE0A2A6AEB}"/>
              </a:ext>
            </a:extLst>
          </p:cNvPr>
          <p:cNvSpPr txBox="1">
            <a:spLocks/>
          </p:cNvSpPr>
          <p:nvPr/>
        </p:nvSpPr>
        <p:spPr>
          <a:xfrm>
            <a:off x="628650" y="255381"/>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Hand Hygiene Quiz</a:t>
            </a:r>
            <a:endParaRPr lang="en-GB" b="1" dirty="0"/>
          </a:p>
        </p:txBody>
      </p:sp>
      <p:sp>
        <p:nvSpPr>
          <p:cNvPr id="5" name="Rectangle: Rounded Corners 4">
            <a:extLst>
              <a:ext uri="{FF2B5EF4-FFF2-40B4-BE49-F238E27FC236}">
                <a16:creationId xmlns:a16="http://schemas.microsoft.com/office/drawing/2014/main" id="{84369BE0-F821-4097-9E8C-B403F58DEAC6}"/>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AE9B02F-9AB9-4AAA-9255-1E04A3999138}"/>
              </a:ext>
            </a:extLst>
          </p:cNvPr>
          <p:cNvSpPr/>
          <p:nvPr/>
        </p:nvSpPr>
        <p:spPr>
          <a:xfrm>
            <a:off x="414545" y="1616717"/>
            <a:ext cx="4033630" cy="470898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Wash our hands immediately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Dry our hands on our clothes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Take antibiotics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Put the tissue straight into the bin</a:t>
            </a:r>
            <a:br>
              <a:rPr lang="en-GB" sz="2500" dirty="0">
                <a:solidFill>
                  <a:srgbClr val="000000"/>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B949F4C-9AC6-4A01-92C0-69B56846E7F3}"/>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136D05D-8683-44CF-93EA-A2A1774807B2}"/>
              </a:ext>
            </a:extLst>
          </p:cNvPr>
          <p:cNvSpPr/>
          <p:nvPr/>
        </p:nvSpPr>
        <p:spPr>
          <a:xfrm>
            <a:off x="4748420" y="1674322"/>
            <a:ext cx="3912204"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10 seconds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20 seconds (length of Happy birthday song twice)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 minute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5 minutes</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42CDDE-EB02-4D47-B9F7-7016343A6B3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3194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Curriculum Links</a:t>
            </a:r>
          </a:p>
        </p:txBody>
      </p:sp>
      <p:sp>
        <p:nvSpPr>
          <p:cNvPr id="5" name="Rectangle 4">
            <a:extLst>
              <a:ext uri="{FF2B5EF4-FFF2-40B4-BE49-F238E27FC236}">
                <a16:creationId xmlns:a16="http://schemas.microsoft.com/office/drawing/2014/main" id="{D23AA735-AFE7-4744-BC50-94FBEFA52857}"/>
              </a:ext>
            </a:extLst>
          </p:cNvPr>
          <p:cNvSpPr/>
          <p:nvPr/>
        </p:nvSpPr>
        <p:spPr>
          <a:xfrm>
            <a:off x="554606" y="1366837"/>
            <a:ext cx="6724650" cy="4560479"/>
          </a:xfrm>
          <a:prstGeom prst="rect">
            <a:avLst/>
          </a:prstGeom>
        </p:spPr>
        <p:txBody>
          <a:bodyPr wrap="square">
            <a:spAutoFit/>
          </a:bodyPr>
          <a:lstStyle/>
          <a:p>
            <a:pPr>
              <a:lnSpc>
                <a:spcPct val="115000"/>
              </a:lnSpc>
              <a:spcAft>
                <a:spcPts val="0"/>
              </a:spcAft>
            </a:pPr>
            <a:r>
              <a:rPr lang="en-GB" sz="2900" b="1" dirty="0">
                <a:latin typeface="Arial" panose="020B0604020202020204" pitchFamily="34" charset="0"/>
                <a:ea typeface="Calibri" panose="020F0502020204030204" pitchFamily="34" charset="0"/>
                <a:cs typeface="Arial" panose="020B0604020202020204" pitchFamily="34" charset="0"/>
              </a:rPr>
              <a:t>PHSE/RHSE </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Health and prevention</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900" b="1" dirty="0">
                <a:latin typeface="Arial" panose="020B0604020202020204" pitchFamily="34" charset="0"/>
                <a:ea typeface="Calibri" panose="020F0502020204030204" pitchFamily="34" charset="0"/>
                <a:cs typeface="Arial" panose="020B0604020202020204" pitchFamily="34" charset="0"/>
              </a:rPr>
              <a:t>Science </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Working scientifically</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Scientific attitudes</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Experimental skills and investigations</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2900" b="1" dirty="0">
                <a:latin typeface="Arial" panose="020B0604020202020204" pitchFamily="34" charset="0"/>
                <a:ea typeface="Calibri" panose="020F0502020204030204" pitchFamily="34" charset="0"/>
                <a:cs typeface="Arial" panose="020B0604020202020204" pitchFamily="34" charset="0"/>
              </a:rPr>
              <a:t>English </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Reading </a:t>
            </a:r>
            <a:endParaRPr lang="en-GB" sz="29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GB" sz="2900" dirty="0">
                <a:latin typeface="Arial" panose="020B0604020202020204" pitchFamily="34" charset="0"/>
                <a:ea typeface="Calibri" panose="020F0502020204030204" pitchFamily="34" charset="0"/>
                <a:cs typeface="Arial" panose="020B0604020202020204" pitchFamily="34" charset="0"/>
              </a:rPr>
              <a:t>Writing</a:t>
            </a:r>
            <a:endParaRPr lang="en-GB" sz="29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F616A5-993E-4C8D-8896-7B46FA6EFEF6}"/>
              </a:ext>
              <a:ext uri="{C183D7F6-B498-43B3-948B-1728B52AA6E4}">
                <adec:decorative xmlns:adec="http://schemas.microsoft.com/office/drawing/2017/decorative" val="0"/>
              </a:ext>
            </a:extLst>
          </p:cNvPr>
          <p:cNvSpPr txBox="1">
            <a:spLocks noGrp="1"/>
          </p:cNvSpPr>
          <p:nvPr>
            <p:ph type="title" idx="4294967295"/>
          </p:nvPr>
        </p:nvSpPr>
        <p:spPr>
          <a:xfrm>
            <a:off x="628650" y="-92167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1 - Answers</a:t>
            </a:r>
          </a:p>
        </p:txBody>
      </p:sp>
      <p:sp>
        <p:nvSpPr>
          <p:cNvPr id="16" name="Title 1">
            <a:extLst>
              <a:ext uri="{FF2B5EF4-FFF2-40B4-BE49-F238E27FC236}">
                <a16:creationId xmlns:a16="http://schemas.microsoft.com/office/drawing/2014/main" id="{3EF059E4-102A-41D4-BEBA-FB343F952A85}"/>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32A86D6E-B41E-4C25-AFA9-0CF5B957C99C}"/>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BE169BE-AD1E-40E9-A841-5DA1194FA750}"/>
              </a:ext>
            </a:extLst>
          </p:cNvPr>
          <p:cNvSpPr/>
          <p:nvPr/>
        </p:nvSpPr>
        <p:spPr>
          <a:xfrm>
            <a:off x="447675" y="1651590"/>
            <a:ext cx="383857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touching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looking at them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By speaking to them on the phone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5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BA6202F-027E-4763-81E8-1D8BAAA95BAC}"/>
              </a:ext>
            </a:extLst>
          </p:cNvPr>
          <p:cNvSpPr txBox="1"/>
          <p:nvPr/>
        </p:nvSpPr>
        <p:spPr>
          <a:xfrm>
            <a:off x="419100" y="301315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3" name="TextBox 12">
            <a:extLst>
              <a:ext uri="{FF2B5EF4-FFF2-40B4-BE49-F238E27FC236}">
                <a16:creationId xmlns:a16="http://schemas.microsoft.com/office/drawing/2014/main" id="{10BE02C0-1916-46D9-BFC8-95E26D215A21}"/>
              </a:ext>
            </a:extLst>
          </p:cNvPr>
          <p:cNvSpPr txBox="1"/>
          <p:nvPr/>
        </p:nvSpPr>
        <p:spPr>
          <a:xfrm>
            <a:off x="428625" y="4543637"/>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689355BD-26FD-414A-BEBD-F597861B01C8}"/>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BE07CBB-0A69-4FC4-A7AA-E88A862FF1F0}"/>
              </a:ext>
            </a:extLst>
          </p:cNvPr>
          <p:cNvSpPr/>
          <p:nvPr/>
        </p:nvSpPr>
        <p:spPr>
          <a:xfrm>
            <a:off x="4752974" y="1643544"/>
            <a:ext cx="4109829" cy="4154984"/>
          </a:xfrm>
          <a:prstGeom prst="rect">
            <a:avLst/>
          </a:prstGeom>
        </p:spPr>
        <p:txBody>
          <a:bodyPr wrap="square">
            <a:spAutoFit/>
          </a:bodyP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It keeps our hands moist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E37FC27-96D1-41DB-9E3B-0AB174AD1DC6}"/>
              </a:ext>
            </a:extLst>
          </p:cNvPr>
          <p:cNvSpPr txBox="1"/>
          <p:nvPr/>
        </p:nvSpPr>
        <p:spPr>
          <a:xfrm>
            <a:off x="4719429" y="2813125"/>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5" name="TextBox 14">
            <a:extLst>
              <a:ext uri="{FF2B5EF4-FFF2-40B4-BE49-F238E27FC236}">
                <a16:creationId xmlns:a16="http://schemas.microsoft.com/office/drawing/2014/main" id="{D2EEAB7B-3A33-4D39-A98D-0DC8C8B27580}"/>
              </a:ext>
            </a:extLst>
          </p:cNvPr>
          <p:cNvSpPr txBox="1"/>
          <p:nvPr/>
        </p:nvSpPr>
        <p:spPr>
          <a:xfrm>
            <a:off x="4719428" y="3835751"/>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E7CB9AB-0151-402F-A60E-9BC9B8A1D24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1192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B0A827-8FAB-4D53-830C-40B4745BB35F}"/>
              </a:ext>
              <a:ext uri="{C183D7F6-B498-43B3-948B-1728B52AA6E4}">
                <adec:decorative xmlns:adec="http://schemas.microsoft.com/office/drawing/2017/decorative" val="0"/>
              </a:ext>
            </a:extLst>
          </p:cNvPr>
          <p:cNvSpPr txBox="1">
            <a:spLocks noGrp="1"/>
          </p:cNvSpPr>
          <p:nvPr>
            <p:ph type="title" idx="4294967295"/>
          </p:nvPr>
        </p:nvSpPr>
        <p:spPr>
          <a:xfrm>
            <a:off x="628650" y="-960579"/>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2 - Answers</a:t>
            </a:r>
          </a:p>
        </p:txBody>
      </p:sp>
      <p:sp>
        <p:nvSpPr>
          <p:cNvPr id="13" name="Title 1">
            <a:extLst>
              <a:ext uri="{FF2B5EF4-FFF2-40B4-BE49-F238E27FC236}">
                <a16:creationId xmlns:a16="http://schemas.microsoft.com/office/drawing/2014/main" id="{88260582-DF40-4FEA-82D4-069040C89CE4}"/>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4C8D8108-63D5-40CF-BBA7-C301C04F218D}"/>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801B8D4-7350-49CC-8010-9967F06CB049}"/>
              </a:ext>
            </a:extLst>
          </p:cNvPr>
          <p:cNvSpPr/>
          <p:nvPr/>
        </p:nvSpPr>
        <p:spPr>
          <a:xfrm>
            <a:off x="382584" y="1651590"/>
            <a:ext cx="3895725"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Palm to palm</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The thumbs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Arms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8443AA5-2778-4997-835E-CFB95C301FF3}"/>
              </a:ext>
            </a:extLst>
          </p:cNvPr>
          <p:cNvSpPr txBox="1"/>
          <p:nvPr/>
        </p:nvSpPr>
        <p:spPr>
          <a:xfrm>
            <a:off x="382584" y="41752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60497C29-15C1-4C36-B472-327E6221A963}"/>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75F28E5-2EA8-4F96-89E7-B00A818D98DC}"/>
              </a:ext>
            </a:extLst>
          </p:cNvPr>
          <p:cNvSpPr/>
          <p:nvPr/>
        </p:nvSpPr>
        <p:spPr>
          <a:xfrm>
            <a:off x="4697408" y="1651590"/>
            <a:ext cx="4094167"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family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Your friends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All of the above</a:t>
            </a:r>
            <a:endParaRPr lang="en-GB" sz="25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EE3558-A74B-42F5-92F4-66A7FE7428B4}"/>
              </a:ext>
            </a:extLst>
          </p:cNvPr>
          <p:cNvSpPr txBox="1"/>
          <p:nvPr/>
        </p:nvSpPr>
        <p:spPr>
          <a:xfrm>
            <a:off x="4697408" y="4546348"/>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DB060098-40D8-48E2-AC16-0609EBF4F0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2103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AF6C7C-9F4C-4BCE-A21D-78232F1CDBD0}"/>
              </a:ext>
              <a:ext uri="{C183D7F6-B498-43B3-948B-1728B52AA6E4}">
                <adec:decorative xmlns:adec="http://schemas.microsoft.com/office/drawing/2017/decorative" val="0"/>
              </a:ext>
            </a:extLst>
          </p:cNvPr>
          <p:cNvSpPr txBox="1">
            <a:spLocks noGrp="1"/>
          </p:cNvSpPr>
          <p:nvPr>
            <p:ph type="title" idx="4294967295"/>
          </p:nvPr>
        </p:nvSpPr>
        <p:spPr>
          <a:xfrm>
            <a:off x="628650" y="-999486"/>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3 - Answers</a:t>
            </a:r>
          </a:p>
        </p:txBody>
      </p:sp>
      <p:sp>
        <p:nvSpPr>
          <p:cNvPr id="17" name="Title 1">
            <a:extLst>
              <a:ext uri="{FF2B5EF4-FFF2-40B4-BE49-F238E27FC236}">
                <a16:creationId xmlns:a16="http://schemas.microsoft.com/office/drawing/2014/main" id="{82A725BA-0947-4A92-92B6-4C8B9D40ABCE}"/>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7" name="Rectangle: Rounded Corners 6">
            <a:extLst>
              <a:ext uri="{FF2B5EF4-FFF2-40B4-BE49-F238E27FC236}">
                <a16:creationId xmlns:a16="http://schemas.microsoft.com/office/drawing/2014/main" id="{3CB2C179-BFA1-4DB5-BCC5-D127FB7C3D35}"/>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3973733-2761-41B7-993C-C9615100E805}"/>
              </a:ext>
            </a:extLst>
          </p:cNvPr>
          <p:cNvSpPr/>
          <p:nvPr/>
        </p:nvSpPr>
        <p:spPr>
          <a:xfrm>
            <a:off x="466725" y="1708175"/>
            <a:ext cx="3810000"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stroking a pet</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sneezing or coughing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After watching TV</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3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8C7F950-763F-4ECF-BBF1-27BD4BE3476B}"/>
              </a:ext>
            </a:extLst>
          </p:cNvPr>
          <p:cNvSpPr txBox="1"/>
          <p:nvPr/>
        </p:nvSpPr>
        <p:spPr>
          <a:xfrm>
            <a:off x="449831" y="2945517"/>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3" name="TextBox 12">
            <a:extLst>
              <a:ext uri="{FF2B5EF4-FFF2-40B4-BE49-F238E27FC236}">
                <a16:creationId xmlns:a16="http://schemas.microsoft.com/office/drawing/2014/main" id="{4CE4FE96-07C8-45CB-BA01-00ABF0E4C619}"/>
              </a:ext>
            </a:extLst>
          </p:cNvPr>
          <p:cNvSpPr txBox="1"/>
          <p:nvPr/>
        </p:nvSpPr>
        <p:spPr>
          <a:xfrm>
            <a:off x="466725" y="329946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4" name="TextBox 13">
            <a:extLst>
              <a:ext uri="{FF2B5EF4-FFF2-40B4-BE49-F238E27FC236}">
                <a16:creationId xmlns:a16="http://schemas.microsoft.com/office/drawing/2014/main" id="{9B141A57-313E-4529-B9E3-A7053B75B88B}"/>
              </a:ext>
            </a:extLst>
          </p:cNvPr>
          <p:cNvSpPr txBox="1"/>
          <p:nvPr/>
        </p:nvSpPr>
        <p:spPr>
          <a:xfrm>
            <a:off x="449830" y="4361289"/>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8" name="Rectangle: Rounded Corners 7">
            <a:extLst>
              <a:ext uri="{FF2B5EF4-FFF2-40B4-BE49-F238E27FC236}">
                <a16:creationId xmlns:a16="http://schemas.microsoft.com/office/drawing/2014/main" id="{35451CC9-B09D-4BD0-8C5D-CBD4A7D16837}"/>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392B3B-2317-4959-AD47-C51703CB511F}"/>
              </a:ext>
            </a:extLst>
          </p:cNvPr>
          <p:cNvSpPr/>
          <p:nvPr/>
        </p:nvSpPr>
        <p:spPr>
          <a:xfrm>
            <a:off x="4781550" y="1708175"/>
            <a:ext cx="3895725" cy="3985706"/>
          </a:xfrm>
          <a:prstGeom prst="rect">
            <a:avLst/>
          </a:prstGeom>
        </p:spPr>
        <p:txBody>
          <a:bodyPr wrap="square">
            <a:spAutoFit/>
          </a:bodyPr>
          <a:lstStyle/>
          <a:p>
            <a:pPr>
              <a:spcAft>
                <a:spcPts val="0"/>
              </a:spcAft>
            </a:pPr>
            <a:r>
              <a:rPr lang="en-GB" sz="23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3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3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Do nothing</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Wash hands in water</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3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3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3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09C4C78-D55D-4238-ACAE-A06BE4269F5C}"/>
              </a:ext>
            </a:extLst>
          </p:cNvPr>
          <p:cNvSpPr txBox="1"/>
          <p:nvPr/>
        </p:nvSpPr>
        <p:spPr>
          <a:xfrm>
            <a:off x="4781550" y="3653403"/>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6" name="TextBox 15">
            <a:extLst>
              <a:ext uri="{FF2B5EF4-FFF2-40B4-BE49-F238E27FC236}">
                <a16:creationId xmlns:a16="http://schemas.microsoft.com/office/drawing/2014/main" id="{6CDEEFBE-DA25-41E9-89D5-D01C2FA39731}"/>
              </a:ext>
            </a:extLst>
          </p:cNvPr>
          <p:cNvSpPr txBox="1"/>
          <p:nvPr/>
        </p:nvSpPr>
        <p:spPr>
          <a:xfrm>
            <a:off x="4781549" y="4709922"/>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07CAD4DD-8C81-421C-9CB0-74311F0D0B8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45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34F369-F0E6-40A0-9889-E1649541704B}"/>
              </a:ext>
              <a:ext uri="{C183D7F6-B498-43B3-948B-1728B52AA6E4}">
                <adec:decorative xmlns:adec="http://schemas.microsoft.com/office/drawing/2017/decorative" val="0"/>
              </a:ext>
            </a:extLst>
          </p:cNvPr>
          <p:cNvSpPr txBox="1">
            <a:spLocks noGrp="1"/>
          </p:cNvSpPr>
          <p:nvPr>
            <p:ph type="title" idx="4294967295"/>
          </p:nvPr>
        </p:nvSpPr>
        <p:spPr>
          <a:xfrm>
            <a:off x="628650" y="-950852"/>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 4 - Answers</a:t>
            </a:r>
          </a:p>
        </p:txBody>
      </p:sp>
      <p:sp>
        <p:nvSpPr>
          <p:cNvPr id="12" name="Title 1">
            <a:extLst>
              <a:ext uri="{FF2B5EF4-FFF2-40B4-BE49-F238E27FC236}">
                <a16:creationId xmlns:a16="http://schemas.microsoft.com/office/drawing/2014/main" id="{9CF385D4-82C2-4A1B-86EF-56AEC1BB5D9A}"/>
              </a:ext>
            </a:extLst>
          </p:cNvPr>
          <p:cNvSpPr txBox="1">
            <a:spLocks/>
          </p:cNvSpPr>
          <p:nvPr/>
        </p:nvSpPr>
        <p:spPr>
          <a:xfrm>
            <a:off x="628650" y="255381"/>
            <a:ext cx="7886700" cy="8303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defRPr/>
            </a:pPr>
            <a:r>
              <a:rPr lang="en-GB" b="1"/>
              <a:t>Hand Hygiene Quiz - Answers</a:t>
            </a:r>
            <a:endParaRPr lang="en-GB" b="1" dirty="0"/>
          </a:p>
        </p:txBody>
      </p:sp>
      <p:sp>
        <p:nvSpPr>
          <p:cNvPr id="5" name="Rectangle: Rounded Corners 4">
            <a:extLst>
              <a:ext uri="{FF2B5EF4-FFF2-40B4-BE49-F238E27FC236}">
                <a16:creationId xmlns:a16="http://schemas.microsoft.com/office/drawing/2014/main" id="{1B298CD2-60E0-4A29-B588-296108C2155F}"/>
              </a:ext>
              <a:ext uri="{C183D7F6-B498-43B3-948B-1728B52AA6E4}">
                <adec:decorative xmlns:adec="http://schemas.microsoft.com/office/drawing/2017/decorative" val="1"/>
              </a:ext>
            </a:extLst>
          </p:cNvPr>
          <p:cNvSpPr/>
          <p:nvPr/>
        </p:nvSpPr>
        <p:spPr>
          <a:xfrm>
            <a:off x="347870" y="1520763"/>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C4D017-3916-4E99-9481-52A1FE6EF8E4}"/>
              </a:ext>
            </a:extLst>
          </p:cNvPr>
          <p:cNvSpPr/>
          <p:nvPr/>
        </p:nvSpPr>
        <p:spPr>
          <a:xfrm>
            <a:off x="414545" y="1616717"/>
            <a:ext cx="4033630" cy="4708981"/>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Wash our hands immediately</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Dry our hands on our clothes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Take antibiotics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Put the tissue straight into the bin</a:t>
            </a:r>
            <a:br>
              <a:rPr lang="en-GB" sz="2500" dirty="0">
                <a:solidFill>
                  <a:srgbClr val="000000"/>
                </a:solidFill>
                <a:latin typeface="Arial" panose="020B0604020202020204" pitchFamily="34" charset="0"/>
                <a:cs typeface="Arial" panose="020B0604020202020204" pitchFamily="34" charset="0"/>
              </a:rPr>
            </a:br>
            <a:endParaRPr lang="en-GB"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1CECAE2-2145-4C0E-B568-796C74EE15A3}"/>
              </a:ext>
            </a:extLst>
          </p:cNvPr>
          <p:cNvSpPr txBox="1"/>
          <p:nvPr/>
        </p:nvSpPr>
        <p:spPr>
          <a:xfrm>
            <a:off x="419100" y="29941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10" name="TextBox 9">
            <a:extLst>
              <a:ext uri="{FF2B5EF4-FFF2-40B4-BE49-F238E27FC236}">
                <a16:creationId xmlns:a16="http://schemas.microsoft.com/office/drawing/2014/main" id="{C24D9089-CA60-4E43-9FDA-754CE4EAD84C}"/>
              </a:ext>
            </a:extLst>
          </p:cNvPr>
          <p:cNvSpPr txBox="1"/>
          <p:nvPr/>
        </p:nvSpPr>
        <p:spPr>
          <a:xfrm>
            <a:off x="388126" y="4905976"/>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6" name="Rectangle: Rounded Corners 5">
            <a:extLst>
              <a:ext uri="{FF2B5EF4-FFF2-40B4-BE49-F238E27FC236}">
                <a16:creationId xmlns:a16="http://schemas.microsoft.com/office/drawing/2014/main" id="{619F0456-9521-435E-B896-4EB49EEB577A}"/>
              </a:ext>
              <a:ext uri="{C183D7F6-B498-43B3-948B-1728B52AA6E4}">
                <adec:decorative xmlns:adec="http://schemas.microsoft.com/office/drawing/2017/decorative" val="1"/>
              </a:ext>
            </a:extLst>
          </p:cNvPr>
          <p:cNvSpPr/>
          <p:nvPr/>
        </p:nvSpPr>
        <p:spPr>
          <a:xfrm>
            <a:off x="4681745" y="1520762"/>
            <a:ext cx="4109830" cy="4400549"/>
          </a:xfrm>
          <a:prstGeom prst="roundRect">
            <a:avLst>
              <a:gd name="adj" fmla="val 2575"/>
            </a:avLst>
          </a:prstGeom>
          <a:noFill/>
          <a:ln w="76200" cap="sq" cmpd="sng" algn="ctr">
            <a:solidFill>
              <a:srgbClr val="2B599E"/>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38B835F-C864-4BEE-BEB0-069F7677188E}"/>
              </a:ext>
            </a:extLst>
          </p:cNvPr>
          <p:cNvSpPr/>
          <p:nvPr/>
        </p:nvSpPr>
        <p:spPr>
          <a:xfrm>
            <a:off x="4748420" y="1674322"/>
            <a:ext cx="3912204" cy="3939540"/>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10 seconds</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20 seconds (length of Happy birthday song twice)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1 minute</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5 minutes</a:t>
            </a:r>
            <a:endParaRPr lang="en-GB" sz="25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B9EDBAD-2B46-4EA9-BCF2-083DC7BFED88}"/>
              </a:ext>
            </a:extLst>
          </p:cNvPr>
          <p:cNvSpPr txBox="1"/>
          <p:nvPr/>
        </p:nvSpPr>
        <p:spPr>
          <a:xfrm>
            <a:off x="4741051" y="3429000"/>
            <a:ext cx="542925" cy="707886"/>
          </a:xfrm>
          <a:prstGeom prst="rect">
            <a:avLst/>
          </a:prstGeom>
          <a:noFill/>
        </p:spPr>
        <p:txBody>
          <a:bodyPr wrap="square" rtlCol="0">
            <a:spAutoFit/>
          </a:bodyPr>
          <a:lstStyle/>
          <a:p>
            <a:r>
              <a:rPr lang="en-GB" sz="4000" b="1" dirty="0">
                <a:solidFill>
                  <a:srgbClr val="2862A5"/>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2862A5"/>
              </a:solidFill>
            </a:endParaRPr>
          </a:p>
        </p:txBody>
      </p:sp>
      <p:sp>
        <p:nvSpPr>
          <p:cNvPr id="3" name="Footer Placeholder 2">
            <a:extLst>
              <a:ext uri="{FF2B5EF4-FFF2-40B4-BE49-F238E27FC236}">
                <a16:creationId xmlns:a16="http://schemas.microsoft.com/office/drawing/2014/main" id="{AFECCE9A-545C-4080-A87C-39F4B0E4FB0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5636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290768"/>
            <a:ext cx="7886700" cy="830343"/>
          </a:xfrm>
        </p:spPr>
        <p:txBody>
          <a:bodyPr>
            <a:normAutofit fontScale="90000"/>
          </a:bodyPr>
          <a:lstStyle/>
          <a:p>
            <a:pPr algn="ctr"/>
            <a:r>
              <a:rPr lang="en-GB" sz="3500" b="1" dirty="0"/>
              <a:t>Why it is Important to Wash our Hands?</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5" y="1374722"/>
            <a:ext cx="8026695" cy="126370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different ways in which microbes can be transmitted to people. For examples, through the food we eat, the water we drink and bathe in, the things we touch and from sneezing.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4" y="2788026"/>
            <a:ext cx="8026696" cy="9921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washed our hands to wash away any microbes that might be on our hands and if we didn’t wash away the microbes we might get ill.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4" y="3933198"/>
            <a:ext cx="8026696" cy="106742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use our hands all the time, and we pick up millions of microbes every day. Although many of these are harmless some could be harmful. </a:t>
            </a:r>
          </a:p>
        </p:txBody>
      </p:sp>
      <p:sp>
        <p:nvSpPr>
          <p:cNvPr id="9" name="Rectangle: Rounded Corners 8">
            <a:extLst>
              <a:ext uri="{FF2B5EF4-FFF2-40B4-BE49-F238E27FC236}">
                <a16:creationId xmlns:a16="http://schemas.microsoft.com/office/drawing/2014/main" id="{DD2490EE-B54F-4A68-A83F-1FD8D26C48E1}"/>
              </a:ext>
            </a:extLst>
          </p:cNvPr>
          <p:cNvSpPr/>
          <p:nvPr/>
        </p:nvSpPr>
        <p:spPr>
          <a:xfrm>
            <a:off x="488654" y="5153642"/>
            <a:ext cx="8026696" cy="84333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spread our microbes to our friends and others through touch, and therefore we need to wash our hands regularly.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ED08FFF-0E9F-453A-8F49-5B102D33C6B9}"/>
              </a:ext>
            </a:extLst>
          </p:cNvPr>
          <p:cNvSpPr txBox="1">
            <a:spLocks noGrp="1"/>
          </p:cNvSpPr>
          <p:nvPr>
            <p:ph type="title" idx="4294967295"/>
          </p:nvPr>
        </p:nvSpPr>
        <p:spPr>
          <a:xfrm>
            <a:off x="250032" y="218360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Hand Shaking Experiment</a:t>
            </a:r>
          </a:p>
        </p:txBody>
      </p:sp>
      <p:sp>
        <p:nvSpPr>
          <p:cNvPr id="4" name="Footer Placeholder 3">
            <a:extLst>
              <a:ext uri="{FF2B5EF4-FFF2-40B4-BE49-F238E27FC236}">
                <a16:creationId xmlns:a16="http://schemas.microsoft.com/office/drawing/2014/main" id="{44739148-4C6B-4D57-BD8B-E0741941407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945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D81C-E195-4FA9-BD02-002CEC4B5471}"/>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3600" dirty="0"/>
              <a:t>Hand Shaking Experiment Steps</a:t>
            </a:r>
          </a:p>
        </p:txBody>
      </p:sp>
      <p:pic>
        <p:nvPicPr>
          <p:cNvPr id="5" name="Picture 4">
            <a:extLst>
              <a:ext uri="{FF2B5EF4-FFF2-40B4-BE49-F238E27FC236}">
                <a16:creationId xmlns:a16="http://schemas.microsoft.com/office/drawing/2014/main" id="{AB142679-70DF-4A42-A870-E0E54911E3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9" name="Picture 8" descr="Three divided petri dishes:&#10;One with no hands on either side&#10;One with a hand on one side&#10;One with a hand on both sides">
            <a:extLst>
              <a:ext uri="{FF2B5EF4-FFF2-40B4-BE49-F238E27FC236}">
                <a16:creationId xmlns:a16="http://schemas.microsoft.com/office/drawing/2014/main" id="{1C844429-3E6A-4F78-A28E-759EB0025640}"/>
              </a:ext>
            </a:extLst>
          </p:cNvPr>
          <p:cNvPicPr>
            <a:picLocks noChangeAspect="1"/>
          </p:cNvPicPr>
          <p:nvPr/>
        </p:nvPicPr>
        <p:blipFill>
          <a:blip r:embed="rId3"/>
          <a:srcRect/>
          <a:stretch/>
        </p:blipFill>
        <p:spPr>
          <a:xfrm>
            <a:off x="577527" y="923925"/>
            <a:ext cx="8047918" cy="4655317"/>
          </a:xfrm>
          <a:prstGeom prst="rect">
            <a:avLst/>
          </a:prstGeom>
        </p:spPr>
      </p:pic>
      <p:sp>
        <p:nvSpPr>
          <p:cNvPr id="10" name="TextBox 9">
            <a:extLst>
              <a:ext uri="{FF2B5EF4-FFF2-40B4-BE49-F238E27FC236}">
                <a16:creationId xmlns:a16="http://schemas.microsoft.com/office/drawing/2014/main" id="{7C6B429F-4619-461D-B419-C7AE33D926A7}"/>
              </a:ext>
            </a:extLst>
          </p:cNvPr>
          <p:cNvSpPr txBox="1"/>
          <p:nvPr/>
        </p:nvSpPr>
        <p:spPr>
          <a:xfrm>
            <a:off x="830831" y="1212083"/>
            <a:ext cx="1596140" cy="1938992"/>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1. Draw a line on the base of the Petri dish to divide it in half</a:t>
            </a:r>
          </a:p>
        </p:txBody>
      </p:sp>
      <p:sp>
        <p:nvSpPr>
          <p:cNvPr id="11" name="TextBox 10">
            <a:extLst>
              <a:ext uri="{FF2B5EF4-FFF2-40B4-BE49-F238E27FC236}">
                <a16:creationId xmlns:a16="http://schemas.microsoft.com/office/drawing/2014/main" id="{AE6A3EC5-0854-41C7-A54F-05C72FA53448}"/>
              </a:ext>
            </a:extLst>
          </p:cNvPr>
          <p:cNvSpPr txBox="1"/>
          <p:nvPr/>
        </p:nvSpPr>
        <p:spPr>
          <a:xfrm>
            <a:off x="2320791" y="1201814"/>
            <a:ext cx="1486394" cy="1938992"/>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2. Label one side of the base ‘clean’ and the other ‘dirty’</a:t>
            </a:r>
          </a:p>
        </p:txBody>
      </p:sp>
      <p:sp>
        <p:nvSpPr>
          <p:cNvPr id="12" name="TextBox 11">
            <a:extLst>
              <a:ext uri="{FF2B5EF4-FFF2-40B4-BE49-F238E27FC236}">
                <a16:creationId xmlns:a16="http://schemas.microsoft.com/office/drawing/2014/main" id="{3D445C0F-3815-4F03-B83B-60B130EAEC6A}"/>
              </a:ext>
            </a:extLst>
          </p:cNvPr>
          <p:cNvSpPr txBox="1"/>
          <p:nvPr/>
        </p:nvSpPr>
        <p:spPr>
          <a:xfrm>
            <a:off x="3716122" y="1165916"/>
            <a:ext cx="1676185" cy="1323439"/>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3. Make a finger print on the dirty side</a:t>
            </a:r>
          </a:p>
        </p:txBody>
      </p:sp>
      <p:sp>
        <p:nvSpPr>
          <p:cNvPr id="14" name="TextBox 13">
            <a:extLst>
              <a:ext uri="{FF2B5EF4-FFF2-40B4-BE49-F238E27FC236}">
                <a16:creationId xmlns:a16="http://schemas.microsoft.com/office/drawing/2014/main" id="{FD8D953F-E848-4565-86C5-B899F8E75550}"/>
              </a:ext>
            </a:extLst>
          </p:cNvPr>
          <p:cNvSpPr txBox="1"/>
          <p:nvPr/>
        </p:nvSpPr>
        <p:spPr>
          <a:xfrm>
            <a:off x="5096336" y="1138469"/>
            <a:ext cx="1952410" cy="1631216"/>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4. Wash your hands and then make a fingerprint on the clean side</a:t>
            </a:r>
          </a:p>
        </p:txBody>
      </p:sp>
      <p:sp>
        <p:nvSpPr>
          <p:cNvPr id="13" name="TextBox 12">
            <a:extLst>
              <a:ext uri="{FF2B5EF4-FFF2-40B4-BE49-F238E27FC236}">
                <a16:creationId xmlns:a16="http://schemas.microsoft.com/office/drawing/2014/main" id="{A7001716-AAD3-4AF1-8DD5-0258D657F6A1}"/>
              </a:ext>
            </a:extLst>
          </p:cNvPr>
          <p:cNvSpPr txBox="1"/>
          <p:nvPr/>
        </p:nvSpPr>
        <p:spPr>
          <a:xfrm>
            <a:off x="7048746" y="1138469"/>
            <a:ext cx="1345702" cy="1631216"/>
          </a:xfrm>
          <a:prstGeom prst="rect">
            <a:avLst/>
          </a:prstGeom>
          <a:noFill/>
        </p:spPr>
        <p:txBody>
          <a:bodyPr wrap="square" rtlCol="0">
            <a:spAutoFit/>
          </a:bodyPr>
          <a:lstStyle/>
          <a:p>
            <a:pPr defTabSz="914400"/>
            <a:r>
              <a:rPr lang="en-GB" sz="2000" dirty="0">
                <a:solidFill>
                  <a:schemeClr val="accent6">
                    <a:lumMod val="75000"/>
                  </a:schemeClr>
                </a:solidFill>
                <a:latin typeface="Arial" panose="020B0604020202020204" pitchFamily="34" charset="0"/>
                <a:cs typeface="Arial" panose="020B0604020202020204" pitchFamily="34" charset="0"/>
              </a:rPr>
              <a:t>5. Wait at least 2 days. What do you see? </a:t>
            </a:r>
          </a:p>
        </p:txBody>
      </p:sp>
      <p:sp>
        <p:nvSpPr>
          <p:cNvPr id="4" name="Footer Placeholder 3">
            <a:extLst>
              <a:ext uri="{FF2B5EF4-FFF2-40B4-BE49-F238E27FC236}">
                <a16:creationId xmlns:a16="http://schemas.microsoft.com/office/drawing/2014/main" id="{01249FA5-0928-4D05-A3D5-72D12D319C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9531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222F51-5C30-489C-A3B3-A33E335BF558}"/>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7322B7C3-3391-49B0-8341-C8976E7D54A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88291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539530" y="389519"/>
            <a:ext cx="7886700" cy="880172"/>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0" y="1269690"/>
            <a:ext cx="3867151" cy="727762"/>
          </a:xfrm>
          <a:prstGeom prst="wedgeRectCallout">
            <a:avLst>
              <a:gd name="adj1" fmla="val -63776"/>
              <a:gd name="adj2" fmla="val 111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results did you find the most surprising?</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0" y="2394547"/>
            <a:ext cx="3831060" cy="917610"/>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Where have the microbes on your hands may come from?</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0" y="3709252"/>
            <a:ext cx="4017991" cy="1005623"/>
          </a:xfrm>
          <a:prstGeom prst="wedgeRectCallout">
            <a:avLst>
              <a:gd name="adj1" fmla="val -68281"/>
              <a:gd name="adj2" fmla="val 1288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Why it is important to use soap when washing our hands?</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64" y="5071513"/>
            <a:ext cx="3853616" cy="810516"/>
          </a:xfrm>
          <a:prstGeom prst="wedgeRectCallout">
            <a:avLst>
              <a:gd name="adj1" fmla="val 63551"/>
              <a:gd name="adj2" fmla="val 4069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can we use if there is no soap available?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923D800-ABBF-4E8A-A28B-7A768C49B0C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772F2FA2-6A24-4C5C-B636-02482848337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3192440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2077</TotalTime>
  <Words>2483</Words>
  <Application>Microsoft Office PowerPoint</Application>
  <PresentationFormat>On-screen Show (4:3)</PresentationFormat>
  <Paragraphs>436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Symbol</vt:lpstr>
      <vt:lpstr>Wingdings</vt:lpstr>
      <vt:lpstr>Office Theme</vt:lpstr>
      <vt:lpstr>Infection Prevention and Control (IPC): Hand Hygiene</vt:lpstr>
      <vt:lpstr>Learning Outcomes</vt:lpstr>
      <vt:lpstr>Curriculum Links</vt:lpstr>
      <vt:lpstr>Why it is Important to Wash our Hands?</vt:lpstr>
      <vt:lpstr>Main Activity: Hand Shaking Experiment</vt:lpstr>
      <vt:lpstr>Hand Shaking Experiment Steps</vt:lpstr>
      <vt:lpstr>Discussion</vt:lpstr>
      <vt:lpstr>Discussion Points</vt:lpstr>
      <vt:lpstr>Extension Activities</vt:lpstr>
      <vt:lpstr>Hand Shaking Experiment  Section A Results Worksheet </vt:lpstr>
      <vt:lpstr>Hand Shaking Experiment  Observations</vt:lpstr>
      <vt:lpstr>Hand Shaking Experiment  Conclusions</vt:lpstr>
      <vt:lpstr>Hand Shaking Experiment  Section B Results Worksheet</vt:lpstr>
      <vt:lpstr>Hand Shaking Experiment Questions (1/2)</vt:lpstr>
      <vt:lpstr>Hand Shaking Experiment Questions 2/2</vt:lpstr>
      <vt:lpstr>Hand Shaking Experiment – Answers 1</vt:lpstr>
      <vt:lpstr>Hand Shaking Experiment – Answers 2</vt:lpstr>
      <vt:lpstr>Hand Shaking Experiment – Answers 3</vt:lpstr>
      <vt:lpstr>Hand Shaking Experiment – Answers 4</vt:lpstr>
      <vt:lpstr>Hand Shaking Experiment – Answers 5</vt:lpstr>
      <vt:lpstr>Hand Shaking Experiment – Answers 6</vt:lpstr>
      <vt:lpstr>The Chain of Infection</vt:lpstr>
      <vt:lpstr>Breaking the Chain of Infection</vt:lpstr>
      <vt:lpstr>Hand Washing Poster</vt:lpstr>
      <vt:lpstr>Learning Consolidation</vt:lpstr>
      <vt:lpstr>Hand Hygiene Quiz 1</vt:lpstr>
      <vt:lpstr>Hand Hygiene Quiz 2</vt:lpstr>
      <vt:lpstr>Hand Hygiene Quiz 3</vt:lpstr>
      <vt:lpstr>Hand Hygiene Quiz 4</vt:lpstr>
      <vt:lpstr>Hand Hygiene Quiz 1 - Answers</vt:lpstr>
      <vt:lpstr>Hand Hygiene Quiz 2 - Answers</vt:lpstr>
      <vt:lpstr>Hand Hygiene Quiz 3 - Answers</vt:lpstr>
      <vt:lpstr>Hand Hygiene Quiz 4 -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268</cp:revision>
  <dcterms:created xsi:type="dcterms:W3CDTF">2022-02-28T09:25:11Z</dcterms:created>
  <dcterms:modified xsi:type="dcterms:W3CDTF">2022-08-18T14:32:18Z</dcterms:modified>
</cp:coreProperties>
</file>