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257" r:id="rId3"/>
    <p:sldId id="263" r:id="rId4"/>
    <p:sldId id="258" r:id="rId5"/>
    <p:sldId id="483" r:id="rId6"/>
    <p:sldId id="484" r:id="rId7"/>
    <p:sldId id="485" r:id="rId8"/>
    <p:sldId id="267" r:id="rId9"/>
    <p:sldId id="486" r:id="rId10"/>
    <p:sldId id="545" r:id="rId11"/>
    <p:sldId id="490" r:id="rId12"/>
    <p:sldId id="523" r:id="rId13"/>
    <p:sldId id="524" r:id="rId14"/>
    <p:sldId id="525" r:id="rId15"/>
    <p:sldId id="526" r:id="rId16"/>
    <p:sldId id="527" r:id="rId17"/>
    <p:sldId id="546" r:id="rId18"/>
    <p:sldId id="547" r:id="rId19"/>
    <p:sldId id="552" r:id="rId20"/>
    <p:sldId id="553" r:id="rId21"/>
    <p:sldId id="548" r:id="rId22"/>
    <p:sldId id="537" r:id="rId23"/>
    <p:sldId id="538" r:id="rId24"/>
    <p:sldId id="539" r:id="rId25"/>
    <p:sldId id="541" r:id="rId26"/>
    <p:sldId id="542" r:id="rId27"/>
    <p:sldId id="543" r:id="rId28"/>
    <p:sldId id="549" r:id="rId29"/>
    <p:sldId id="550" r:id="rId30"/>
    <p:sldId id="55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a Vaitkeviciute" initials="RV" lastIdx="1" clrIdx="0">
    <p:extLst>
      <p:ext uri="{19B8F6BF-5375-455C-9EA6-DF929625EA0E}">
        <p15:presenceInfo xmlns:p15="http://schemas.microsoft.com/office/powerpoint/2012/main" userId="S::Ruta.Vaitkeviciute@phe.gov.uk::06c03721-c6a2-4b22-bdc6-1ffafd367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62A5"/>
    <a:srgbClr val="302564"/>
    <a:srgbClr val="12B38F"/>
    <a:srgbClr val="8DC641"/>
    <a:srgbClr val="712B8F"/>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57" autoAdjust="0"/>
  </p:normalViewPr>
  <p:slideViewPr>
    <p:cSldViewPr snapToGrid="0">
      <p:cViewPr varScale="1">
        <p:scale>
          <a:sx n="62" d="100"/>
          <a:sy n="62" d="100"/>
        </p:scale>
        <p:origin x="1424" y="56"/>
      </p:cViewPr>
      <p:guideLst/>
    </p:cSldViewPr>
  </p:slideViewPr>
  <p:outlineViewPr>
    <p:cViewPr>
      <p:scale>
        <a:sx n="33" d="100"/>
        <a:sy n="33" d="100"/>
      </p:scale>
      <p:origin x="0" y="-1356"/>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18/08/2022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057275" y="3041738"/>
            <a:ext cx="9144000" cy="2387600"/>
          </a:xfrm>
        </p:spPr>
        <p:txBody>
          <a:bodyPr>
            <a:normAutofit/>
          </a:bodyPr>
          <a:lstStyle/>
          <a:p>
            <a:r>
              <a:rPr lang="en-GB" sz="5000" dirty="0"/>
              <a:t>Infection Prevention and Control (IPC):</a:t>
            </a:r>
            <a:br>
              <a:rPr lang="en-GB" sz="5000" dirty="0"/>
            </a:br>
            <a:r>
              <a:rPr lang="en-GB" sz="5000" dirty="0"/>
              <a:t>Respiratory Hygiene</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057275" y="5362663"/>
            <a:ext cx="5170978" cy="552405"/>
          </a:xfrm>
        </p:spPr>
        <p:txBody>
          <a:bodyPr/>
          <a:lstStyle/>
          <a:p>
            <a:r>
              <a:rPr lang="en-GB" dirty="0"/>
              <a:t>Key Stage 3</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B77EE9-24C8-4F07-838B-F137E4011DA8}"/>
              </a:ext>
            </a:extLst>
          </p:cNvPr>
          <p:cNvSpPr>
            <a:spLocks noGrp="1"/>
          </p:cNvSpPr>
          <p:nvPr>
            <p:ph type="title"/>
          </p:nvPr>
        </p:nvSpPr>
        <p:spPr>
          <a:xfrm>
            <a:off x="628650" y="617331"/>
            <a:ext cx="7886700" cy="830343"/>
          </a:xfrm>
        </p:spPr>
        <p:txBody>
          <a:bodyPr>
            <a:normAutofit/>
          </a:bodyPr>
          <a:lstStyle/>
          <a:p>
            <a:pPr algn="ctr"/>
            <a:r>
              <a:rPr lang="en-GB" sz="4500" b="1" dirty="0"/>
              <a:t>Fascinating Fact</a:t>
            </a:r>
          </a:p>
        </p:txBody>
      </p:sp>
      <p:sp>
        <p:nvSpPr>
          <p:cNvPr id="5" name="Rectangle 4">
            <a:extLst>
              <a:ext uri="{FF2B5EF4-FFF2-40B4-BE49-F238E27FC236}">
                <a16:creationId xmlns:a16="http://schemas.microsoft.com/office/drawing/2014/main" id="{D52CED9C-0AA2-47BE-96E2-12068F8D99DB}"/>
              </a:ext>
            </a:extLst>
          </p:cNvPr>
          <p:cNvSpPr/>
          <p:nvPr/>
        </p:nvSpPr>
        <p:spPr>
          <a:xfrm>
            <a:off x="704850" y="2185987"/>
            <a:ext cx="7734300" cy="2486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Arial" panose="020B0604020202020204" pitchFamily="34" charset="0"/>
                <a:cs typeface="Arial" panose="020B0604020202020204" pitchFamily="34" charset="0"/>
              </a:rPr>
              <a:t>Lower respiratory infections remain the world’s most deadly communicable (infectious) disease, ranked as the 4th leading cause of death. In 2019 it claimed 2.6 million lives.</a:t>
            </a:r>
          </a:p>
        </p:txBody>
      </p:sp>
      <p:sp>
        <p:nvSpPr>
          <p:cNvPr id="3" name="Footer Placeholder 2">
            <a:extLst>
              <a:ext uri="{FF2B5EF4-FFF2-40B4-BE49-F238E27FC236}">
                <a16:creationId xmlns:a16="http://schemas.microsoft.com/office/drawing/2014/main" id="{32EFC672-754B-4A79-8AA8-5B906217D62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4994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C29A3B-A6F0-438F-922C-A8086B7EF55A}"/>
              </a:ext>
              <a:ext uri="{C183D7F6-B498-43B3-948B-1728B52AA6E4}">
                <adec:decorative xmlns:adec="http://schemas.microsoft.com/office/drawing/2017/decorative" val="0"/>
              </a:ext>
            </a:extLst>
          </p:cNvPr>
          <p:cNvSpPr>
            <a:spLocks noGrp="1"/>
          </p:cNvSpPr>
          <p:nvPr>
            <p:ph type="title"/>
          </p:nvPr>
        </p:nvSpPr>
        <p:spPr>
          <a:xfrm>
            <a:off x="628650" y="-938489"/>
            <a:ext cx="7886700" cy="830343"/>
          </a:xfrm>
        </p:spPr>
        <p:txBody>
          <a:bodyPr>
            <a:normAutofit/>
          </a:bodyPr>
          <a:lstStyle/>
          <a:p>
            <a:pPr algn="ctr"/>
            <a:r>
              <a:rPr lang="en-GB" sz="3000" b="1" dirty="0"/>
              <a:t>Snot Gun Experiment - Questions</a:t>
            </a:r>
          </a:p>
        </p:txBody>
      </p:sp>
      <p:sp>
        <p:nvSpPr>
          <p:cNvPr id="9" name="Title 1">
            <a:extLst>
              <a:ext uri="{FF2B5EF4-FFF2-40B4-BE49-F238E27FC236}">
                <a16:creationId xmlns:a16="http://schemas.microsoft.com/office/drawing/2014/main" id="{6A553A17-4F85-4F7C-8FF0-0BACD698EAA5}"/>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a:t>
            </a:r>
            <a:endParaRPr lang="en-GB" sz="3000" b="1" dirty="0"/>
          </a:p>
        </p:txBody>
      </p:sp>
      <p:sp>
        <p:nvSpPr>
          <p:cNvPr id="17" name="Rectangle: Rounded Corners 16">
            <a:extLst>
              <a:ext uri="{FF2B5EF4-FFF2-40B4-BE49-F238E27FC236}">
                <a16:creationId xmlns:a16="http://schemas.microsoft.com/office/drawing/2014/main" id="{334CE14A-8995-4F8B-B4FA-2EFF1FB62A32}"/>
              </a:ext>
              <a:ext uri="{C183D7F6-B498-43B3-948B-1728B52AA6E4}">
                <adec:decorative xmlns:adec="http://schemas.microsoft.com/office/drawing/2017/decorative" val="1"/>
              </a:ext>
            </a:extLst>
          </p:cNvPr>
          <p:cNvSpPr/>
          <p:nvPr/>
        </p:nvSpPr>
        <p:spPr>
          <a:xfrm>
            <a:off x="757445" y="1056060"/>
            <a:ext cx="7598941" cy="5220914"/>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98604B85-28FB-4DDF-9981-8F5EA85B175A}"/>
              </a:ext>
              <a:ext uri="{C183D7F6-B498-43B3-948B-1728B52AA6E4}">
                <adec:decorative xmlns:adec="http://schemas.microsoft.com/office/drawing/2017/decorative" val="1"/>
              </a:ext>
            </a:extLst>
          </p:cNvPr>
          <p:cNvSpPr/>
          <p:nvPr/>
        </p:nvSpPr>
        <p:spPr>
          <a:xfrm>
            <a:off x="7910235" y="920118"/>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DE3E2385-F95F-4BDE-BAF2-DF1C01AE2EA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48711" y="946326"/>
            <a:ext cx="579416" cy="523798"/>
          </a:xfrm>
          <a:prstGeom prst="rect">
            <a:avLst/>
          </a:prstGeom>
        </p:spPr>
      </p:pic>
      <p:sp>
        <p:nvSpPr>
          <p:cNvPr id="11" name="TextBox 10" descr="Questions&#10;Which disk do you think will be most affected by the sneeze?&#10;&gt; The paper disks directly in front of and to the sides of the sneezer will be the most affected&#10;Which people do you think will be least affected by the sneeze?&#10;&gt; The person behind the sneezer and those furthest away&#10;What do you think will happen when you place a gloved hand over the sneeze?&#10;&gt; The sneeze will not travel to as many people but the microbes will be found on the hand&#10;What do you think will happen when you place a tissue over the sneeze?&#10;&gt; All the microbes will be trapped in the tissue&#10;">
            <a:extLst>
              <a:ext uri="{FF2B5EF4-FFF2-40B4-BE49-F238E27FC236}">
                <a16:creationId xmlns:a16="http://schemas.microsoft.com/office/drawing/2014/main" id="{649A154A-F158-4DFC-957A-EA9879523974}"/>
              </a:ext>
            </a:extLst>
          </p:cNvPr>
          <p:cNvSpPr txBox="1"/>
          <p:nvPr/>
        </p:nvSpPr>
        <p:spPr>
          <a:xfrm>
            <a:off x="911442" y="1167294"/>
            <a:ext cx="7251483" cy="5016758"/>
          </a:xfrm>
          <a:prstGeom prst="rect">
            <a:avLst/>
          </a:prstGeom>
          <a:noFill/>
        </p:spPr>
        <p:txBody>
          <a:bodyPr wrap="square" rtlCol="0">
            <a:spAutoFit/>
          </a:bodyPr>
          <a:lstStyle/>
          <a:p>
            <a:r>
              <a:rPr lang="en-GB" sz="2000" b="1" dirty="0">
                <a:solidFill>
                  <a:prstClr val="black"/>
                </a:solidFill>
                <a:latin typeface="Arial" panose="020B0604020202020204" pitchFamily="34" charset="0"/>
                <a:cs typeface="Arial" panose="020B0604020202020204" pitchFamily="34" charset="0"/>
              </a:rPr>
              <a:t>Questions</a:t>
            </a:r>
          </a:p>
          <a:p>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Which disk do you think will be most affected by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a:p>
            <a:pPr marL="228600" indent="-228600">
              <a:buFont typeface="+mj-lt"/>
              <a:buAutoNum type="arabicPeriod"/>
            </a:pPr>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Which people do you think will be least affected by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a:p>
            <a:pPr marL="228600" indent="-228600">
              <a:buFont typeface="+mj-lt"/>
              <a:buAutoNum type="arabicPeriod"/>
            </a:pPr>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What do you think will happen when you place a gloved hand over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a:p>
            <a:pPr marL="228600" indent="-228600">
              <a:buFont typeface="+mj-lt"/>
              <a:buAutoNum type="arabicPeriod"/>
            </a:pPr>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What do you think will happen when you place a tissue over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p:txBody>
      </p:sp>
      <p:sp>
        <p:nvSpPr>
          <p:cNvPr id="3" name="Footer Placeholder 2">
            <a:extLst>
              <a:ext uri="{FF2B5EF4-FFF2-40B4-BE49-F238E27FC236}">
                <a16:creationId xmlns:a16="http://schemas.microsoft.com/office/drawing/2014/main" id="{B595AD2B-7D81-4E9C-BF31-676222D6258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40944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FA50E4-B491-4E13-AFC5-5B2E584DC15C}"/>
              </a:ext>
              <a:ext uri="{C183D7F6-B498-43B3-948B-1728B52AA6E4}">
                <adec:decorative xmlns:adec="http://schemas.microsoft.com/office/drawing/2017/decorative" val="0"/>
              </a:ext>
            </a:extLst>
          </p:cNvPr>
          <p:cNvSpPr>
            <a:spLocks noGrp="1"/>
          </p:cNvSpPr>
          <p:nvPr>
            <p:ph type="title"/>
          </p:nvPr>
        </p:nvSpPr>
        <p:spPr>
          <a:xfrm>
            <a:off x="628650" y="-919035"/>
            <a:ext cx="7886700" cy="830343"/>
          </a:xfrm>
        </p:spPr>
        <p:txBody>
          <a:bodyPr>
            <a:normAutofit/>
          </a:bodyPr>
          <a:lstStyle/>
          <a:p>
            <a:pPr algn="ctr"/>
            <a:r>
              <a:rPr lang="en-GB" sz="3000" b="1" dirty="0"/>
              <a:t>Snot Gun Experiment – Results 1</a:t>
            </a:r>
          </a:p>
        </p:txBody>
      </p:sp>
      <p:sp>
        <p:nvSpPr>
          <p:cNvPr id="12" name="Title 1">
            <a:extLst>
              <a:ext uri="{FF2B5EF4-FFF2-40B4-BE49-F238E27FC236}">
                <a16:creationId xmlns:a16="http://schemas.microsoft.com/office/drawing/2014/main" id="{388044C8-7192-4D99-B120-C7B94A80BECC}"/>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a:t>
            </a:r>
            <a:endParaRPr lang="en-GB" sz="3000" b="1" dirty="0"/>
          </a:p>
        </p:txBody>
      </p:sp>
      <p:sp>
        <p:nvSpPr>
          <p:cNvPr id="10" name="Rectangle: Rounded Corners 9" descr="Results&#10;What was the furthest distance the sneeze travelled? &#10;&#10;&#10;&#10;&#10;&#10;&#10;&#10;&#10;Did any of the sneezes contaminate any of the people on the side lines? If so, how many?&#10;&#10;&#10;&#10;&#10;&#10;&#10;How many ‘microbes’ landed on the person behind the sneezer?">
            <a:extLst>
              <a:ext uri="{FF2B5EF4-FFF2-40B4-BE49-F238E27FC236}">
                <a16:creationId xmlns:a16="http://schemas.microsoft.com/office/drawing/2014/main" id="{1CBEA5C2-3089-4551-8289-7124909F8EFA}"/>
              </a:ext>
            </a:extLst>
          </p:cNvPr>
          <p:cNvSpPr/>
          <p:nvPr/>
        </p:nvSpPr>
        <p:spPr>
          <a:xfrm>
            <a:off x="909932" y="1238250"/>
            <a:ext cx="7229862" cy="4810125"/>
          </a:xfrm>
          <a:prstGeom prst="roundRect">
            <a:avLst>
              <a:gd name="adj" fmla="val 1818"/>
            </a:avLst>
          </a:prstGeom>
          <a:noFill/>
          <a:ln w="28575" cap="flat" cmpd="sng" algn="ctr">
            <a:solidFill>
              <a:srgbClr val="2862A5"/>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Results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What was the furthest distance the sneeze travelled?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94FA43E6-716D-40BA-8A0B-DAD281F65A63}"/>
              </a:ext>
              <a:ext uri="{C183D7F6-B498-43B3-948B-1728B52AA6E4}">
                <adec:decorative xmlns:adec="http://schemas.microsoft.com/office/drawing/2017/decorative" val="1"/>
              </a:ext>
            </a:extLst>
          </p:cNvPr>
          <p:cNvSpPr/>
          <p:nvPr/>
        </p:nvSpPr>
        <p:spPr>
          <a:xfrm>
            <a:off x="757445" y="1056060"/>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B2E42992-E532-4CF5-9E06-4F071F38E56A}"/>
              </a:ext>
              <a:ext uri="{C183D7F6-B498-43B3-948B-1728B52AA6E4}">
                <adec:decorative xmlns:adec="http://schemas.microsoft.com/office/drawing/2017/decorative" val="1"/>
              </a:ext>
            </a:extLst>
          </p:cNvPr>
          <p:cNvSpPr/>
          <p:nvPr/>
        </p:nvSpPr>
        <p:spPr>
          <a:xfrm>
            <a:off x="7936171" y="913706"/>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2C87C1FF-5D3F-4682-A840-B73612BE230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7906" y="937084"/>
            <a:ext cx="579416" cy="523798"/>
          </a:xfrm>
          <a:prstGeom prst="rect">
            <a:avLst/>
          </a:prstGeom>
        </p:spPr>
      </p:pic>
      <p:graphicFrame>
        <p:nvGraphicFramePr>
          <p:cNvPr id="11" name="Table 9" descr="Table for results">
            <a:extLst>
              <a:ext uri="{FF2B5EF4-FFF2-40B4-BE49-F238E27FC236}">
                <a16:creationId xmlns:a16="http://schemas.microsoft.com/office/drawing/2014/main" id="{181B87BB-DBDA-497A-9134-EE13B0F8F6AC}"/>
              </a:ext>
            </a:extLst>
          </p:cNvPr>
          <p:cNvGraphicFramePr>
            <a:graphicFrameLocks noGrp="1"/>
          </p:cNvGraphicFramePr>
          <p:nvPr>
            <p:extLst>
              <p:ext uri="{D42A27DB-BD31-4B8C-83A1-F6EECF244321}">
                <p14:modId xmlns:p14="http://schemas.microsoft.com/office/powerpoint/2010/main" val="3332229669"/>
              </p:ext>
            </p:extLst>
          </p:nvPr>
        </p:nvGraphicFramePr>
        <p:xfrm>
          <a:off x="1004206" y="2714626"/>
          <a:ext cx="6954780" cy="3162993"/>
        </p:xfrm>
        <a:graphic>
          <a:graphicData uri="http://schemas.openxmlformats.org/drawingml/2006/table">
            <a:tbl>
              <a:tblPr firstRow="1" bandRow="1"/>
              <a:tblGrid>
                <a:gridCol w="2318260">
                  <a:extLst>
                    <a:ext uri="{9D8B030D-6E8A-4147-A177-3AD203B41FA5}">
                      <a16:colId xmlns:a16="http://schemas.microsoft.com/office/drawing/2014/main" val="801373018"/>
                    </a:ext>
                  </a:extLst>
                </a:gridCol>
                <a:gridCol w="2318260">
                  <a:extLst>
                    <a:ext uri="{9D8B030D-6E8A-4147-A177-3AD203B41FA5}">
                      <a16:colId xmlns:a16="http://schemas.microsoft.com/office/drawing/2014/main" val="1364566338"/>
                    </a:ext>
                  </a:extLst>
                </a:gridCol>
                <a:gridCol w="2318260">
                  <a:extLst>
                    <a:ext uri="{9D8B030D-6E8A-4147-A177-3AD203B41FA5}">
                      <a16:colId xmlns:a16="http://schemas.microsoft.com/office/drawing/2014/main" val="3123924349"/>
                    </a:ext>
                  </a:extLst>
                </a:gridCol>
              </a:tblGrid>
              <a:tr h="112964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Distance travelled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Number of people contaminated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6600884"/>
                  </a:ext>
                </a:extLst>
              </a:tr>
              <a:tr h="6777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Sneeze alone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291304"/>
                  </a:ext>
                </a:extLst>
              </a:tr>
              <a:tr h="6777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Gloved hand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558406"/>
                  </a:ext>
                </a:extLst>
              </a:tr>
              <a:tr h="6777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Tissue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5940743"/>
                  </a:ext>
                </a:extLst>
              </a:tr>
            </a:tbl>
          </a:graphicData>
        </a:graphic>
      </p:graphicFrame>
      <p:sp>
        <p:nvSpPr>
          <p:cNvPr id="3" name="Footer Placeholder 2">
            <a:extLst>
              <a:ext uri="{FF2B5EF4-FFF2-40B4-BE49-F238E27FC236}">
                <a16:creationId xmlns:a16="http://schemas.microsoft.com/office/drawing/2014/main" id="{F9DF5996-D035-4C23-9217-A1DDF72EFDF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3725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3B89EC-D9BF-4E7C-81E5-F31F5C957D61}"/>
              </a:ext>
              <a:ext uri="{C183D7F6-B498-43B3-948B-1728B52AA6E4}">
                <adec:decorative xmlns:adec="http://schemas.microsoft.com/office/drawing/2017/decorative" val="0"/>
              </a:ext>
            </a:extLst>
          </p:cNvPr>
          <p:cNvSpPr>
            <a:spLocks noGrp="1"/>
          </p:cNvSpPr>
          <p:nvPr>
            <p:ph type="title"/>
          </p:nvPr>
        </p:nvSpPr>
        <p:spPr>
          <a:xfrm>
            <a:off x="628650" y="-928760"/>
            <a:ext cx="7886700" cy="830343"/>
          </a:xfrm>
        </p:spPr>
        <p:txBody>
          <a:bodyPr>
            <a:normAutofit/>
          </a:bodyPr>
          <a:lstStyle/>
          <a:p>
            <a:pPr algn="ctr"/>
            <a:r>
              <a:rPr lang="en-GB" sz="3000" b="1" dirty="0"/>
              <a:t>Snot Gun Experiment – Results 2</a:t>
            </a:r>
          </a:p>
        </p:txBody>
      </p:sp>
      <p:sp>
        <p:nvSpPr>
          <p:cNvPr id="11" name="Title 1">
            <a:extLst>
              <a:ext uri="{FF2B5EF4-FFF2-40B4-BE49-F238E27FC236}">
                <a16:creationId xmlns:a16="http://schemas.microsoft.com/office/drawing/2014/main" id="{216F3223-CC06-4826-A531-909BDA7A8E3D}"/>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a:t>
            </a:r>
            <a:endParaRPr lang="en-GB" sz="3000" b="1" dirty="0"/>
          </a:p>
        </p:txBody>
      </p:sp>
      <p:sp>
        <p:nvSpPr>
          <p:cNvPr id="8" name="Rectangle: Rounded Corners 7" descr="Results&#10;What was the furthest distance the sneeze travelled? &#10;&#10;&#10;&#10;&#10;&#10;&#10;&#10;&#10;Did any of the sneezes contaminate any of the people on the side lines? If so, how many?&#10;&#10;&#10;&#10;&#10;&#10;&#10;How many ‘microbes’ landed on the person behind the sneezer?">
            <a:extLst>
              <a:ext uri="{FF2B5EF4-FFF2-40B4-BE49-F238E27FC236}">
                <a16:creationId xmlns:a16="http://schemas.microsoft.com/office/drawing/2014/main" id="{C99716D1-0A88-454E-BA8B-3AC257DF12E5}"/>
              </a:ext>
            </a:extLst>
          </p:cNvPr>
          <p:cNvSpPr/>
          <p:nvPr/>
        </p:nvSpPr>
        <p:spPr>
          <a:xfrm>
            <a:off x="918481" y="1192230"/>
            <a:ext cx="7307038" cy="4922819"/>
          </a:xfrm>
          <a:prstGeom prst="roundRect">
            <a:avLst>
              <a:gd name="adj" fmla="val 1818"/>
            </a:avLst>
          </a:prstGeom>
          <a:noFill/>
          <a:ln w="28575" cap="flat" cmpd="sng" algn="ctr">
            <a:solidFill>
              <a:srgbClr val="2862A5"/>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Did any of the sneezes contaminate any of the people on the side lines? If so, how many?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20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20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20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How many ‘microbes’ landed on the person behind the sneezer?</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a:t>
            </a:r>
          </a:p>
        </p:txBody>
      </p:sp>
      <p:graphicFrame>
        <p:nvGraphicFramePr>
          <p:cNvPr id="9" name="Table 9" descr="Table for results">
            <a:extLst>
              <a:ext uri="{FF2B5EF4-FFF2-40B4-BE49-F238E27FC236}">
                <a16:creationId xmlns:a16="http://schemas.microsoft.com/office/drawing/2014/main" id="{D3E80F40-1241-4B6E-B32A-E19B9D39CDE7}"/>
              </a:ext>
            </a:extLst>
          </p:cNvPr>
          <p:cNvGraphicFramePr>
            <a:graphicFrameLocks noGrp="1"/>
          </p:cNvGraphicFramePr>
          <p:nvPr>
            <p:extLst>
              <p:ext uri="{D42A27DB-BD31-4B8C-83A1-F6EECF244321}">
                <p14:modId xmlns:p14="http://schemas.microsoft.com/office/powerpoint/2010/main" val="2227128934"/>
              </p:ext>
            </p:extLst>
          </p:nvPr>
        </p:nvGraphicFramePr>
        <p:xfrm>
          <a:off x="1064078" y="2149031"/>
          <a:ext cx="7015844" cy="2289618"/>
        </p:xfrm>
        <a:graphic>
          <a:graphicData uri="http://schemas.openxmlformats.org/drawingml/2006/table">
            <a:tbl>
              <a:tblPr firstRow="1" bandRow="1"/>
              <a:tblGrid>
                <a:gridCol w="2338615">
                  <a:extLst>
                    <a:ext uri="{9D8B030D-6E8A-4147-A177-3AD203B41FA5}">
                      <a16:colId xmlns:a16="http://schemas.microsoft.com/office/drawing/2014/main" val="801373018"/>
                    </a:ext>
                  </a:extLst>
                </a:gridCol>
                <a:gridCol w="4677229">
                  <a:extLst>
                    <a:ext uri="{9D8B030D-6E8A-4147-A177-3AD203B41FA5}">
                      <a16:colId xmlns:a16="http://schemas.microsoft.com/office/drawing/2014/main" val="1364566338"/>
                    </a:ext>
                  </a:extLst>
                </a:gridCol>
              </a:tblGrid>
              <a:tr h="76320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Sneeze alone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20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291304"/>
                  </a:ext>
                </a:extLst>
              </a:tr>
              <a:tr h="7632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Gloved hand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558406"/>
                  </a:ext>
                </a:extLst>
              </a:tr>
              <a:tr h="7632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Tissue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5940743"/>
                  </a:ext>
                </a:extLst>
              </a:tr>
            </a:tbl>
          </a:graphicData>
        </a:graphic>
      </p:graphicFrame>
      <p:sp>
        <p:nvSpPr>
          <p:cNvPr id="15" name="Rectangle: Rounded Corners 14">
            <a:extLst>
              <a:ext uri="{FF2B5EF4-FFF2-40B4-BE49-F238E27FC236}">
                <a16:creationId xmlns:a16="http://schemas.microsoft.com/office/drawing/2014/main" id="{2CB20BC2-E023-4BFD-9983-5C9EE2B6DB11}"/>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A3D75326-6A95-4A90-B9AD-838EC185F7C0}"/>
              </a:ext>
              <a:ext uri="{C183D7F6-B498-43B3-948B-1728B52AA6E4}">
                <adec:decorative xmlns:adec="http://schemas.microsoft.com/office/drawing/2017/decorative" val="1"/>
              </a:ext>
            </a:extLst>
          </p:cNvPr>
          <p:cNvSpPr/>
          <p:nvPr/>
        </p:nvSpPr>
        <p:spPr>
          <a:xfrm>
            <a:off x="7864133" y="886214"/>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D72657C-2086-459F-9D5E-F123D6A0EAE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0033" y="912952"/>
            <a:ext cx="579416" cy="523798"/>
          </a:xfrm>
          <a:prstGeom prst="rect">
            <a:avLst/>
          </a:prstGeom>
        </p:spPr>
      </p:pic>
      <p:sp>
        <p:nvSpPr>
          <p:cNvPr id="3" name="Footer Placeholder 2">
            <a:extLst>
              <a:ext uri="{FF2B5EF4-FFF2-40B4-BE49-F238E27FC236}">
                <a16:creationId xmlns:a16="http://schemas.microsoft.com/office/drawing/2014/main" id="{B3E2F92B-C1D9-4188-83A0-9696501C731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8045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C0F210-FAA8-4986-8273-FB2230BD7F4A}"/>
              </a:ext>
              <a:ext uri="{C183D7F6-B498-43B3-948B-1728B52AA6E4}">
                <adec:decorative xmlns:adec="http://schemas.microsoft.com/office/drawing/2017/decorative" val="0"/>
              </a:ext>
            </a:extLst>
          </p:cNvPr>
          <p:cNvSpPr>
            <a:spLocks noGrp="1"/>
          </p:cNvSpPr>
          <p:nvPr>
            <p:ph type="title"/>
          </p:nvPr>
        </p:nvSpPr>
        <p:spPr>
          <a:xfrm>
            <a:off x="628650" y="-987127"/>
            <a:ext cx="7886700" cy="830343"/>
          </a:xfrm>
        </p:spPr>
        <p:txBody>
          <a:bodyPr>
            <a:normAutofit/>
          </a:bodyPr>
          <a:lstStyle/>
          <a:p>
            <a:pPr algn="ctr"/>
            <a:r>
              <a:rPr lang="en-GB" sz="3000" b="1" dirty="0"/>
              <a:t>Snot Gun Experiment - Conclusions</a:t>
            </a:r>
          </a:p>
        </p:txBody>
      </p:sp>
      <p:sp>
        <p:nvSpPr>
          <p:cNvPr id="8" name="Title 1">
            <a:extLst>
              <a:ext uri="{FF2B5EF4-FFF2-40B4-BE49-F238E27FC236}">
                <a16:creationId xmlns:a16="http://schemas.microsoft.com/office/drawing/2014/main" id="{54E996D3-3716-404C-B33B-3B0BB58771BF}"/>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a:t>
            </a:r>
            <a:endParaRPr lang="en-GB" sz="3000" b="1" dirty="0"/>
          </a:p>
        </p:txBody>
      </p:sp>
      <p:sp>
        <p:nvSpPr>
          <p:cNvPr id="18" name="Rectangle: Rounded Corners 17" descr="Conclusions&#10;Based on this experiment what have you learnt about microbial transmission?&#10;&gt; Microbes can pass very easily from person to person through sneezing and touch.&#10;If we don’t wash our hands after sneezing into them, what might happen?&#10;&gt; We can still transfer the harmful microbes found in a sneeze to other people when we touch them&#10;Which method is best for preventing the spread of infection, sneezing into your hand or sneezing into a tissue? Why?&#10;&gt; Sneezing into a tissue; this causes the microbes to get trapped and we can then throw the tissue away&#10;">
            <a:extLst>
              <a:ext uri="{FF2B5EF4-FFF2-40B4-BE49-F238E27FC236}">
                <a16:creationId xmlns:a16="http://schemas.microsoft.com/office/drawing/2014/main" id="{36917812-9A88-43E5-B010-009DC303F9EB}"/>
              </a:ext>
            </a:extLst>
          </p:cNvPr>
          <p:cNvSpPr/>
          <p:nvPr/>
        </p:nvSpPr>
        <p:spPr>
          <a:xfrm>
            <a:off x="878456" y="1214921"/>
            <a:ext cx="7322569" cy="4890604"/>
          </a:xfrm>
          <a:prstGeom prst="roundRect">
            <a:avLst>
              <a:gd name="adj" fmla="val 4235"/>
            </a:avLst>
          </a:prstGeom>
          <a:noFill/>
          <a:ln w="28575" cap="flat" cmpd="sng" algn="ctr">
            <a:solidFill>
              <a:srgbClr val="2862A5"/>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Conclusions</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Based on this experiment what have you learnt about microbial transmission?</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we don’t wash our hands after sneezing into them, what might happen?</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method is best for preventing the spread of infection, sneezing into your hand or sneezing into a tissue? Why?</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a:t>
            </a:r>
          </a:p>
        </p:txBody>
      </p:sp>
      <p:sp>
        <p:nvSpPr>
          <p:cNvPr id="11" name="Rectangle: Rounded Corners 10">
            <a:extLst>
              <a:ext uri="{FF2B5EF4-FFF2-40B4-BE49-F238E27FC236}">
                <a16:creationId xmlns:a16="http://schemas.microsoft.com/office/drawing/2014/main" id="{D1D0014A-50D1-45E0-9229-0055E020FD88}"/>
              </a:ext>
              <a:ext uri="{C183D7F6-B498-43B3-948B-1728B52AA6E4}">
                <adec:decorative xmlns:adec="http://schemas.microsoft.com/office/drawing/2017/decorative" val="1"/>
              </a:ext>
            </a:extLst>
          </p:cNvPr>
          <p:cNvSpPr/>
          <p:nvPr/>
        </p:nvSpPr>
        <p:spPr>
          <a:xfrm>
            <a:off x="757445" y="1056060"/>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8D025987-6EB7-4930-9FC5-15E125AE4C8B}"/>
              </a:ext>
              <a:ext uri="{C183D7F6-B498-43B3-948B-1728B52AA6E4}">
                <adec:decorative xmlns:adec="http://schemas.microsoft.com/office/drawing/2017/decorative" val="1"/>
              </a:ext>
            </a:extLst>
          </p:cNvPr>
          <p:cNvSpPr/>
          <p:nvPr/>
        </p:nvSpPr>
        <p:spPr>
          <a:xfrm>
            <a:off x="7860530" y="882564"/>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12E03360-7DD7-4A0D-8248-F08B84C4BD1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97981" y="929320"/>
            <a:ext cx="579416" cy="523798"/>
          </a:xfrm>
          <a:prstGeom prst="rect">
            <a:avLst/>
          </a:prstGeom>
        </p:spPr>
      </p:pic>
      <p:sp>
        <p:nvSpPr>
          <p:cNvPr id="3" name="Footer Placeholder 2">
            <a:extLst>
              <a:ext uri="{FF2B5EF4-FFF2-40B4-BE49-F238E27FC236}">
                <a16:creationId xmlns:a16="http://schemas.microsoft.com/office/drawing/2014/main" id="{F8368733-8F9B-4219-A2E1-B89329F8A5F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08366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7444877-F480-4042-B2E9-455B377C5F6A}"/>
              </a:ext>
              <a:ext uri="{C183D7F6-B498-43B3-948B-1728B52AA6E4}">
                <adec:decorative xmlns:adec="http://schemas.microsoft.com/office/drawing/2017/decorative" val="0"/>
              </a:ext>
            </a:extLst>
          </p:cNvPr>
          <p:cNvSpPr>
            <a:spLocks noGrp="1"/>
          </p:cNvSpPr>
          <p:nvPr>
            <p:ph type="title"/>
          </p:nvPr>
        </p:nvSpPr>
        <p:spPr>
          <a:xfrm>
            <a:off x="628650" y="-938488"/>
            <a:ext cx="7886700" cy="830343"/>
          </a:xfrm>
        </p:spPr>
        <p:txBody>
          <a:bodyPr>
            <a:normAutofit/>
          </a:bodyPr>
          <a:lstStyle/>
          <a:p>
            <a:pPr algn="ctr"/>
            <a:r>
              <a:rPr lang="en-GB" sz="3000" b="1" dirty="0"/>
              <a:t>Snot Gun Experiment 1 -  Answers</a:t>
            </a:r>
          </a:p>
        </p:txBody>
      </p:sp>
      <p:sp>
        <p:nvSpPr>
          <p:cNvPr id="12" name="Title 1">
            <a:extLst>
              <a:ext uri="{FF2B5EF4-FFF2-40B4-BE49-F238E27FC236}">
                <a16:creationId xmlns:a16="http://schemas.microsoft.com/office/drawing/2014/main" id="{266ED1DF-0128-43A4-B35A-F5373627945D}"/>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 -  Answers</a:t>
            </a:r>
            <a:endParaRPr lang="en-GB" sz="3000" b="1" dirty="0"/>
          </a:p>
        </p:txBody>
      </p:sp>
      <p:sp>
        <p:nvSpPr>
          <p:cNvPr id="9" name="Rectangle: Rounded Corners 8">
            <a:extLst>
              <a:ext uri="{FF2B5EF4-FFF2-40B4-BE49-F238E27FC236}">
                <a16:creationId xmlns:a16="http://schemas.microsoft.com/office/drawing/2014/main" id="{BBC01F94-8B1E-41C9-A98E-85149E235334}"/>
              </a:ext>
              <a:ext uri="{C183D7F6-B498-43B3-948B-1728B52AA6E4}">
                <adec:decorative xmlns:adec="http://schemas.microsoft.com/office/drawing/2017/decorative" val="1"/>
              </a:ext>
            </a:extLst>
          </p:cNvPr>
          <p:cNvSpPr/>
          <p:nvPr/>
        </p:nvSpPr>
        <p:spPr>
          <a:xfrm>
            <a:off x="757445" y="1056060"/>
            <a:ext cx="7598941" cy="5220914"/>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0551488-6067-47F1-B004-908B0A63A41C}"/>
              </a:ext>
              <a:ext uri="{C183D7F6-B498-43B3-948B-1728B52AA6E4}">
                <adec:decorative xmlns:adec="http://schemas.microsoft.com/office/drawing/2017/decorative" val="1"/>
              </a:ext>
            </a:extLst>
          </p:cNvPr>
          <p:cNvSpPr/>
          <p:nvPr/>
        </p:nvSpPr>
        <p:spPr>
          <a:xfrm>
            <a:off x="7910235" y="920118"/>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137DE26E-DAEC-432A-A565-90E42096EC4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49460" y="938299"/>
            <a:ext cx="579416" cy="523798"/>
          </a:xfrm>
          <a:prstGeom prst="rect">
            <a:avLst/>
          </a:prstGeom>
        </p:spPr>
      </p:pic>
      <p:sp>
        <p:nvSpPr>
          <p:cNvPr id="18" name="TextBox 17" descr="Questions&#10;Which disk do you think will be most affected by the sneeze?&#10;&gt; The paper disks directly in front of and to the sides of the sneezer will be the most affected&#10;Which people do you think will be least affected by the sneeze?&#10;&gt; The person behind the sneezer and those furthest away&#10;What do you think will happen when you place a gloved hand over the sneeze?&#10;&gt; The sneeze will not travel to as many people but the microbes will be found on the hand&#10;What do you think will happen when you place a tissue over the sneeze?&#10;&gt; All the microbes will be trapped in the tissue&#10;">
            <a:extLst>
              <a:ext uri="{FF2B5EF4-FFF2-40B4-BE49-F238E27FC236}">
                <a16:creationId xmlns:a16="http://schemas.microsoft.com/office/drawing/2014/main" id="{761BEE55-B5F5-4A34-B525-DF34222912E3}"/>
              </a:ext>
            </a:extLst>
          </p:cNvPr>
          <p:cNvSpPr txBox="1"/>
          <p:nvPr/>
        </p:nvSpPr>
        <p:spPr>
          <a:xfrm>
            <a:off x="911442" y="1167294"/>
            <a:ext cx="7251483" cy="5016758"/>
          </a:xfrm>
          <a:prstGeom prst="rect">
            <a:avLst/>
          </a:prstGeom>
          <a:noFill/>
        </p:spPr>
        <p:txBody>
          <a:bodyPr wrap="square" rtlCol="0">
            <a:spAutoFit/>
          </a:bodyPr>
          <a:lstStyle/>
          <a:p>
            <a:r>
              <a:rPr lang="en-GB" sz="2000" b="1" dirty="0">
                <a:solidFill>
                  <a:prstClr val="black"/>
                </a:solidFill>
                <a:latin typeface="Arial" panose="020B0604020202020204" pitchFamily="34" charset="0"/>
                <a:cs typeface="Arial" panose="020B0604020202020204" pitchFamily="34" charset="0"/>
              </a:rPr>
              <a:t>Questions</a:t>
            </a:r>
          </a:p>
          <a:p>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Which disk do you think will be most affected by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a:p>
            <a:pPr marL="228600" indent="-228600">
              <a:buFont typeface="+mj-lt"/>
              <a:buAutoNum type="arabicPeriod"/>
            </a:pPr>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Which people do you think will be least affected by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a:p>
            <a:pPr marL="228600" indent="-228600">
              <a:buFont typeface="+mj-lt"/>
              <a:buAutoNum type="arabicPeriod"/>
            </a:pPr>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What do you think will happen when you place a gloved hand over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a:p>
            <a:pPr marL="228600" indent="-228600">
              <a:buFont typeface="+mj-lt"/>
              <a:buAutoNum type="arabicPeriod"/>
            </a:pPr>
            <a:endParaRPr lang="en-GB" sz="20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sz="2000" dirty="0">
                <a:solidFill>
                  <a:prstClr val="black"/>
                </a:solidFill>
                <a:latin typeface="Arial" panose="020B0604020202020204" pitchFamily="34" charset="0"/>
                <a:cs typeface="Arial" panose="020B0604020202020204" pitchFamily="34" charset="0"/>
              </a:rPr>
              <a:t>What do you think will happen when you place a tissue over the sneeze?</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________________________________________________</a:t>
            </a:r>
          </a:p>
        </p:txBody>
      </p:sp>
      <p:sp>
        <p:nvSpPr>
          <p:cNvPr id="2" name="TextBox 1">
            <a:extLst>
              <a:ext uri="{FF2B5EF4-FFF2-40B4-BE49-F238E27FC236}">
                <a16:creationId xmlns:a16="http://schemas.microsoft.com/office/drawing/2014/main" id="{7F01234C-BE80-4539-AF0D-2B5D90BB3336}"/>
              </a:ext>
            </a:extLst>
          </p:cNvPr>
          <p:cNvSpPr txBox="1"/>
          <p:nvPr/>
        </p:nvSpPr>
        <p:spPr>
          <a:xfrm>
            <a:off x="962025" y="2125457"/>
            <a:ext cx="7213383" cy="646331"/>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The paper disks directly in front of and to the sides of the sneezer will be the most affected.</a:t>
            </a:r>
          </a:p>
        </p:txBody>
      </p:sp>
      <p:sp>
        <p:nvSpPr>
          <p:cNvPr id="19" name="TextBox 18">
            <a:extLst>
              <a:ext uri="{FF2B5EF4-FFF2-40B4-BE49-F238E27FC236}">
                <a16:creationId xmlns:a16="http://schemas.microsoft.com/office/drawing/2014/main" id="{FE10AB96-5133-47F9-81C6-0FCCDBB0363F}"/>
              </a:ext>
            </a:extLst>
          </p:cNvPr>
          <p:cNvSpPr txBox="1"/>
          <p:nvPr/>
        </p:nvSpPr>
        <p:spPr>
          <a:xfrm>
            <a:off x="962025" y="3406573"/>
            <a:ext cx="7213383" cy="369332"/>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The person behind the sneezer and those furthest away.</a:t>
            </a:r>
          </a:p>
        </p:txBody>
      </p:sp>
      <p:sp>
        <p:nvSpPr>
          <p:cNvPr id="20" name="TextBox 19">
            <a:extLst>
              <a:ext uri="{FF2B5EF4-FFF2-40B4-BE49-F238E27FC236}">
                <a16:creationId xmlns:a16="http://schemas.microsoft.com/office/drawing/2014/main" id="{C673183D-D755-43FC-90B9-5892AE0A2ADF}"/>
              </a:ext>
            </a:extLst>
          </p:cNvPr>
          <p:cNvSpPr txBox="1"/>
          <p:nvPr/>
        </p:nvSpPr>
        <p:spPr>
          <a:xfrm>
            <a:off x="962025" y="4533282"/>
            <a:ext cx="7213383" cy="646331"/>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The sneeze will not travel to as many people but the microbes will be found on the hand.</a:t>
            </a:r>
          </a:p>
        </p:txBody>
      </p:sp>
      <p:sp>
        <p:nvSpPr>
          <p:cNvPr id="21" name="TextBox 20">
            <a:extLst>
              <a:ext uri="{FF2B5EF4-FFF2-40B4-BE49-F238E27FC236}">
                <a16:creationId xmlns:a16="http://schemas.microsoft.com/office/drawing/2014/main" id="{1016FABB-2808-4D81-99CE-55BA8BCE5EBB}"/>
              </a:ext>
            </a:extLst>
          </p:cNvPr>
          <p:cNvSpPr txBox="1"/>
          <p:nvPr/>
        </p:nvSpPr>
        <p:spPr>
          <a:xfrm>
            <a:off x="981075" y="5785594"/>
            <a:ext cx="7213383" cy="369332"/>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All the microbes will be trapped in the tissue.</a:t>
            </a:r>
          </a:p>
        </p:txBody>
      </p:sp>
      <p:sp>
        <p:nvSpPr>
          <p:cNvPr id="3" name="Footer Placeholder 2">
            <a:extLst>
              <a:ext uri="{FF2B5EF4-FFF2-40B4-BE49-F238E27FC236}">
                <a16:creationId xmlns:a16="http://schemas.microsoft.com/office/drawing/2014/main" id="{43EABB87-49E6-4DDC-8A21-F471FC3F43F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6267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6057F21-3FC1-41C9-A321-FFB35378BF2C}"/>
              </a:ext>
              <a:ext uri="{C183D7F6-B498-43B3-948B-1728B52AA6E4}">
                <adec:decorative xmlns:adec="http://schemas.microsoft.com/office/drawing/2017/decorative" val="0"/>
              </a:ext>
            </a:extLst>
          </p:cNvPr>
          <p:cNvSpPr>
            <a:spLocks noGrp="1"/>
          </p:cNvSpPr>
          <p:nvPr>
            <p:ph type="title"/>
          </p:nvPr>
        </p:nvSpPr>
        <p:spPr>
          <a:xfrm>
            <a:off x="628650" y="-928761"/>
            <a:ext cx="7886700" cy="830343"/>
          </a:xfrm>
        </p:spPr>
        <p:txBody>
          <a:bodyPr>
            <a:normAutofit/>
          </a:bodyPr>
          <a:lstStyle/>
          <a:p>
            <a:pPr algn="ctr"/>
            <a:r>
              <a:rPr lang="en-GB" sz="3000" b="1" dirty="0"/>
              <a:t>Snot Gun Experiment 2 -  Answers</a:t>
            </a:r>
          </a:p>
        </p:txBody>
      </p:sp>
      <p:sp>
        <p:nvSpPr>
          <p:cNvPr id="10" name="Title 1">
            <a:extLst>
              <a:ext uri="{FF2B5EF4-FFF2-40B4-BE49-F238E27FC236}">
                <a16:creationId xmlns:a16="http://schemas.microsoft.com/office/drawing/2014/main" id="{693D2EA7-D6C6-4EC2-91F2-0964FC01C393}"/>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 -  Answers</a:t>
            </a:r>
            <a:endParaRPr lang="en-GB" sz="3000" b="1" dirty="0"/>
          </a:p>
        </p:txBody>
      </p:sp>
      <p:sp>
        <p:nvSpPr>
          <p:cNvPr id="18" name="Rectangle: Rounded Corners 17" descr="Results&#10;What was the furthest distance the sneeze travelled? &#10;&#10;&#10;&#10;&#10;&#10;&#10;&#10;&#10;Did any of the sneezes contaminate any of the people on the side lines? If so, how many?&#10;&#10;&#10;&#10;&#10;&#10;&#10;How many ‘microbes’ landed on the person behind the sneezer?">
            <a:extLst>
              <a:ext uri="{FF2B5EF4-FFF2-40B4-BE49-F238E27FC236}">
                <a16:creationId xmlns:a16="http://schemas.microsoft.com/office/drawing/2014/main" id="{D51B08A1-55E4-4C90-8949-15D3C038D215}"/>
              </a:ext>
            </a:extLst>
          </p:cNvPr>
          <p:cNvSpPr/>
          <p:nvPr/>
        </p:nvSpPr>
        <p:spPr>
          <a:xfrm>
            <a:off x="909932" y="1238250"/>
            <a:ext cx="7229862" cy="4810125"/>
          </a:xfrm>
          <a:prstGeom prst="roundRect">
            <a:avLst>
              <a:gd name="adj" fmla="val 1818"/>
            </a:avLst>
          </a:prstGeom>
          <a:noFill/>
          <a:ln w="28575" cap="flat" cmpd="sng" algn="ctr">
            <a:solidFill>
              <a:srgbClr val="2862A5"/>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Results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What was the furthest distance the sneeze travelled?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endParaRPr>
          </a:p>
        </p:txBody>
      </p:sp>
      <p:graphicFrame>
        <p:nvGraphicFramePr>
          <p:cNvPr id="19" name="Table 9" descr="Table for results">
            <a:extLst>
              <a:ext uri="{FF2B5EF4-FFF2-40B4-BE49-F238E27FC236}">
                <a16:creationId xmlns:a16="http://schemas.microsoft.com/office/drawing/2014/main" id="{A5002424-9C9D-4EFC-8436-1306306C6FB4}"/>
              </a:ext>
            </a:extLst>
          </p:cNvPr>
          <p:cNvGraphicFramePr>
            <a:graphicFrameLocks noGrp="1"/>
          </p:cNvGraphicFramePr>
          <p:nvPr>
            <p:extLst>
              <p:ext uri="{D42A27DB-BD31-4B8C-83A1-F6EECF244321}">
                <p14:modId xmlns:p14="http://schemas.microsoft.com/office/powerpoint/2010/main" val="1195070259"/>
              </p:ext>
            </p:extLst>
          </p:nvPr>
        </p:nvGraphicFramePr>
        <p:xfrm>
          <a:off x="1004206" y="2714626"/>
          <a:ext cx="6954780" cy="3162993"/>
        </p:xfrm>
        <a:graphic>
          <a:graphicData uri="http://schemas.openxmlformats.org/drawingml/2006/table">
            <a:tbl>
              <a:tblPr firstRow="1" bandRow="1"/>
              <a:tblGrid>
                <a:gridCol w="2318260">
                  <a:extLst>
                    <a:ext uri="{9D8B030D-6E8A-4147-A177-3AD203B41FA5}">
                      <a16:colId xmlns:a16="http://schemas.microsoft.com/office/drawing/2014/main" val="801373018"/>
                    </a:ext>
                  </a:extLst>
                </a:gridCol>
                <a:gridCol w="2318260">
                  <a:extLst>
                    <a:ext uri="{9D8B030D-6E8A-4147-A177-3AD203B41FA5}">
                      <a16:colId xmlns:a16="http://schemas.microsoft.com/office/drawing/2014/main" val="1364566338"/>
                    </a:ext>
                  </a:extLst>
                </a:gridCol>
                <a:gridCol w="2318260">
                  <a:extLst>
                    <a:ext uri="{9D8B030D-6E8A-4147-A177-3AD203B41FA5}">
                      <a16:colId xmlns:a16="http://schemas.microsoft.com/office/drawing/2014/main" val="3123924349"/>
                    </a:ext>
                  </a:extLst>
                </a:gridCol>
              </a:tblGrid>
              <a:tr h="112964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Distance travelled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Number of people contaminated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6600884"/>
                  </a:ext>
                </a:extLst>
              </a:tr>
              <a:tr h="6777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Sneeze alone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291304"/>
                  </a:ext>
                </a:extLst>
              </a:tr>
              <a:tr h="6777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Gloved hand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558406"/>
                  </a:ext>
                </a:extLst>
              </a:tr>
              <a:tr h="6777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Tissue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5940743"/>
                  </a:ext>
                </a:extLst>
              </a:tr>
            </a:tbl>
          </a:graphicData>
        </a:graphic>
      </p:graphicFrame>
      <p:sp>
        <p:nvSpPr>
          <p:cNvPr id="22" name="TextBox 21">
            <a:extLst>
              <a:ext uri="{FF2B5EF4-FFF2-40B4-BE49-F238E27FC236}">
                <a16:creationId xmlns:a16="http://schemas.microsoft.com/office/drawing/2014/main" id="{AFEEB015-1228-42A2-A686-E11B9479FC51}"/>
              </a:ext>
            </a:extLst>
          </p:cNvPr>
          <p:cNvSpPr txBox="1"/>
          <p:nvPr/>
        </p:nvSpPr>
        <p:spPr>
          <a:xfrm>
            <a:off x="3352801" y="3849482"/>
            <a:ext cx="4592895" cy="2031325"/>
          </a:xfrm>
          <a:prstGeom prst="rect">
            <a:avLst/>
          </a:prstGeom>
          <a:solidFill>
            <a:schemeClr val="bg1"/>
          </a:solidFill>
        </p:spPr>
        <p:txBody>
          <a:bodyPr wrap="square" rtlCol="0">
            <a:spAutoFit/>
          </a:bodyPr>
          <a:lstStyle/>
          <a:p>
            <a:pPr algn="just"/>
            <a:r>
              <a:rPr lang="en-GB" sz="2100" b="1" dirty="0">
                <a:solidFill>
                  <a:schemeClr val="accent6">
                    <a:lumMod val="75000"/>
                  </a:schemeClr>
                </a:solidFill>
                <a:latin typeface="Arial" panose="020B0604020202020204" pitchFamily="34" charset="0"/>
                <a:cs typeface="Arial" panose="020B0604020202020204" pitchFamily="34" charset="0"/>
              </a:rPr>
              <a:t>This will vary depending on the type of spray bottle used, but in general the sneeze alone will infect more people and travel the furthest. The sneeze in the tissue should affect the least.</a:t>
            </a:r>
          </a:p>
        </p:txBody>
      </p:sp>
      <p:sp>
        <p:nvSpPr>
          <p:cNvPr id="17" name="Rectangle: Rounded Corners 16">
            <a:extLst>
              <a:ext uri="{FF2B5EF4-FFF2-40B4-BE49-F238E27FC236}">
                <a16:creationId xmlns:a16="http://schemas.microsoft.com/office/drawing/2014/main" id="{61D5EF63-78D4-4207-9909-349AE78203BB}"/>
              </a:ext>
              <a:ext uri="{C183D7F6-B498-43B3-948B-1728B52AA6E4}">
                <adec:decorative xmlns:adec="http://schemas.microsoft.com/office/drawing/2017/decorative" val="1"/>
              </a:ext>
            </a:extLst>
          </p:cNvPr>
          <p:cNvSpPr/>
          <p:nvPr/>
        </p:nvSpPr>
        <p:spPr>
          <a:xfrm>
            <a:off x="757445" y="1056060"/>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173E090E-8567-494D-A82A-E0A5637097BA}"/>
              </a:ext>
              <a:ext uri="{C183D7F6-B498-43B3-948B-1728B52AA6E4}">
                <adec:decorative xmlns:adec="http://schemas.microsoft.com/office/drawing/2017/decorative" val="1"/>
              </a:ext>
            </a:extLst>
          </p:cNvPr>
          <p:cNvSpPr/>
          <p:nvPr/>
        </p:nvSpPr>
        <p:spPr>
          <a:xfrm>
            <a:off x="7936171" y="913706"/>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2848A591-F369-4EA8-8634-2987E96F380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7906" y="937084"/>
            <a:ext cx="579416" cy="523798"/>
          </a:xfrm>
          <a:prstGeom prst="rect">
            <a:avLst/>
          </a:prstGeom>
        </p:spPr>
      </p:pic>
      <p:sp>
        <p:nvSpPr>
          <p:cNvPr id="3" name="Footer Placeholder 2">
            <a:extLst>
              <a:ext uri="{FF2B5EF4-FFF2-40B4-BE49-F238E27FC236}">
                <a16:creationId xmlns:a16="http://schemas.microsoft.com/office/drawing/2014/main" id="{A1679967-05F2-412E-B015-B5DE75E3F60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0739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44E242-18EA-442E-B391-7286CC21018A}"/>
              </a:ext>
              <a:ext uri="{C183D7F6-B498-43B3-948B-1728B52AA6E4}">
                <adec:decorative xmlns:adec="http://schemas.microsoft.com/office/drawing/2017/decorative" val="0"/>
              </a:ext>
            </a:extLst>
          </p:cNvPr>
          <p:cNvSpPr>
            <a:spLocks noGrp="1"/>
          </p:cNvSpPr>
          <p:nvPr>
            <p:ph type="title"/>
          </p:nvPr>
        </p:nvSpPr>
        <p:spPr>
          <a:xfrm>
            <a:off x="628650" y="-948216"/>
            <a:ext cx="7886700" cy="830343"/>
          </a:xfrm>
        </p:spPr>
        <p:txBody>
          <a:bodyPr>
            <a:normAutofit/>
          </a:bodyPr>
          <a:lstStyle/>
          <a:p>
            <a:pPr algn="ctr"/>
            <a:r>
              <a:rPr lang="en-GB" sz="3000" b="1" dirty="0"/>
              <a:t>Snot Gun Experiment 3 -  Answers</a:t>
            </a:r>
          </a:p>
        </p:txBody>
      </p:sp>
      <p:sp>
        <p:nvSpPr>
          <p:cNvPr id="12" name="Title 1">
            <a:extLst>
              <a:ext uri="{FF2B5EF4-FFF2-40B4-BE49-F238E27FC236}">
                <a16:creationId xmlns:a16="http://schemas.microsoft.com/office/drawing/2014/main" id="{653922C7-B80C-4695-9AD1-9EDE0516A30A}"/>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 -  Answers</a:t>
            </a:r>
            <a:endParaRPr lang="en-GB" sz="3000" b="1" dirty="0"/>
          </a:p>
        </p:txBody>
      </p:sp>
      <p:sp>
        <p:nvSpPr>
          <p:cNvPr id="6" name="Rectangle: Rounded Corners 5" descr="Results&#10;What was the furthest distance the sneeze travelled? &#10;&#10;&#10;&#10;&#10;&#10;&#10;&#10;&#10;Did any of the sneezes contaminate any of the people on the side lines? If so, how many?&#10;&#10;&#10;&#10;&#10;&#10;&#10;How many ‘microbes’ landed on the person behind the sneezer?">
            <a:extLst>
              <a:ext uri="{FF2B5EF4-FFF2-40B4-BE49-F238E27FC236}">
                <a16:creationId xmlns:a16="http://schemas.microsoft.com/office/drawing/2014/main" id="{04543BF7-E808-4477-8D34-2BFB01A2D3B6}"/>
              </a:ext>
            </a:extLst>
          </p:cNvPr>
          <p:cNvSpPr/>
          <p:nvPr/>
        </p:nvSpPr>
        <p:spPr>
          <a:xfrm>
            <a:off x="918481" y="1192230"/>
            <a:ext cx="7307038" cy="4922819"/>
          </a:xfrm>
          <a:prstGeom prst="roundRect">
            <a:avLst>
              <a:gd name="adj" fmla="val 1818"/>
            </a:avLst>
          </a:prstGeom>
          <a:noFill/>
          <a:ln w="28575" cap="flat" cmpd="sng" algn="ctr">
            <a:solidFill>
              <a:srgbClr val="2862A5"/>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Did any of the sneezes contaminate any of the people on the side lines? If so, how many?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20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20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20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How many ‘microbes’ landed on the person behind the sneezer?</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a:t>
            </a:r>
          </a:p>
        </p:txBody>
      </p:sp>
      <p:graphicFrame>
        <p:nvGraphicFramePr>
          <p:cNvPr id="7" name="Table 9" descr="Table for results">
            <a:extLst>
              <a:ext uri="{FF2B5EF4-FFF2-40B4-BE49-F238E27FC236}">
                <a16:creationId xmlns:a16="http://schemas.microsoft.com/office/drawing/2014/main" id="{6FDDF763-48D8-448C-B7AC-787E69194574}"/>
              </a:ext>
            </a:extLst>
          </p:cNvPr>
          <p:cNvGraphicFramePr>
            <a:graphicFrameLocks noGrp="1"/>
          </p:cNvGraphicFramePr>
          <p:nvPr>
            <p:extLst>
              <p:ext uri="{D42A27DB-BD31-4B8C-83A1-F6EECF244321}">
                <p14:modId xmlns:p14="http://schemas.microsoft.com/office/powerpoint/2010/main" val="2993736828"/>
              </p:ext>
            </p:extLst>
          </p:nvPr>
        </p:nvGraphicFramePr>
        <p:xfrm>
          <a:off x="1064078" y="2149031"/>
          <a:ext cx="7015844" cy="2289618"/>
        </p:xfrm>
        <a:graphic>
          <a:graphicData uri="http://schemas.openxmlformats.org/drawingml/2006/table">
            <a:tbl>
              <a:tblPr firstRow="1" bandRow="1"/>
              <a:tblGrid>
                <a:gridCol w="2338615">
                  <a:extLst>
                    <a:ext uri="{9D8B030D-6E8A-4147-A177-3AD203B41FA5}">
                      <a16:colId xmlns:a16="http://schemas.microsoft.com/office/drawing/2014/main" val="801373018"/>
                    </a:ext>
                  </a:extLst>
                </a:gridCol>
                <a:gridCol w="4677229">
                  <a:extLst>
                    <a:ext uri="{9D8B030D-6E8A-4147-A177-3AD203B41FA5}">
                      <a16:colId xmlns:a16="http://schemas.microsoft.com/office/drawing/2014/main" val="1364566338"/>
                    </a:ext>
                  </a:extLst>
                </a:gridCol>
              </a:tblGrid>
              <a:tr h="76320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Sneeze alone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20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291304"/>
                  </a:ext>
                </a:extLst>
              </a:tr>
              <a:tr h="7632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b="0" dirty="0">
                          <a:solidFill>
                            <a:schemeClr val="bg2">
                              <a:lumMod val="10000"/>
                            </a:schemeClr>
                          </a:solidFill>
                          <a:latin typeface="Arial" panose="020B0604020202020204" pitchFamily="34" charset="0"/>
                          <a:cs typeface="Arial" panose="020B0604020202020204" pitchFamily="34" charset="0"/>
                        </a:rPr>
                        <a:t>Gloved hand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558406"/>
                  </a:ext>
                </a:extLst>
              </a:tr>
              <a:tr h="76320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2000" dirty="0">
                          <a:solidFill>
                            <a:schemeClr val="bg2">
                              <a:lumMod val="10000"/>
                            </a:schemeClr>
                          </a:solidFill>
                          <a:latin typeface="Arial" panose="020B0604020202020204" pitchFamily="34" charset="0"/>
                          <a:cs typeface="Arial" panose="020B0604020202020204" pitchFamily="34" charset="0"/>
                        </a:rPr>
                        <a:t>Tissue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2000" b="0" dirty="0">
                        <a:solidFill>
                          <a:schemeClr val="bg2">
                            <a:lumMod val="10000"/>
                          </a:schemeClr>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5940743"/>
                  </a:ext>
                </a:extLst>
              </a:tr>
            </a:tbl>
          </a:graphicData>
        </a:graphic>
      </p:graphicFrame>
      <p:sp>
        <p:nvSpPr>
          <p:cNvPr id="10" name="TextBox 9">
            <a:extLst>
              <a:ext uri="{FF2B5EF4-FFF2-40B4-BE49-F238E27FC236}">
                <a16:creationId xmlns:a16="http://schemas.microsoft.com/office/drawing/2014/main" id="{65CF8F81-FC78-407D-AD1C-72AA4DA69156}"/>
              </a:ext>
            </a:extLst>
          </p:cNvPr>
          <p:cNvSpPr txBox="1"/>
          <p:nvPr/>
        </p:nvSpPr>
        <p:spPr>
          <a:xfrm>
            <a:off x="3409951" y="2149031"/>
            <a:ext cx="4669971" cy="2031325"/>
          </a:xfrm>
          <a:prstGeom prst="rect">
            <a:avLst/>
          </a:prstGeom>
          <a:solidFill>
            <a:schemeClr val="bg1"/>
          </a:solidFill>
        </p:spPr>
        <p:txBody>
          <a:bodyPr wrap="square" rtlCol="0">
            <a:spAutoFit/>
          </a:bodyPr>
          <a:lstStyle/>
          <a:p>
            <a:pPr algn="just"/>
            <a:r>
              <a:rPr lang="en-GB" sz="2100" b="1" dirty="0">
                <a:solidFill>
                  <a:schemeClr val="accent6">
                    <a:lumMod val="75000"/>
                  </a:schemeClr>
                </a:solidFill>
                <a:latin typeface="Arial" panose="020B0604020202020204" pitchFamily="34" charset="0"/>
                <a:cs typeface="Arial" panose="020B0604020202020204" pitchFamily="34" charset="0"/>
              </a:rPr>
              <a:t>This will vary depending on the type of spray bottle used, but in general the sneeze alone will infect more people and travel the furthest. The sneeze in the tissue should affect the least.</a:t>
            </a:r>
          </a:p>
        </p:txBody>
      </p:sp>
      <p:sp>
        <p:nvSpPr>
          <p:cNvPr id="11" name="TextBox 10">
            <a:extLst>
              <a:ext uri="{FF2B5EF4-FFF2-40B4-BE49-F238E27FC236}">
                <a16:creationId xmlns:a16="http://schemas.microsoft.com/office/drawing/2014/main" id="{296680B5-CCA0-405E-BFAC-FDB466E5CCA8}"/>
              </a:ext>
            </a:extLst>
          </p:cNvPr>
          <p:cNvSpPr txBox="1"/>
          <p:nvPr/>
        </p:nvSpPr>
        <p:spPr>
          <a:xfrm>
            <a:off x="981075" y="5433550"/>
            <a:ext cx="7225394" cy="415498"/>
          </a:xfrm>
          <a:prstGeom prst="rect">
            <a:avLst/>
          </a:prstGeom>
          <a:solidFill>
            <a:schemeClr val="bg1"/>
          </a:solidFill>
        </p:spPr>
        <p:txBody>
          <a:bodyPr wrap="square" rtlCol="0">
            <a:spAutoFit/>
          </a:bodyPr>
          <a:lstStyle/>
          <a:p>
            <a:pPr algn="just"/>
            <a:r>
              <a:rPr lang="en-GB" sz="2100" b="1" dirty="0">
                <a:solidFill>
                  <a:schemeClr val="accent6">
                    <a:lumMod val="75000"/>
                  </a:schemeClr>
                </a:solidFill>
                <a:latin typeface="Arial" panose="020B0604020202020204" pitchFamily="34" charset="0"/>
                <a:cs typeface="Arial" panose="020B0604020202020204" pitchFamily="34" charset="0"/>
              </a:rPr>
              <a:t>Your results from experiment in class.</a:t>
            </a:r>
          </a:p>
        </p:txBody>
      </p:sp>
      <p:sp>
        <p:nvSpPr>
          <p:cNvPr id="5" name="Rectangle: Rounded Corners 4">
            <a:extLst>
              <a:ext uri="{FF2B5EF4-FFF2-40B4-BE49-F238E27FC236}">
                <a16:creationId xmlns:a16="http://schemas.microsoft.com/office/drawing/2014/main" id="{944E01D1-34F1-48D2-AB74-3DDA2543E7D2}"/>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A51F8698-E900-49CD-A94F-FA96509956DF}"/>
              </a:ext>
              <a:ext uri="{C183D7F6-B498-43B3-948B-1728B52AA6E4}">
                <adec:decorative xmlns:adec="http://schemas.microsoft.com/office/drawing/2017/decorative" val="1"/>
              </a:ext>
            </a:extLst>
          </p:cNvPr>
          <p:cNvSpPr/>
          <p:nvPr/>
        </p:nvSpPr>
        <p:spPr>
          <a:xfrm>
            <a:off x="7864133" y="886214"/>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CF4F96E-3E90-49AD-8B0B-15813F37EE5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0033" y="912952"/>
            <a:ext cx="579416" cy="523798"/>
          </a:xfrm>
          <a:prstGeom prst="rect">
            <a:avLst/>
          </a:prstGeom>
        </p:spPr>
      </p:pic>
      <p:sp>
        <p:nvSpPr>
          <p:cNvPr id="3" name="Footer Placeholder 2">
            <a:extLst>
              <a:ext uri="{FF2B5EF4-FFF2-40B4-BE49-F238E27FC236}">
                <a16:creationId xmlns:a16="http://schemas.microsoft.com/office/drawing/2014/main" id="{44B446E5-46A6-4181-AA3C-76E3CB69704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3496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3815EE-3D5A-4084-93FA-F174DB6E2EFC}"/>
              </a:ext>
              <a:ext uri="{C183D7F6-B498-43B3-948B-1728B52AA6E4}">
                <adec:decorative xmlns:adec="http://schemas.microsoft.com/office/drawing/2017/decorative" val="0"/>
              </a:ext>
            </a:extLst>
          </p:cNvPr>
          <p:cNvSpPr>
            <a:spLocks noGrp="1"/>
          </p:cNvSpPr>
          <p:nvPr>
            <p:ph type="title"/>
          </p:nvPr>
        </p:nvSpPr>
        <p:spPr>
          <a:xfrm>
            <a:off x="628650" y="-1162223"/>
            <a:ext cx="7886700" cy="830343"/>
          </a:xfrm>
        </p:spPr>
        <p:txBody>
          <a:bodyPr>
            <a:normAutofit/>
          </a:bodyPr>
          <a:lstStyle/>
          <a:p>
            <a:pPr algn="ctr"/>
            <a:r>
              <a:rPr lang="en-GB" sz="3000" b="1" dirty="0"/>
              <a:t>Snot Gun Experiment 4 -  Answers</a:t>
            </a:r>
          </a:p>
        </p:txBody>
      </p:sp>
      <p:sp>
        <p:nvSpPr>
          <p:cNvPr id="12" name="Title 1">
            <a:extLst>
              <a:ext uri="{FF2B5EF4-FFF2-40B4-BE49-F238E27FC236}">
                <a16:creationId xmlns:a16="http://schemas.microsoft.com/office/drawing/2014/main" id="{3D2369FD-E668-4072-BAB1-5D94E71E4F7C}"/>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Snot Gun Experiment -  Answers</a:t>
            </a:r>
            <a:endParaRPr lang="en-GB" sz="3000" b="1" dirty="0"/>
          </a:p>
        </p:txBody>
      </p:sp>
      <p:sp>
        <p:nvSpPr>
          <p:cNvPr id="6" name="Rectangle: Rounded Corners 5" descr="Conclusions&#10;Based on this experiment what have you learnt about microbial transmission?&#10;&gt; Microbes can pass very easily from person to person through sneezing and touch.&#10;If we don’t wash our hands after sneezing into them, what might happen?&#10;&gt; We can still transfer the harmful microbes found in a sneeze to other people when we touch them&#10;Which method is best for preventing the spread of infection, sneezing into your hand or sneezing into a tissue? Why?&#10;&gt; Sneezing into a tissue; this causes the microbes to get trapped and we can then throw the tissue away&#10;">
            <a:extLst>
              <a:ext uri="{FF2B5EF4-FFF2-40B4-BE49-F238E27FC236}">
                <a16:creationId xmlns:a16="http://schemas.microsoft.com/office/drawing/2014/main" id="{FA7B521B-5488-4F96-B9D7-8E812ABFD0F5}"/>
              </a:ext>
            </a:extLst>
          </p:cNvPr>
          <p:cNvSpPr/>
          <p:nvPr/>
        </p:nvSpPr>
        <p:spPr>
          <a:xfrm>
            <a:off x="878456" y="1214921"/>
            <a:ext cx="7322569" cy="4890604"/>
          </a:xfrm>
          <a:prstGeom prst="roundRect">
            <a:avLst>
              <a:gd name="adj" fmla="val 4235"/>
            </a:avLst>
          </a:prstGeom>
          <a:noFill/>
          <a:ln w="28575" cap="flat" cmpd="sng" algn="ctr">
            <a:solidFill>
              <a:srgbClr val="2862A5"/>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Conclusions</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Based on this experiment what have you learnt about microbial transmission?</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we don’t wash our hands after sneezing into them, what might happen?</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method is best for preventing the spread of infection, sneezing into your hand or sneezing into a tissue? Why?</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a:t>
            </a:r>
          </a:p>
        </p:txBody>
      </p:sp>
      <p:sp>
        <p:nvSpPr>
          <p:cNvPr id="9" name="TextBox 8">
            <a:extLst>
              <a:ext uri="{FF2B5EF4-FFF2-40B4-BE49-F238E27FC236}">
                <a16:creationId xmlns:a16="http://schemas.microsoft.com/office/drawing/2014/main" id="{BA1AC759-0514-4EEA-A4A4-4BCBDE719631}"/>
              </a:ext>
            </a:extLst>
          </p:cNvPr>
          <p:cNvSpPr txBox="1"/>
          <p:nvPr/>
        </p:nvSpPr>
        <p:spPr>
          <a:xfrm>
            <a:off x="949542" y="2603671"/>
            <a:ext cx="7213383" cy="646331"/>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Microbes can pass very easily from person to person through sneezing and touch.</a:t>
            </a:r>
          </a:p>
        </p:txBody>
      </p:sp>
      <p:sp>
        <p:nvSpPr>
          <p:cNvPr id="10" name="TextBox 9">
            <a:extLst>
              <a:ext uri="{FF2B5EF4-FFF2-40B4-BE49-F238E27FC236}">
                <a16:creationId xmlns:a16="http://schemas.microsoft.com/office/drawing/2014/main" id="{63EC6271-5944-4E6A-B40E-6581133E2A3F}"/>
              </a:ext>
            </a:extLst>
          </p:cNvPr>
          <p:cNvSpPr txBox="1"/>
          <p:nvPr/>
        </p:nvSpPr>
        <p:spPr>
          <a:xfrm>
            <a:off x="959067" y="3829337"/>
            <a:ext cx="7213383" cy="646331"/>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We can still transfer the harmful microbes found in a sneeze to other people when we touch them.</a:t>
            </a:r>
          </a:p>
        </p:txBody>
      </p:sp>
      <p:sp>
        <p:nvSpPr>
          <p:cNvPr id="11" name="TextBox 10">
            <a:extLst>
              <a:ext uri="{FF2B5EF4-FFF2-40B4-BE49-F238E27FC236}">
                <a16:creationId xmlns:a16="http://schemas.microsoft.com/office/drawing/2014/main" id="{B589916D-E4D9-4CBC-A9C0-08D19EFC0477}"/>
              </a:ext>
            </a:extLst>
          </p:cNvPr>
          <p:cNvSpPr txBox="1"/>
          <p:nvPr/>
        </p:nvSpPr>
        <p:spPr>
          <a:xfrm>
            <a:off x="972755" y="5109043"/>
            <a:ext cx="7213383" cy="646331"/>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Sneezing into a tissue; this causes the microbes to get trapped and we can then throw the tissue away.</a:t>
            </a:r>
          </a:p>
        </p:txBody>
      </p:sp>
      <p:sp>
        <p:nvSpPr>
          <p:cNvPr id="5" name="Rectangle: Rounded Corners 4">
            <a:extLst>
              <a:ext uri="{FF2B5EF4-FFF2-40B4-BE49-F238E27FC236}">
                <a16:creationId xmlns:a16="http://schemas.microsoft.com/office/drawing/2014/main" id="{16E2623B-E1A6-47A1-8E83-CF2FBD1F290B}"/>
              </a:ext>
              <a:ext uri="{C183D7F6-B498-43B3-948B-1728B52AA6E4}">
                <adec:decorative xmlns:adec="http://schemas.microsoft.com/office/drawing/2017/decorative" val="1"/>
              </a:ext>
            </a:extLst>
          </p:cNvPr>
          <p:cNvSpPr/>
          <p:nvPr/>
        </p:nvSpPr>
        <p:spPr>
          <a:xfrm>
            <a:off x="757445" y="1056060"/>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DE6C5E9E-9B73-4F9C-BF68-22484C5461A4}"/>
              </a:ext>
              <a:ext uri="{C183D7F6-B498-43B3-948B-1728B52AA6E4}">
                <adec:decorative xmlns:adec="http://schemas.microsoft.com/office/drawing/2017/decorative" val="1"/>
              </a:ext>
            </a:extLst>
          </p:cNvPr>
          <p:cNvSpPr/>
          <p:nvPr/>
        </p:nvSpPr>
        <p:spPr>
          <a:xfrm>
            <a:off x="7860530" y="882564"/>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2DA9312-EFF6-471A-BF88-B8D2ED3E948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97981" y="909864"/>
            <a:ext cx="579416" cy="523798"/>
          </a:xfrm>
          <a:prstGeom prst="rect">
            <a:avLst/>
          </a:prstGeom>
        </p:spPr>
      </p:pic>
      <p:sp>
        <p:nvSpPr>
          <p:cNvPr id="3" name="Footer Placeholder 2">
            <a:extLst>
              <a:ext uri="{FF2B5EF4-FFF2-40B4-BE49-F238E27FC236}">
                <a16:creationId xmlns:a16="http://schemas.microsoft.com/office/drawing/2014/main" id="{4F6B0083-A1F3-4B3A-A34C-AD90627060D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2880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4D88EA-6D3F-4040-A21B-A2798E8335C2}"/>
              </a:ext>
            </a:extLst>
          </p:cNvPr>
          <p:cNvSpPr>
            <a:spLocks noGrp="1"/>
          </p:cNvSpPr>
          <p:nvPr>
            <p:ph type="title"/>
          </p:nvPr>
        </p:nvSpPr>
        <p:spPr>
          <a:xfrm>
            <a:off x="628650" y="179181"/>
            <a:ext cx="7886700" cy="830343"/>
          </a:xfrm>
        </p:spPr>
        <p:txBody>
          <a:bodyPr>
            <a:normAutofit fontScale="90000"/>
          </a:bodyPr>
          <a:lstStyle/>
          <a:p>
            <a:pPr algn="ctr"/>
            <a:r>
              <a:rPr lang="en-GB" sz="3000" b="1" dirty="0"/>
              <a:t>Spread of Infection on a Cruise Discussion</a:t>
            </a:r>
          </a:p>
        </p:txBody>
      </p:sp>
      <p:sp>
        <p:nvSpPr>
          <p:cNvPr id="5" name="Rectangle: Rounded Corners 4">
            <a:extLst>
              <a:ext uri="{FF2B5EF4-FFF2-40B4-BE49-F238E27FC236}">
                <a16:creationId xmlns:a16="http://schemas.microsoft.com/office/drawing/2014/main" id="{0F7CC4CA-72C1-4F84-ADD5-A0844E4896F8}"/>
              </a:ext>
              <a:ext uri="{C183D7F6-B498-43B3-948B-1728B52AA6E4}">
                <adec:decorative xmlns:adec="http://schemas.microsoft.com/office/drawing/2017/decorative" val="0"/>
              </a:ext>
            </a:extLst>
          </p:cNvPr>
          <p:cNvSpPr/>
          <p:nvPr/>
        </p:nvSpPr>
        <p:spPr>
          <a:xfrm>
            <a:off x="347870" y="1181100"/>
            <a:ext cx="8357980" cy="4819650"/>
          </a:xfrm>
          <a:prstGeom prst="roundRect">
            <a:avLst>
              <a:gd name="adj" fmla="val 2575"/>
            </a:avLst>
          </a:prstGeom>
          <a:noFill/>
          <a:ln w="76200" cap="sq" cmpd="sng" algn="ctr">
            <a:solidFill>
              <a:srgbClr val="2B599E"/>
            </a:solidFill>
            <a:prstDash val="solid"/>
            <a:bevel/>
          </a:ln>
          <a:effectLst/>
        </p:spPr>
        <p:txBody>
          <a:bodyPr rtlCol="0" anchor="ctr"/>
          <a:lstStyle/>
          <a:p>
            <a:pPr lvl="0" algn="just">
              <a:spcAft>
                <a:spcPts val="600"/>
              </a:spcAft>
            </a:pPr>
            <a:r>
              <a:rPr lang="en-GB" sz="19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Imagine that you are on a Mediterranean cruise that will call at ports in Spain, France, Italy, Malta and Greece. At each port-of-call passengers can get off for shore excursions. On the cruise there are: </a:t>
            </a:r>
          </a:p>
          <a:p>
            <a:pPr marL="742950" lvl="1" indent="-285750" algn="just">
              <a:spcAft>
                <a:spcPts val="600"/>
              </a:spcAft>
              <a:buFont typeface="+mj-lt"/>
              <a:buAutoNum type="alphaLcPeriod"/>
            </a:pPr>
            <a:r>
              <a:rPr lang="en-GB" sz="19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A family of 4 on their way back to Australia. </a:t>
            </a:r>
          </a:p>
          <a:p>
            <a:pPr marL="742950" lvl="1" indent="-285750" algn="just">
              <a:spcAft>
                <a:spcPts val="600"/>
              </a:spcAft>
              <a:buFont typeface="+mj-lt"/>
              <a:buAutoNum type="alphaLcPeriod"/>
            </a:pPr>
            <a:r>
              <a:rPr lang="en-GB" sz="19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12 passengers planning an onward journey from Greece to Turkey. </a:t>
            </a:r>
          </a:p>
          <a:p>
            <a:pPr marL="742950" lvl="1" indent="-285750" algn="just">
              <a:spcAft>
                <a:spcPts val="600"/>
              </a:spcAft>
              <a:buFont typeface="+mj-lt"/>
              <a:buAutoNum type="alphaLcPeriod"/>
            </a:pPr>
            <a:r>
              <a:rPr lang="en-GB" sz="19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4 passengers planning an interrailing excursion through Hungary, Czech Republic and Germany. </a:t>
            </a:r>
          </a:p>
          <a:p>
            <a:pPr marL="742950" lvl="1" indent="-285750" algn="just">
              <a:spcAft>
                <a:spcPts val="600"/>
              </a:spcAft>
              <a:buFont typeface="+mj-lt"/>
              <a:buAutoNum type="alphaLcPeriod"/>
            </a:pPr>
            <a:r>
              <a:rPr lang="en-GB" sz="19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The remaining passengers plan to return to the USA </a:t>
            </a:r>
          </a:p>
          <a:p>
            <a:pPr lvl="0" algn="just">
              <a:spcAft>
                <a:spcPts val="600"/>
              </a:spcAft>
            </a:pPr>
            <a:r>
              <a:rPr lang="en-GB" sz="19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On this cruise one man has </a:t>
            </a:r>
            <a:r>
              <a:rPr lang="en-GB" sz="1900" b="1"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a new strain of the influenza virus</a:t>
            </a:r>
            <a:r>
              <a:rPr lang="en-GB" sz="19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 and it is very contagious. </a:t>
            </a:r>
          </a:p>
          <a:p>
            <a:pPr marL="742950" lvl="1" indent="-285750" algn="just">
              <a:spcAft>
                <a:spcPts val="600"/>
              </a:spcAft>
              <a:buFont typeface="+mj-lt"/>
              <a:buAutoNum type="alphaLcPeriod"/>
            </a:pPr>
            <a:r>
              <a:rPr lang="en-GB" sz="1900" b="1"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Hypothesise and consider how many people will he infect and how far will this virus travel in 24 hours, and in 1 week? </a:t>
            </a:r>
          </a:p>
          <a:p>
            <a:pPr marL="742950" lvl="1" indent="-285750" algn="just">
              <a:spcAft>
                <a:spcPts val="600"/>
              </a:spcAft>
              <a:buFont typeface="+mj-lt"/>
              <a:buAutoNum type="alphaLcPeriod"/>
            </a:pPr>
            <a:r>
              <a:rPr lang="en-GB" sz="1900" b="1"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What could have been done to prevent the infection travelling so far? </a:t>
            </a:r>
          </a:p>
        </p:txBody>
      </p:sp>
      <p:sp>
        <p:nvSpPr>
          <p:cNvPr id="3" name="Footer Placeholder 2">
            <a:extLst>
              <a:ext uri="{FF2B5EF4-FFF2-40B4-BE49-F238E27FC236}">
                <a16:creationId xmlns:a16="http://schemas.microsoft.com/office/drawing/2014/main" id="{31390D75-8BA5-439B-AC77-CB29A826772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9838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4" y="7141"/>
            <a:ext cx="7886700" cy="1325563"/>
          </a:xfrm>
        </p:spPr>
        <p:txBody>
          <a:bodyPr/>
          <a:lstStyle/>
          <a:p>
            <a:pPr algn="ctr"/>
            <a:r>
              <a:rPr lang="en-GB" b="1" dirty="0"/>
              <a:t>Learning Outcomes</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84" y="1295400"/>
            <a:ext cx="8637019" cy="4899026"/>
          </a:xfrm>
        </p:spPr>
        <p:txBody>
          <a:bodyPr>
            <a:noAutofit/>
          </a:bodyPr>
          <a:lstStyle/>
          <a:p>
            <a:pPr marL="0" indent="0" algn="just">
              <a:spcAft>
                <a:spcPts val="0"/>
              </a:spcAft>
              <a:buNone/>
            </a:pPr>
            <a:r>
              <a:rPr lang="en-GB" sz="2000" b="1" dirty="0">
                <a:ea typeface="Calibri" panose="020F0502020204030204" pitchFamily="34" charset="0"/>
              </a:rPr>
              <a:t>All students will: </a:t>
            </a:r>
            <a:endParaRPr lang="en-GB" sz="2000" b="1" dirty="0">
              <a:ea typeface="Calibri" panose="020F050202020403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Understand that sometimes microbes can make us ill.</a:t>
            </a:r>
          </a:p>
          <a:p>
            <a:pPr marL="342900" lvl="0" indent="-342900" algn="just">
              <a:spcAft>
                <a:spcPts val="60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Understand that prevention of infection, where possible, is better than cure.</a:t>
            </a:r>
          </a:p>
          <a:p>
            <a:pPr marL="342900" lvl="0" indent="-342900" algn="just">
              <a:spcAft>
                <a:spcPts val="60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Understand not to spread their harmful microbes to others.</a:t>
            </a:r>
          </a:p>
          <a:p>
            <a:pPr marL="342900" lvl="0" indent="-342900" algn="just">
              <a:spcAft>
                <a:spcPts val="60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Understand that infection can spread through sneezing and coughing.</a:t>
            </a:r>
          </a:p>
          <a:p>
            <a:pPr marL="342900" lvl="0" indent="-342900" algn="just">
              <a:spcAft>
                <a:spcPts val="60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Understand that covering your mouth and nose with a tissue or your sleeve (not your hands) when you cough, or sneeze helps prevent the spread of infection.</a:t>
            </a:r>
          </a:p>
          <a:p>
            <a:pPr marL="0" indent="0" algn="just">
              <a:spcAft>
                <a:spcPts val="0"/>
              </a:spcAft>
              <a:buNone/>
            </a:pPr>
            <a:r>
              <a:rPr lang="en-GB" sz="2000" b="1" dirty="0">
                <a:ea typeface="Calibri" panose="020F0502020204030204" pitchFamily="34" charset="0"/>
                <a:cs typeface="Times New Roman" panose="02020603050405020304" pitchFamily="18" charset="0"/>
              </a:rPr>
              <a:t>Most students will: </a:t>
            </a:r>
          </a:p>
          <a:p>
            <a:pPr marL="342900" lvl="0" indent="-342900" algn="just">
              <a:spcAft>
                <a:spcPts val="60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Understand that coughing or sneezing in your hand can still spread infection.</a:t>
            </a:r>
          </a:p>
          <a:p>
            <a:pPr marL="0" lvl="0" indent="0" algn="just">
              <a:lnSpc>
                <a:spcPct val="120000"/>
              </a:lnSpc>
              <a:buNone/>
            </a:pPr>
            <a:endParaRPr lang="en-GB" sz="20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FB8EAC-8859-43A5-AAC6-5E801DBF08F8}"/>
              </a:ext>
            </a:extLst>
          </p:cNvPr>
          <p:cNvSpPr>
            <a:spLocks noGrp="1"/>
          </p:cNvSpPr>
          <p:nvPr>
            <p:ph type="title"/>
          </p:nvPr>
        </p:nvSpPr>
        <p:spPr>
          <a:xfrm>
            <a:off x="628650" y="179388"/>
            <a:ext cx="7886700" cy="830262"/>
          </a:xfrm>
        </p:spPr>
        <p:txBody>
          <a:bodyPr>
            <a:noAutofit/>
          </a:bodyPr>
          <a:lstStyle/>
          <a:p>
            <a:pPr algn="ctr">
              <a:spcAft>
                <a:spcPts val="0"/>
              </a:spcAft>
            </a:pPr>
            <a:r>
              <a:rPr lang="en-GB" sz="3000" b="1" dirty="0">
                <a:ea typeface="Calibri" panose="020F0502020204030204" pitchFamily="34" charset="0"/>
                <a:cs typeface="Times New Roman" panose="02020603050405020304" pitchFamily="18" charset="0"/>
              </a:rPr>
              <a:t>Respiratory Hygiene Best Practice </a:t>
            </a:r>
            <a:endParaRPr lang="en-GB" sz="3000" b="1" dirty="0"/>
          </a:p>
        </p:txBody>
      </p:sp>
      <p:sp>
        <p:nvSpPr>
          <p:cNvPr id="7" name="Rectangle: Rounded Corners 6">
            <a:extLst>
              <a:ext uri="{FF2B5EF4-FFF2-40B4-BE49-F238E27FC236}">
                <a16:creationId xmlns:a16="http://schemas.microsoft.com/office/drawing/2014/main" id="{53078D6A-6B58-45B3-8348-E550E4D3603C}"/>
              </a:ext>
              <a:ext uri="{C183D7F6-B498-43B3-948B-1728B52AA6E4}">
                <adec:decorative xmlns:adec="http://schemas.microsoft.com/office/drawing/2017/decorative" val="0"/>
              </a:ext>
            </a:extLst>
          </p:cNvPr>
          <p:cNvSpPr/>
          <p:nvPr/>
        </p:nvSpPr>
        <p:spPr>
          <a:xfrm>
            <a:off x="347870" y="1181100"/>
            <a:ext cx="8357980" cy="4819650"/>
          </a:xfrm>
          <a:prstGeom prst="roundRect">
            <a:avLst>
              <a:gd name="adj" fmla="val 2575"/>
            </a:avLst>
          </a:prstGeom>
          <a:noFill/>
          <a:ln w="76200" cap="sq" cmpd="sng" algn="ctr">
            <a:solidFill>
              <a:srgbClr val="2B599E"/>
            </a:solidFill>
            <a:prstDash val="solid"/>
            <a:bevel/>
          </a:ln>
          <a:effectLst/>
        </p:spPr>
        <p:txBody>
          <a:bodyPr rtlCol="0" anchor="t"/>
          <a:lstStyle/>
          <a:p>
            <a:pPr lvl="0" algn="just">
              <a:spcAft>
                <a:spcPts val="600"/>
              </a:spcAft>
            </a:pPr>
            <a:r>
              <a:rPr lang="en-GB" sz="17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Three school friends, Sara, Elisa and Chloe, have all caught a cold and are coughing a lot. As you can see from the picture below, each student has adopted a different way of covering their coughs and sneezes. One is sneezing into a tissue, one into their elbow, and one on their hand.</a:t>
            </a:r>
          </a:p>
          <a:p>
            <a:pPr lvl="0" algn="just">
              <a:spcAft>
                <a:spcPts val="600"/>
              </a:spcAft>
            </a:pPr>
            <a:endParaRPr lang="en-GB" sz="170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a:p>
            <a:pPr lvl="0" algn="just">
              <a:spcAft>
                <a:spcPts val="600"/>
              </a:spcAft>
            </a:pPr>
            <a:r>
              <a:rPr lang="en-GB" sz="1700" b="1"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Discuss the advantages and disadvantages of each method in the context of: </a:t>
            </a:r>
          </a:p>
          <a:p>
            <a:pPr marL="742950" lvl="1" indent="-285750" algn="just">
              <a:spcAft>
                <a:spcPts val="600"/>
              </a:spcAft>
              <a:buFont typeface="+mj-lt"/>
              <a:buAutoNum type="alphaLcPeriod"/>
            </a:pPr>
            <a:r>
              <a:rPr lang="en-GB" sz="1700" b="1"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Their daily life</a:t>
            </a:r>
          </a:p>
          <a:p>
            <a:pPr marL="742950" lvl="1" indent="-285750" algn="just">
              <a:spcAft>
                <a:spcPts val="600"/>
              </a:spcAft>
              <a:buFont typeface="+mj-lt"/>
              <a:buAutoNum type="alphaLcPeriod"/>
            </a:pPr>
            <a:r>
              <a:rPr lang="en-GB" sz="1700" b="1"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Reducing the spread of infection.</a:t>
            </a:r>
          </a:p>
        </p:txBody>
      </p:sp>
      <p:pic>
        <p:nvPicPr>
          <p:cNvPr id="8" name="Picture 7" descr="Picture of 3 girls sneezing: one is sneezing into a tissue, one into her elbow, and one into her hand">
            <a:extLst>
              <a:ext uri="{FF2B5EF4-FFF2-40B4-BE49-F238E27FC236}">
                <a16:creationId xmlns:a16="http://schemas.microsoft.com/office/drawing/2014/main" id="{00057F2A-262C-4B4D-B5BB-55650C310A46}"/>
              </a:ext>
            </a:extLst>
          </p:cNvPr>
          <p:cNvPicPr/>
          <p:nvPr/>
        </p:nvPicPr>
        <p:blipFill rotWithShape="1">
          <a:blip r:embed="rId2"/>
          <a:srcRect l="29800" t="21695" r="3568" b="19802"/>
          <a:stretch/>
        </p:blipFill>
        <p:spPr bwMode="auto">
          <a:xfrm>
            <a:off x="1564255" y="3721715"/>
            <a:ext cx="5855719" cy="2233561"/>
          </a:xfrm>
          <a:prstGeom prst="rect">
            <a:avLst/>
          </a:prstGeom>
          <a:ln>
            <a:noFill/>
          </a:ln>
          <a:extLst>
            <a:ext uri="{53640926-AAD7-44D8-BBD7-CCE9431645EC}">
              <a14:shadowObscured xmlns:a14="http://schemas.microsoft.com/office/drawing/2010/main"/>
            </a:ext>
          </a:extLst>
        </p:spPr>
      </p:pic>
      <p:sp>
        <p:nvSpPr>
          <p:cNvPr id="3" name="Footer Placeholder 2">
            <a:extLst>
              <a:ext uri="{FF2B5EF4-FFF2-40B4-BE49-F238E27FC236}">
                <a16:creationId xmlns:a16="http://schemas.microsoft.com/office/drawing/2014/main" id="{C412FB91-0D72-4D3E-AF53-25E54F29840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15711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E7BA36-7C3C-4BC4-B9A8-9BD282D5D9B3}"/>
              </a:ext>
            </a:extLst>
          </p:cNvPr>
          <p:cNvSpPr>
            <a:spLocks noGrp="1"/>
          </p:cNvSpPr>
          <p:nvPr>
            <p:ph type="title"/>
          </p:nvPr>
        </p:nvSpPr>
        <p:spPr>
          <a:xfrm>
            <a:off x="247649" y="569706"/>
            <a:ext cx="3086099" cy="1335294"/>
          </a:xfrm>
        </p:spPr>
        <p:txBody>
          <a:bodyPr>
            <a:noAutofit/>
          </a:bodyPr>
          <a:lstStyle/>
          <a:p>
            <a:r>
              <a:rPr lang="en-GB" b="1" dirty="0"/>
              <a:t>Respiratory Hygiene Poster</a:t>
            </a:r>
          </a:p>
        </p:txBody>
      </p:sp>
      <p:sp>
        <p:nvSpPr>
          <p:cNvPr id="10" name="TextBox 9" descr="TS1 - Hand Shaking Experiment Teacher Answer Sheet - Section A&#10;">
            <a:extLst>
              <a:ext uri="{FF2B5EF4-FFF2-40B4-BE49-F238E27FC236}">
                <a16:creationId xmlns:a16="http://schemas.microsoft.com/office/drawing/2014/main" id="{D63FFB51-4F53-418A-876D-5DDF1C125DB0}"/>
              </a:ext>
            </a:extLst>
          </p:cNvPr>
          <p:cNvSpPr txBox="1"/>
          <p:nvPr/>
        </p:nvSpPr>
        <p:spPr>
          <a:xfrm>
            <a:off x="3794528" y="179226"/>
            <a:ext cx="4682722"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Cover your coughs and sneezes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descr="Person sneezing into tissue and into their arm. Hands being washed">
            <a:extLst>
              <a:ext uri="{FF2B5EF4-FFF2-40B4-BE49-F238E27FC236}">
                <a16:creationId xmlns:a16="http://schemas.microsoft.com/office/drawing/2014/main" id="{2E896AE1-4449-4E16-A8DD-48B609BEA75D}"/>
              </a:ext>
            </a:extLst>
          </p:cNvPr>
          <p:cNvPicPr>
            <a:picLocks noChangeAspect="1"/>
          </p:cNvPicPr>
          <p:nvPr/>
        </p:nvPicPr>
        <p:blipFill rotWithShape="1">
          <a:blip r:embed="rId2">
            <a:extLst>
              <a:ext uri="{28A0092B-C50C-407E-A947-70E740481C1C}">
                <a14:useLocalDpi xmlns:a14="http://schemas.microsoft.com/office/drawing/2010/main" val="0"/>
              </a:ext>
            </a:extLst>
          </a:blip>
          <a:srcRect l="1772" t="3625" r="3649" b="1539"/>
          <a:stretch/>
        </p:blipFill>
        <p:spPr>
          <a:xfrm>
            <a:off x="3613075" y="181672"/>
            <a:ext cx="5098782" cy="6516457"/>
          </a:xfrm>
          <a:prstGeom prst="rect">
            <a:avLst/>
          </a:prstGeom>
        </p:spPr>
      </p:pic>
      <p:sp>
        <p:nvSpPr>
          <p:cNvPr id="7" name="Rectangle: Rounded Corners 6">
            <a:extLst>
              <a:ext uri="{FF2B5EF4-FFF2-40B4-BE49-F238E27FC236}">
                <a16:creationId xmlns:a16="http://schemas.microsoft.com/office/drawing/2014/main" id="{FE3CEE41-3392-4DBB-9B83-4AE5CDBF020F}"/>
              </a:ext>
              <a:ext uri="{C183D7F6-B498-43B3-948B-1728B52AA6E4}">
                <adec:decorative xmlns:adec="http://schemas.microsoft.com/office/drawing/2017/decorative" val="1"/>
              </a:ext>
            </a:extLst>
          </p:cNvPr>
          <p:cNvSpPr/>
          <p:nvPr/>
        </p:nvSpPr>
        <p:spPr>
          <a:xfrm>
            <a:off x="3581400" y="198668"/>
            <a:ext cx="5112746" cy="6516457"/>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F8E8EAC-7FB2-4C82-894A-1D08C8DF92E8}"/>
              </a:ext>
              <a:ext uri="{C183D7F6-B498-43B3-948B-1728B52AA6E4}">
                <adec:decorative xmlns:adec="http://schemas.microsoft.com/office/drawing/2017/decorative" val="1"/>
              </a:ext>
            </a:extLst>
          </p:cNvPr>
          <p:cNvSpPr/>
          <p:nvPr/>
        </p:nvSpPr>
        <p:spPr>
          <a:xfrm>
            <a:off x="8327523" y="-28157"/>
            <a:ext cx="473577" cy="414766"/>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4B8FCE3-4D5E-4268-95D0-315DA70FFB0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62945" y="-13431"/>
            <a:ext cx="402732" cy="385314"/>
          </a:xfrm>
          <a:prstGeom prst="rect">
            <a:avLst/>
          </a:prstGeom>
        </p:spPr>
      </p:pic>
      <p:sp>
        <p:nvSpPr>
          <p:cNvPr id="13" name="TextBox 12" descr="TS1 - Hand Shaking Experiment Teacher Answer Sheet - Section A&#10;">
            <a:extLst>
              <a:ext uri="{FF2B5EF4-FFF2-40B4-BE49-F238E27FC236}">
                <a16:creationId xmlns:a16="http://schemas.microsoft.com/office/drawing/2014/main" id="{2F96D933-AA8B-4E56-AA01-8F7E8BD6CDE7}"/>
              </a:ext>
            </a:extLst>
          </p:cNvPr>
          <p:cNvSpPr txBox="1"/>
          <p:nvPr/>
        </p:nvSpPr>
        <p:spPr>
          <a:xfrm>
            <a:off x="3804458" y="1381825"/>
            <a:ext cx="1573268" cy="3853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11" name="TextBox 10" descr="TS1 - Hand Shaking Experiment Teacher Answer Sheet - Section A&#10;">
            <a:extLst>
              <a:ext uri="{FF2B5EF4-FFF2-40B4-BE49-F238E27FC236}">
                <a16:creationId xmlns:a16="http://schemas.microsoft.com/office/drawing/2014/main" id="{ED123D52-01CE-4BA2-868A-9696F2D7D74D}"/>
              </a:ext>
            </a:extLst>
          </p:cNvPr>
          <p:cNvSpPr txBox="1"/>
          <p:nvPr/>
        </p:nvSpPr>
        <p:spPr>
          <a:xfrm>
            <a:off x="4086820" y="2562954"/>
            <a:ext cx="1923443" cy="12464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Use a tissue if you have one</a:t>
            </a:r>
          </a:p>
        </p:txBody>
      </p:sp>
      <p:sp>
        <p:nvSpPr>
          <p:cNvPr id="12" name="TextBox 11" descr="TS1 - Hand Shaking Experiment Teacher Answer Sheet - Section A&#10;">
            <a:extLst>
              <a:ext uri="{FF2B5EF4-FFF2-40B4-BE49-F238E27FC236}">
                <a16:creationId xmlns:a16="http://schemas.microsoft.com/office/drawing/2014/main" id="{C28FC063-1BFE-4FC6-BA57-BF297C5B77EF}"/>
              </a:ext>
            </a:extLst>
          </p:cNvPr>
          <p:cNvSpPr txBox="1"/>
          <p:nvPr/>
        </p:nvSpPr>
        <p:spPr>
          <a:xfrm>
            <a:off x="6322129" y="2562954"/>
            <a:ext cx="2242182" cy="12464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If you have no tissue use your sleeve</a:t>
            </a:r>
          </a:p>
        </p:txBody>
      </p:sp>
      <p:sp>
        <p:nvSpPr>
          <p:cNvPr id="3" name="Footer Placeholder 2">
            <a:extLst>
              <a:ext uri="{FF2B5EF4-FFF2-40B4-BE49-F238E27FC236}">
                <a16:creationId xmlns:a16="http://schemas.microsoft.com/office/drawing/2014/main" id="{71325790-205C-45FE-BF6D-C4CEBCE56DFF}"/>
              </a:ext>
            </a:extLst>
          </p:cNvPr>
          <p:cNvSpPr>
            <a:spLocks noGrp="1"/>
          </p:cNvSpPr>
          <p:nvPr>
            <p:ph type="ftr" sz="quarter" idx="11"/>
          </p:nvPr>
        </p:nvSpPr>
        <p:spPr/>
        <p:txBody>
          <a:bodyPr/>
          <a:lstStyle/>
          <a:p>
            <a:r>
              <a:rPr lang="en-GB"/>
              <a:t>e-Bug.eu</a:t>
            </a:r>
            <a:endParaRPr lang="en-GB" dirty="0"/>
          </a:p>
        </p:txBody>
      </p:sp>
      <p:sp>
        <p:nvSpPr>
          <p:cNvPr id="14" name="TextBox 13" descr="TS1 - Hand Shaking Experiment Teacher Answer Sheet - Section A&#10;">
            <a:extLst>
              <a:ext uri="{FF2B5EF4-FFF2-40B4-BE49-F238E27FC236}">
                <a16:creationId xmlns:a16="http://schemas.microsoft.com/office/drawing/2014/main" id="{805655AE-3707-4191-B770-9A639FD2CD33}"/>
              </a:ext>
            </a:extLst>
          </p:cNvPr>
          <p:cNvSpPr txBox="1"/>
          <p:nvPr/>
        </p:nvSpPr>
        <p:spPr>
          <a:xfrm>
            <a:off x="3808916" y="4455070"/>
            <a:ext cx="1573268" cy="38531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p>
        </p:txBody>
      </p:sp>
      <p:sp>
        <p:nvSpPr>
          <p:cNvPr id="15" name="TextBox 14" descr="TS1 - Hand Shaking Experiment Teacher Answer Sheet - Section A&#10;">
            <a:extLst>
              <a:ext uri="{FF2B5EF4-FFF2-40B4-BE49-F238E27FC236}">
                <a16:creationId xmlns:a16="http://schemas.microsoft.com/office/drawing/2014/main" id="{BBFCBAFA-CAEE-4A25-8BD0-B98C4500B27E}"/>
              </a:ext>
            </a:extLst>
          </p:cNvPr>
          <p:cNvSpPr txBox="1"/>
          <p:nvPr/>
        </p:nvSpPr>
        <p:spPr>
          <a:xfrm>
            <a:off x="5302971" y="4398793"/>
            <a:ext cx="2902608" cy="22159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Wash your hands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for 20 seconds with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soap and water.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To help keep time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sing ‘Happy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Birthday’ twice</a:t>
            </a:r>
          </a:p>
        </p:txBody>
      </p:sp>
    </p:spTree>
    <p:extLst>
      <p:ext uri="{BB962C8B-B14F-4D97-AF65-F5344CB8AC3E}">
        <p14:creationId xmlns:p14="http://schemas.microsoft.com/office/powerpoint/2010/main" val="182136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340261-2BDB-4DC1-A01C-1515EA95A5BA}"/>
              </a:ext>
            </a:extLst>
          </p:cNvPr>
          <p:cNvSpPr>
            <a:spLocks noGrp="1"/>
          </p:cNvSpPr>
          <p:nvPr>
            <p:ph type="title"/>
          </p:nvPr>
        </p:nvSpPr>
        <p:spPr>
          <a:xfrm>
            <a:off x="628650" y="255381"/>
            <a:ext cx="7886700" cy="830343"/>
          </a:xfrm>
        </p:spPr>
        <p:txBody>
          <a:bodyPr>
            <a:normAutofit/>
          </a:bodyPr>
          <a:lstStyle/>
          <a:p>
            <a:pPr algn="ctr"/>
            <a:r>
              <a:rPr lang="en-GB" b="1" dirty="0"/>
              <a:t>Respiratory Hygiene Quiz</a:t>
            </a:r>
          </a:p>
        </p:txBody>
      </p:sp>
      <p:sp>
        <p:nvSpPr>
          <p:cNvPr id="8" name="Title 1">
            <a:extLst>
              <a:ext uri="{FF2B5EF4-FFF2-40B4-BE49-F238E27FC236}">
                <a16:creationId xmlns:a16="http://schemas.microsoft.com/office/drawing/2014/main" id="{3630D86C-C00C-4662-B011-9082C47DFB3D}"/>
              </a:ext>
              <a:ext uri="{C183D7F6-B498-43B3-948B-1728B52AA6E4}">
                <adec:decorative xmlns:adec="http://schemas.microsoft.com/office/drawing/2017/decorative" val="0"/>
              </a:ext>
            </a:extLst>
          </p:cNvPr>
          <p:cNvSpPr txBox="1">
            <a:spLocks/>
          </p:cNvSpPr>
          <p:nvPr/>
        </p:nvSpPr>
        <p:spPr>
          <a:xfrm>
            <a:off x="628650" y="-1325563"/>
            <a:ext cx="78867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GB" dirty="0"/>
              <a:t>Respiratory Hygiene Quiz 1</a:t>
            </a:r>
          </a:p>
        </p:txBody>
      </p:sp>
      <p:sp>
        <p:nvSpPr>
          <p:cNvPr id="5" name="Rectangle: Rounded Corners 4">
            <a:extLst>
              <a:ext uri="{FF2B5EF4-FFF2-40B4-BE49-F238E27FC236}">
                <a16:creationId xmlns:a16="http://schemas.microsoft.com/office/drawing/2014/main" id="{D7ED7EE2-01AD-49AC-B889-0A29F26AEE91}"/>
              </a:ext>
              <a:ext uri="{C183D7F6-B498-43B3-948B-1728B52AA6E4}">
                <adec:decorative xmlns:adec="http://schemas.microsoft.com/office/drawing/2017/decorative" val="0"/>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6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 </a:t>
            </a:r>
            <a:endParaRPr lang="en-GB" sz="26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Touching</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Sleeping</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Sneezing</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Coughing</a:t>
            </a:r>
            <a:endParaRPr lang="en-GB" sz="26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1C30D000-7827-49A3-BCEB-52E3126A460C}"/>
              </a:ext>
              <a:ext uri="{C183D7F6-B498-43B3-948B-1728B52AA6E4}">
                <adec:decorative xmlns:adec="http://schemas.microsoft.com/office/drawing/2017/decorative" val="0"/>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6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hands, we should: </a:t>
            </a:r>
            <a:endParaRPr lang="en-GB" sz="26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Wash our hands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Dry our hands on our clothes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Take antibiotics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None of the above is necessary</a:t>
            </a:r>
            <a:endParaRPr lang="en-GB" sz="26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5FC191F5-00F9-498F-AE64-3737B2A55948}"/>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610056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421D-DB5E-41FC-BD0D-00259729426F}"/>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Respiratory Hygiene Quiz 2</a:t>
            </a:r>
          </a:p>
        </p:txBody>
      </p:sp>
      <p:sp>
        <p:nvSpPr>
          <p:cNvPr id="10" name="Title 1">
            <a:extLst>
              <a:ext uri="{FF2B5EF4-FFF2-40B4-BE49-F238E27FC236}">
                <a16:creationId xmlns:a16="http://schemas.microsoft.com/office/drawing/2014/main" id="{E442E0F4-E9D3-45A5-894F-CFCFF80CC9D3}"/>
              </a:ext>
            </a:extLst>
          </p:cNvPr>
          <p:cNvSpPr txBox="1">
            <a:spLocks/>
          </p:cNvSpPr>
          <p:nvPr/>
        </p:nvSpPr>
        <p:spPr>
          <a:xfrm>
            <a:off x="628650" y="255381"/>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Respiratory Hygiene Quiz</a:t>
            </a:r>
            <a:endParaRPr lang="en-GB" b="1" dirty="0"/>
          </a:p>
        </p:txBody>
      </p:sp>
      <p:sp>
        <p:nvSpPr>
          <p:cNvPr id="5" name="Rectangle: Rounded Corners 4">
            <a:extLst>
              <a:ext uri="{FF2B5EF4-FFF2-40B4-BE49-F238E27FC236}">
                <a16:creationId xmlns:a16="http://schemas.microsoft.com/office/drawing/2014/main" id="{08D1C346-EC9E-4285-A26E-20CDB46C225D}"/>
              </a:ext>
              <a:ext uri="{C183D7F6-B498-43B3-948B-1728B52AA6E4}">
                <adec:decorative xmlns:adec="http://schemas.microsoft.com/office/drawing/2017/decorative" val="0"/>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If you do not have a tissue available, the next best option is to sneeze: </a:t>
            </a:r>
            <a:endParaRPr lang="en-GB" sz="2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Into your hands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Into your sleeve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Into an empty space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Onto your desk</a:t>
            </a:r>
            <a:endParaRPr lang="en-GB" sz="22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792AB9A-1312-43AA-A3BB-12F48911CE99}"/>
              </a:ext>
              <a:ext uri="{C183D7F6-B498-43B3-948B-1728B52AA6E4}">
                <adec:decorative xmlns:adec="http://schemas.microsoft.com/office/drawing/2017/decorative" val="0"/>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The best way to stop microbes from spreading is: </a:t>
            </a:r>
            <a:endParaRPr lang="en-GB" sz="2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your hand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tissue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sleeve if you haven’t got a tissue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To drink plenty of fluids</a:t>
            </a:r>
            <a:endParaRPr lang="en-GB" sz="22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1A3269B-698C-4729-B30B-AF8C483862A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6497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920A1BD-329D-4F89-B5A9-9CC2A9A28432}"/>
              </a:ext>
              <a:ext uri="{C183D7F6-B498-43B3-948B-1728B52AA6E4}">
                <adec:decorative xmlns:adec="http://schemas.microsoft.com/office/drawing/2017/decorative" val="0"/>
              </a:ext>
            </a:extLst>
          </p:cNvPr>
          <p:cNvSpPr>
            <a:spLocks noGrp="1"/>
          </p:cNvSpPr>
          <p:nvPr>
            <p:ph type="title"/>
          </p:nvPr>
        </p:nvSpPr>
        <p:spPr>
          <a:xfrm>
            <a:off x="628650" y="-931397"/>
            <a:ext cx="7886700" cy="830343"/>
          </a:xfrm>
        </p:spPr>
        <p:txBody>
          <a:bodyPr>
            <a:normAutofit/>
          </a:bodyPr>
          <a:lstStyle/>
          <a:p>
            <a:r>
              <a:rPr lang="en-GB" dirty="0"/>
              <a:t>Respiratory Hygiene Quiz 3</a:t>
            </a:r>
          </a:p>
        </p:txBody>
      </p:sp>
      <p:sp>
        <p:nvSpPr>
          <p:cNvPr id="11" name="Title 1">
            <a:extLst>
              <a:ext uri="{FF2B5EF4-FFF2-40B4-BE49-F238E27FC236}">
                <a16:creationId xmlns:a16="http://schemas.microsoft.com/office/drawing/2014/main" id="{F2437ED5-7F7F-448D-9B4C-06DBF182463A}"/>
              </a:ext>
            </a:extLst>
          </p:cNvPr>
          <p:cNvSpPr txBox="1">
            <a:spLocks/>
          </p:cNvSpPr>
          <p:nvPr/>
        </p:nvSpPr>
        <p:spPr>
          <a:xfrm>
            <a:off x="628650" y="255381"/>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Respiratory Hygiene Quiz</a:t>
            </a:r>
            <a:endParaRPr lang="en-GB" b="1" dirty="0"/>
          </a:p>
        </p:txBody>
      </p:sp>
      <p:sp>
        <p:nvSpPr>
          <p:cNvPr id="5" name="Rectangle: Rounded Corners 4">
            <a:extLst>
              <a:ext uri="{FF2B5EF4-FFF2-40B4-BE49-F238E27FC236}">
                <a16:creationId xmlns:a16="http://schemas.microsoft.com/office/drawing/2014/main" id="{AD8C2200-0911-4661-A714-1E6362699E0D}"/>
              </a:ext>
              <a:ext uri="{C183D7F6-B498-43B3-948B-1728B52AA6E4}">
                <adec:decorative xmlns:adec="http://schemas.microsoft.com/office/drawing/2017/decorative" val="0"/>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should you do with a tissue after sneezing into it?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in your pocket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straight in the bin</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up your sleeve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Any of the above</a:t>
            </a:r>
            <a:endParaRPr lang="en-GB" sz="24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260A5C6-CD44-44F6-B562-FFC4B873B790}"/>
              </a:ext>
              <a:ext uri="{C183D7F6-B498-43B3-948B-1728B52AA6E4}">
                <adec:decorative xmlns:adec="http://schemas.microsoft.com/office/drawing/2017/decorative" val="0"/>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might happen if we don’t wash our hands after sneezing into them?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Nothing</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Transfer harmful microbes to other people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Help protect our microbes</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32CFE81C-B2FF-409C-A265-48ACB07B71C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43481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A9F940F-7B14-4D7E-9671-D561D4AB1BA1}"/>
              </a:ext>
              <a:ext uri="{C183D7F6-B498-43B3-948B-1728B52AA6E4}">
                <adec:decorative xmlns:adec="http://schemas.microsoft.com/office/drawing/2017/decorative" val="0"/>
              </a:ext>
            </a:extLst>
          </p:cNvPr>
          <p:cNvSpPr>
            <a:spLocks noGrp="1"/>
          </p:cNvSpPr>
          <p:nvPr>
            <p:ph type="title"/>
          </p:nvPr>
        </p:nvSpPr>
        <p:spPr>
          <a:xfrm>
            <a:off x="314325" y="-927112"/>
            <a:ext cx="8515350" cy="830343"/>
          </a:xfrm>
        </p:spPr>
        <p:txBody>
          <a:bodyPr>
            <a:normAutofit/>
          </a:bodyPr>
          <a:lstStyle/>
          <a:p>
            <a:pPr algn="ctr"/>
            <a:r>
              <a:rPr lang="en-GB" sz="3200" b="1" dirty="0"/>
              <a:t>Respiratory Hygiene Quiz – Answers 1</a:t>
            </a:r>
          </a:p>
        </p:txBody>
      </p:sp>
      <p:sp>
        <p:nvSpPr>
          <p:cNvPr id="12" name="Title 1">
            <a:extLst>
              <a:ext uri="{FF2B5EF4-FFF2-40B4-BE49-F238E27FC236}">
                <a16:creationId xmlns:a16="http://schemas.microsoft.com/office/drawing/2014/main" id="{E17F9786-8619-41BE-8827-B08F59E71B0C}"/>
              </a:ext>
            </a:extLst>
          </p:cNvPr>
          <p:cNvSpPr txBox="1">
            <a:spLocks/>
          </p:cNvSpPr>
          <p:nvPr/>
        </p:nvSpPr>
        <p:spPr>
          <a:xfrm>
            <a:off x="314325" y="279118"/>
            <a:ext cx="8515350" cy="83034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Respiratory Hygiene Quiz - Answers</a:t>
            </a:r>
            <a:endParaRPr lang="en-GB" b="1" dirty="0"/>
          </a:p>
        </p:txBody>
      </p:sp>
      <p:sp>
        <p:nvSpPr>
          <p:cNvPr id="18" name="Rectangle: Rounded Corners 17">
            <a:extLst>
              <a:ext uri="{FF2B5EF4-FFF2-40B4-BE49-F238E27FC236}">
                <a16:creationId xmlns:a16="http://schemas.microsoft.com/office/drawing/2014/main" id="{946EB343-CB8C-4D88-A4C7-1BC0689A90C6}"/>
              </a:ext>
              <a:ext uri="{C183D7F6-B498-43B3-948B-1728B52AA6E4}">
                <adec:decorative xmlns:adec="http://schemas.microsoft.com/office/drawing/2017/decorative" val="0"/>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 </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Touching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Sleeping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Sneezing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Coughing</a:t>
            </a:r>
            <a:endParaRPr lang="en-GB" sz="2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DA08BE7-CDC7-4C78-B5D1-1C4CAF97B49F}"/>
              </a:ext>
            </a:extLst>
          </p:cNvPr>
          <p:cNvSpPr txBox="1"/>
          <p:nvPr/>
        </p:nvSpPr>
        <p:spPr>
          <a:xfrm>
            <a:off x="385124" y="3582373"/>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22" name="TextBox 21">
            <a:extLst>
              <a:ext uri="{FF2B5EF4-FFF2-40B4-BE49-F238E27FC236}">
                <a16:creationId xmlns:a16="http://schemas.microsoft.com/office/drawing/2014/main" id="{2FAC7DBA-74D1-4135-9660-D7764CB03AC1}"/>
              </a:ext>
            </a:extLst>
          </p:cNvPr>
          <p:cNvSpPr txBox="1"/>
          <p:nvPr/>
        </p:nvSpPr>
        <p:spPr>
          <a:xfrm>
            <a:off x="385125" y="4438551"/>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23" name="TextBox 22">
            <a:extLst>
              <a:ext uri="{FF2B5EF4-FFF2-40B4-BE49-F238E27FC236}">
                <a16:creationId xmlns:a16="http://schemas.microsoft.com/office/drawing/2014/main" id="{F9119B8F-1478-4317-8621-D771EA1CA847}"/>
              </a:ext>
            </a:extLst>
          </p:cNvPr>
          <p:cNvSpPr txBox="1"/>
          <p:nvPr/>
        </p:nvSpPr>
        <p:spPr>
          <a:xfrm>
            <a:off x="355956" y="4849853"/>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9" name="Rectangle: Rounded Corners 18">
            <a:extLst>
              <a:ext uri="{FF2B5EF4-FFF2-40B4-BE49-F238E27FC236}">
                <a16:creationId xmlns:a16="http://schemas.microsoft.com/office/drawing/2014/main" id="{56C1F9CE-E43F-4641-9547-C622389C230A}"/>
              </a:ext>
              <a:ext uri="{C183D7F6-B498-43B3-948B-1728B52AA6E4}">
                <adec:decorative xmlns:adec="http://schemas.microsoft.com/office/drawing/2017/decorative" val="0"/>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6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hands, we should: </a:t>
            </a:r>
            <a:endParaRPr lang="en-GB" sz="26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Wash our hands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Dry our hands on our clothes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Take antibiotics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None of the above is necessary</a:t>
            </a:r>
            <a:endParaRPr lang="en-GB" sz="2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AC65971-3C83-4B34-9EB6-F75A03D3476B}"/>
              </a:ext>
            </a:extLst>
          </p:cNvPr>
          <p:cNvSpPr txBox="1"/>
          <p:nvPr/>
        </p:nvSpPr>
        <p:spPr>
          <a:xfrm>
            <a:off x="4702293" y="3136701"/>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3" name="Footer Placeholder 2">
            <a:extLst>
              <a:ext uri="{FF2B5EF4-FFF2-40B4-BE49-F238E27FC236}">
                <a16:creationId xmlns:a16="http://schemas.microsoft.com/office/drawing/2014/main" id="{DE7CB9AB-0151-402F-A60E-9BC9B8A1D24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1192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55C18F5-8496-479D-AFAC-35D2BACB7059}"/>
              </a:ext>
              <a:ext uri="{C183D7F6-B498-43B3-948B-1728B52AA6E4}">
                <adec:decorative xmlns:adec="http://schemas.microsoft.com/office/drawing/2017/decorative" val="0"/>
              </a:ext>
            </a:extLst>
          </p:cNvPr>
          <p:cNvSpPr>
            <a:spLocks noGrp="1"/>
          </p:cNvSpPr>
          <p:nvPr>
            <p:ph type="title"/>
          </p:nvPr>
        </p:nvSpPr>
        <p:spPr>
          <a:xfrm>
            <a:off x="314325" y="-975753"/>
            <a:ext cx="8515350" cy="830343"/>
          </a:xfrm>
        </p:spPr>
        <p:txBody>
          <a:bodyPr>
            <a:normAutofit/>
          </a:bodyPr>
          <a:lstStyle/>
          <a:p>
            <a:pPr algn="ctr"/>
            <a:r>
              <a:rPr lang="en-GB" sz="3200" b="1" dirty="0"/>
              <a:t>Respiratory Hygiene Quiz – Answers 2</a:t>
            </a:r>
          </a:p>
        </p:txBody>
      </p:sp>
      <p:sp>
        <p:nvSpPr>
          <p:cNvPr id="11" name="Title 1">
            <a:extLst>
              <a:ext uri="{FF2B5EF4-FFF2-40B4-BE49-F238E27FC236}">
                <a16:creationId xmlns:a16="http://schemas.microsoft.com/office/drawing/2014/main" id="{910785DA-A64F-454E-9C5A-D03EF14853EE}"/>
              </a:ext>
            </a:extLst>
          </p:cNvPr>
          <p:cNvSpPr txBox="1">
            <a:spLocks/>
          </p:cNvSpPr>
          <p:nvPr/>
        </p:nvSpPr>
        <p:spPr>
          <a:xfrm>
            <a:off x="314325" y="279118"/>
            <a:ext cx="8515350" cy="83034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Respiratory Hygiene Quiz - Answers</a:t>
            </a:r>
            <a:endParaRPr lang="en-GB" b="1" dirty="0"/>
          </a:p>
        </p:txBody>
      </p:sp>
      <p:sp>
        <p:nvSpPr>
          <p:cNvPr id="14" name="Rectangle: Rounded Corners 13">
            <a:extLst>
              <a:ext uri="{FF2B5EF4-FFF2-40B4-BE49-F238E27FC236}">
                <a16:creationId xmlns:a16="http://schemas.microsoft.com/office/drawing/2014/main" id="{AEA4E59A-868E-4B64-A2EB-81387938C4C4}"/>
              </a:ext>
              <a:ext uri="{C183D7F6-B498-43B3-948B-1728B52AA6E4}">
                <adec:decorative xmlns:adec="http://schemas.microsoft.com/office/drawing/2017/decorative" val="0"/>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If you do not have a tissue available, the next best option is to sneeze: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Into your hands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Into your sleeve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Into an empty space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Onto your desk</a:t>
            </a:r>
            <a:endParaRPr lang="en-GB" sz="2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7EE1F7B-E93D-477F-A17E-AF90BE2216E9}"/>
              </a:ext>
            </a:extLst>
          </p:cNvPr>
          <p:cNvSpPr txBox="1"/>
          <p:nvPr/>
        </p:nvSpPr>
        <p:spPr>
          <a:xfrm>
            <a:off x="358144" y="4061255"/>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5" name="Rectangle: Rounded Corners 14">
            <a:extLst>
              <a:ext uri="{FF2B5EF4-FFF2-40B4-BE49-F238E27FC236}">
                <a16:creationId xmlns:a16="http://schemas.microsoft.com/office/drawing/2014/main" id="{B32F05DF-92FF-427E-AAAB-887A1A0385FC}"/>
              </a:ext>
              <a:ext uri="{C183D7F6-B498-43B3-948B-1728B52AA6E4}">
                <adec:decorative xmlns:adec="http://schemas.microsoft.com/office/drawing/2017/decorative" val="0"/>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The best way to stop microbes from spreading is: </a:t>
            </a:r>
            <a:endParaRPr lang="en-GB" sz="2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your hand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tissue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sleeve if you haven’t got a tissue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To drink plenty of fluids</a:t>
            </a:r>
            <a:endParaRPr lang="en-GB" sz="2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1337C64-C9FD-4D48-B565-96E49F270DED}"/>
              </a:ext>
            </a:extLst>
          </p:cNvPr>
          <p:cNvSpPr txBox="1"/>
          <p:nvPr/>
        </p:nvSpPr>
        <p:spPr>
          <a:xfrm>
            <a:off x="4681745" y="3654014"/>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20" name="TextBox 19">
            <a:extLst>
              <a:ext uri="{FF2B5EF4-FFF2-40B4-BE49-F238E27FC236}">
                <a16:creationId xmlns:a16="http://schemas.microsoft.com/office/drawing/2014/main" id="{668F5FBF-3583-4DA6-B0EA-8DFB9456EB93}"/>
              </a:ext>
            </a:extLst>
          </p:cNvPr>
          <p:cNvSpPr txBox="1"/>
          <p:nvPr/>
        </p:nvSpPr>
        <p:spPr>
          <a:xfrm>
            <a:off x="4681745" y="4357450"/>
            <a:ext cx="603667"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3" name="Footer Placeholder 2">
            <a:extLst>
              <a:ext uri="{FF2B5EF4-FFF2-40B4-BE49-F238E27FC236}">
                <a16:creationId xmlns:a16="http://schemas.microsoft.com/office/drawing/2014/main" id="{DB060098-40D8-48E2-AC16-0609EBF4F0F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2103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CE5E88F-6D13-49FC-93C0-E2C29B1134EC}"/>
              </a:ext>
              <a:ext uri="{C183D7F6-B498-43B3-948B-1728B52AA6E4}">
                <adec:decorative xmlns:adec="http://schemas.microsoft.com/office/drawing/2017/decorative" val="0"/>
              </a:ext>
            </a:extLst>
          </p:cNvPr>
          <p:cNvSpPr>
            <a:spLocks noGrp="1"/>
          </p:cNvSpPr>
          <p:nvPr>
            <p:ph type="title"/>
          </p:nvPr>
        </p:nvSpPr>
        <p:spPr>
          <a:xfrm>
            <a:off x="314325" y="-936841"/>
            <a:ext cx="8515350" cy="830343"/>
          </a:xfrm>
        </p:spPr>
        <p:txBody>
          <a:bodyPr>
            <a:normAutofit/>
          </a:bodyPr>
          <a:lstStyle/>
          <a:p>
            <a:pPr algn="ctr"/>
            <a:r>
              <a:rPr lang="en-GB" sz="3200" b="1" dirty="0"/>
              <a:t>Respiratory Hygiene Quiz – Answers 3</a:t>
            </a:r>
          </a:p>
        </p:txBody>
      </p:sp>
      <p:sp>
        <p:nvSpPr>
          <p:cNvPr id="10" name="Title 1">
            <a:extLst>
              <a:ext uri="{FF2B5EF4-FFF2-40B4-BE49-F238E27FC236}">
                <a16:creationId xmlns:a16="http://schemas.microsoft.com/office/drawing/2014/main" id="{8373774E-328D-4F2C-9932-C8E17DF25BBE}"/>
              </a:ext>
            </a:extLst>
          </p:cNvPr>
          <p:cNvSpPr txBox="1">
            <a:spLocks/>
          </p:cNvSpPr>
          <p:nvPr/>
        </p:nvSpPr>
        <p:spPr>
          <a:xfrm>
            <a:off x="314325" y="279118"/>
            <a:ext cx="8515350" cy="83034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Respiratory Hygiene Quiz - Answers</a:t>
            </a:r>
            <a:endParaRPr lang="en-GB" b="1" dirty="0"/>
          </a:p>
        </p:txBody>
      </p:sp>
      <p:sp>
        <p:nvSpPr>
          <p:cNvPr id="18" name="Rectangle: Rounded Corners 17">
            <a:extLst>
              <a:ext uri="{FF2B5EF4-FFF2-40B4-BE49-F238E27FC236}">
                <a16:creationId xmlns:a16="http://schemas.microsoft.com/office/drawing/2014/main" id="{551B835C-1C59-442A-847C-22BE2C06CADF}"/>
              </a:ext>
              <a:ext uri="{C183D7F6-B498-43B3-948B-1728B52AA6E4}">
                <adec:decorative xmlns:adec="http://schemas.microsoft.com/office/drawing/2017/decorative" val="0"/>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should you do with a tissue after sneezing into it?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in your pocket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straight in the bin</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up your sleeve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Any of the above</a:t>
            </a:r>
            <a:endParaRPr lang="en-GB" sz="2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69D9E0F-7C6D-4F51-BB68-903F6784EE4E}"/>
              </a:ext>
            </a:extLst>
          </p:cNvPr>
          <p:cNvSpPr txBox="1"/>
          <p:nvPr/>
        </p:nvSpPr>
        <p:spPr>
          <a:xfrm>
            <a:off x="347870" y="4054111"/>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9" name="Rectangle: Rounded Corners 18">
            <a:extLst>
              <a:ext uri="{FF2B5EF4-FFF2-40B4-BE49-F238E27FC236}">
                <a16:creationId xmlns:a16="http://schemas.microsoft.com/office/drawing/2014/main" id="{F80A30AB-2A91-44A0-BE97-A67E690451FD}"/>
              </a:ext>
              <a:ext uri="{C183D7F6-B498-43B3-948B-1728B52AA6E4}">
                <adec:decorative xmlns:adec="http://schemas.microsoft.com/office/drawing/2017/decorative" val="0"/>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might happen if we don’t wash our hands after sneezing into them?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Nothing</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Transfer harmful microbes to other people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Help protect our microbes</a:t>
            </a:r>
            <a:endParaRPr lang="en-GB" sz="2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1D73CF2-978E-4D0F-9F60-2DFD3E2B8EDB}"/>
              </a:ext>
            </a:extLst>
          </p:cNvPr>
          <p:cNvSpPr txBox="1"/>
          <p:nvPr/>
        </p:nvSpPr>
        <p:spPr>
          <a:xfrm>
            <a:off x="4681745" y="4054111"/>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3" name="Footer Placeholder 2">
            <a:extLst>
              <a:ext uri="{FF2B5EF4-FFF2-40B4-BE49-F238E27FC236}">
                <a16:creationId xmlns:a16="http://schemas.microsoft.com/office/drawing/2014/main" id="{07CAD4DD-8C81-421C-9CB0-74311F0D0B8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454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681E-6D68-4A20-8464-F398F0FFEC5F}"/>
              </a:ext>
            </a:extLst>
          </p:cNvPr>
          <p:cNvSpPr>
            <a:spLocks noGrp="1"/>
          </p:cNvSpPr>
          <p:nvPr>
            <p:ph type="title"/>
          </p:nvPr>
        </p:nvSpPr>
        <p:spPr>
          <a:xfrm>
            <a:off x="147637" y="1776414"/>
            <a:ext cx="9396413" cy="2852737"/>
          </a:xfrm>
        </p:spPr>
        <p:txBody>
          <a:bodyPr>
            <a:normAutofit/>
          </a:bodyPr>
          <a:lstStyle/>
          <a:p>
            <a:r>
              <a:rPr lang="en-GB" b="1" dirty="0"/>
              <a:t>Learning Consolidation</a:t>
            </a:r>
          </a:p>
        </p:txBody>
      </p:sp>
      <p:sp>
        <p:nvSpPr>
          <p:cNvPr id="4" name="Footer Placeholder 3">
            <a:extLst>
              <a:ext uri="{FF2B5EF4-FFF2-40B4-BE49-F238E27FC236}">
                <a16:creationId xmlns:a16="http://schemas.microsoft.com/office/drawing/2014/main" id="{F7B8AC45-ED4C-4911-9E27-D3618907158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32002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06F6-FED7-46F4-ACAB-BE68E87D42C6}"/>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Activity</a:t>
            </a:r>
          </a:p>
        </p:txBody>
      </p:sp>
      <p:sp>
        <p:nvSpPr>
          <p:cNvPr id="4" name="Rectangle 3">
            <a:extLst>
              <a:ext uri="{FF2B5EF4-FFF2-40B4-BE49-F238E27FC236}">
                <a16:creationId xmlns:a16="http://schemas.microsoft.com/office/drawing/2014/main" id="{67677975-7E08-4062-80C8-9BCBDAB21F1B}"/>
              </a:ext>
            </a:extLst>
          </p:cNvPr>
          <p:cNvSpPr/>
          <p:nvPr/>
        </p:nvSpPr>
        <p:spPr>
          <a:xfrm>
            <a:off x="609599" y="302568"/>
            <a:ext cx="7924801" cy="1477328"/>
          </a:xfrm>
          <a:prstGeom prst="rect">
            <a:avLst/>
          </a:prstGeom>
          <a:ln w="57150"/>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GB" sz="3000" b="1" dirty="0">
                <a:latin typeface="Arial" panose="020B0604020202020204" pitchFamily="34" charset="0"/>
                <a:ea typeface="Calibri" panose="020F0502020204030204" pitchFamily="34" charset="0"/>
                <a:cs typeface="Times New Roman" panose="02020603050405020304" pitchFamily="18" charset="0"/>
              </a:rPr>
              <a:t>Create Some Simple Rules or Messages to Reduce the Spread of Coughs, Colds and Flu in Your School.</a:t>
            </a:r>
            <a:endParaRPr lang="en-GB" sz="3000" b="1" dirty="0"/>
          </a:p>
        </p:txBody>
      </p:sp>
      <p:sp>
        <p:nvSpPr>
          <p:cNvPr id="5" name="Rectangle 4">
            <a:extLst>
              <a:ext uri="{FF2B5EF4-FFF2-40B4-BE49-F238E27FC236}">
                <a16:creationId xmlns:a16="http://schemas.microsoft.com/office/drawing/2014/main" id="{5EEF34BD-6FB1-4291-A44A-EFE0AA5CD848}"/>
              </a:ext>
            </a:extLst>
          </p:cNvPr>
          <p:cNvSpPr/>
          <p:nvPr/>
        </p:nvSpPr>
        <p:spPr>
          <a:xfrm>
            <a:off x="609598" y="2390254"/>
            <a:ext cx="7924801" cy="3477875"/>
          </a:xfrm>
          <a:prstGeom prst="rect">
            <a:avLst/>
          </a:prstGeom>
        </p:spPr>
        <p:txBody>
          <a:bodyPr wrap="square">
            <a:spAutoFit/>
          </a:bodyPr>
          <a:lstStyle/>
          <a:p>
            <a:pPr marL="342900" lvl="0" indent="-342900">
              <a:spcBef>
                <a:spcPts val="1200"/>
              </a:spcBef>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Coughs and sneezes spread diseases; </a:t>
            </a:r>
          </a:p>
          <a:p>
            <a:pPr marL="342900" lvl="0" indent="-342900">
              <a:spcBef>
                <a:spcPts val="1200"/>
              </a:spcBef>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Catch it, bin it, kill it;</a:t>
            </a:r>
          </a:p>
          <a:p>
            <a:pPr marL="342900" lvl="0" indent="-342900">
              <a:spcBef>
                <a:spcPts val="1200"/>
              </a:spcBef>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Cover my coughs and sneezes with a tissue or cough/sneeze into the crook of my elbow or sleeve (not my hand);</a:t>
            </a:r>
          </a:p>
          <a:p>
            <a:pPr marL="342900" lvl="0" indent="-342900">
              <a:spcBef>
                <a:spcPts val="1200"/>
              </a:spcBef>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Wash my hands after a cough or a sneeze or use hand sanitiser.</a:t>
            </a:r>
          </a:p>
        </p:txBody>
      </p:sp>
      <p:sp>
        <p:nvSpPr>
          <p:cNvPr id="3" name="Footer Placeholder 2">
            <a:extLst>
              <a:ext uri="{FF2B5EF4-FFF2-40B4-BE49-F238E27FC236}">
                <a16:creationId xmlns:a16="http://schemas.microsoft.com/office/drawing/2014/main" id="{2DCAF9A5-8FD3-4460-A18F-FB268CEC741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82160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41274"/>
            <a:ext cx="7886700" cy="1325563"/>
          </a:xfrm>
        </p:spPr>
        <p:txBody>
          <a:bodyPr>
            <a:normAutofit/>
          </a:bodyPr>
          <a:lstStyle/>
          <a:p>
            <a:pPr algn="ctr"/>
            <a:r>
              <a:rPr lang="en-GB" b="1" dirty="0"/>
              <a:t>Curriculum Links</a:t>
            </a:r>
          </a:p>
        </p:txBody>
      </p:sp>
      <p:sp>
        <p:nvSpPr>
          <p:cNvPr id="3" name="Rectangle 2">
            <a:extLst>
              <a:ext uri="{FF2B5EF4-FFF2-40B4-BE49-F238E27FC236}">
                <a16:creationId xmlns:a16="http://schemas.microsoft.com/office/drawing/2014/main" id="{40311734-1B1F-4320-8A27-A2D3039F33B6}"/>
              </a:ext>
            </a:extLst>
          </p:cNvPr>
          <p:cNvSpPr/>
          <p:nvPr/>
        </p:nvSpPr>
        <p:spPr>
          <a:xfrm>
            <a:off x="628650" y="1440752"/>
            <a:ext cx="4572000" cy="4381969"/>
          </a:xfrm>
          <a:prstGeom prst="rect">
            <a:avLst/>
          </a:prstGeom>
        </p:spPr>
        <p:txBody>
          <a:bodyPr>
            <a:spAutoFit/>
          </a:bodyPr>
          <a:lstStyle/>
          <a:p>
            <a:pPr>
              <a:lnSpc>
                <a:spcPct val="115000"/>
              </a:lnSpc>
              <a:spcAft>
                <a:spcPts val="0"/>
              </a:spcAft>
            </a:pPr>
            <a:r>
              <a:rPr lang="en-GB" sz="2500" b="1" dirty="0">
                <a:latin typeface="Arial" panose="020B0604020202020204" pitchFamily="34" charset="0"/>
                <a:ea typeface="Calibri" panose="020F0502020204030204" pitchFamily="34" charset="0"/>
                <a:cs typeface="Arial" panose="020B0604020202020204" pitchFamily="34" charset="0"/>
              </a:rPr>
              <a:t>PHSE/RHSE </a:t>
            </a:r>
            <a:endParaRPr lang="en-GB" sz="25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500" dirty="0">
                <a:latin typeface="Arial" panose="020B0604020202020204" pitchFamily="34" charset="0"/>
                <a:ea typeface="Calibri" panose="020F0502020204030204" pitchFamily="34" charset="0"/>
                <a:cs typeface="Arial" panose="020B0604020202020204" pitchFamily="34" charset="0"/>
              </a:rPr>
              <a:t>Health and prevention</a:t>
            </a:r>
            <a:endParaRPr lang="en-GB" sz="25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500" b="1" dirty="0">
                <a:latin typeface="Arial" panose="020B0604020202020204" pitchFamily="34" charset="0"/>
                <a:ea typeface="Calibri" panose="020F0502020204030204" pitchFamily="34" charset="0"/>
                <a:cs typeface="Arial" panose="020B0604020202020204" pitchFamily="34" charset="0"/>
              </a:rPr>
              <a:t>Science </a:t>
            </a:r>
            <a:endParaRPr lang="en-GB" sz="25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500" dirty="0">
                <a:latin typeface="Arial" panose="020B0604020202020204" pitchFamily="34" charset="0"/>
                <a:ea typeface="Calibri" panose="020F0502020204030204" pitchFamily="34" charset="0"/>
                <a:cs typeface="Arial" panose="020B0604020202020204" pitchFamily="34" charset="0"/>
              </a:rPr>
              <a:t>Working scientifically</a:t>
            </a:r>
            <a:endParaRPr lang="en-GB" sz="25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500" dirty="0">
                <a:latin typeface="Arial" panose="020B0604020202020204" pitchFamily="34" charset="0"/>
                <a:ea typeface="Calibri" panose="020F0502020204030204" pitchFamily="34" charset="0"/>
                <a:cs typeface="Arial" panose="020B0604020202020204" pitchFamily="34" charset="0"/>
              </a:rPr>
              <a:t>Scientific attitudes</a:t>
            </a:r>
            <a:endParaRPr lang="en-GB" sz="25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500" dirty="0">
                <a:latin typeface="Arial" panose="020B0604020202020204" pitchFamily="34" charset="0"/>
                <a:ea typeface="Calibri" panose="020F0502020204030204" pitchFamily="34" charset="0"/>
                <a:cs typeface="Arial" panose="020B0604020202020204" pitchFamily="34" charset="0"/>
              </a:rPr>
              <a:t>Experimental skills and investigations</a:t>
            </a:r>
            <a:endParaRPr lang="en-GB" sz="25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500" b="1" dirty="0">
                <a:latin typeface="Arial" panose="020B0604020202020204" pitchFamily="34" charset="0"/>
                <a:ea typeface="Calibri" panose="020F0502020204030204" pitchFamily="34" charset="0"/>
                <a:cs typeface="Arial" panose="020B0604020202020204" pitchFamily="34" charset="0"/>
              </a:rPr>
              <a:t>English </a:t>
            </a:r>
            <a:endParaRPr lang="en-GB" sz="25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500" dirty="0">
                <a:latin typeface="Arial" panose="020B0604020202020204" pitchFamily="34" charset="0"/>
                <a:ea typeface="Calibri" panose="020F0502020204030204" pitchFamily="34" charset="0"/>
                <a:cs typeface="Arial" panose="020B0604020202020204" pitchFamily="34" charset="0"/>
              </a:rPr>
              <a:t>Reading </a:t>
            </a:r>
            <a:endParaRPr lang="en-GB" sz="25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500" dirty="0">
                <a:latin typeface="Arial" panose="020B0604020202020204" pitchFamily="34" charset="0"/>
                <a:ea typeface="Calibri" panose="020F0502020204030204" pitchFamily="34" charset="0"/>
                <a:cs typeface="Arial" panose="020B0604020202020204" pitchFamily="34" charset="0"/>
              </a:rPr>
              <a:t>Writing</a:t>
            </a:r>
            <a:endParaRPr lang="en-GB" sz="25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FD43-A663-4B52-A18B-D0E9D7417CD3}"/>
              </a:ext>
            </a:extLst>
          </p:cNvPr>
          <p:cNvSpPr>
            <a:spLocks noGrp="1"/>
          </p:cNvSpPr>
          <p:nvPr>
            <p:ph type="title"/>
          </p:nvPr>
        </p:nvSpPr>
        <p:spPr>
          <a:xfrm>
            <a:off x="628650" y="346076"/>
            <a:ext cx="7886700" cy="1325563"/>
          </a:xfrm>
        </p:spPr>
        <p:txBody>
          <a:bodyPr/>
          <a:lstStyle/>
          <a:p>
            <a:pPr algn="ctr">
              <a:spcBef>
                <a:spcPts val="1200"/>
              </a:spcBef>
              <a:spcAft>
                <a:spcPts val="0"/>
              </a:spcAft>
            </a:pPr>
            <a:r>
              <a:rPr lang="en-GB" b="1" dirty="0">
                <a:ea typeface="Calibri" panose="020F0502020204030204" pitchFamily="34" charset="0"/>
                <a:cs typeface="Times New Roman" panose="02020603050405020304" pitchFamily="18" charset="0"/>
              </a:rPr>
              <a:t>Germ Defence </a:t>
            </a:r>
            <a:endParaRPr lang="en-GB" dirty="0"/>
          </a:p>
        </p:txBody>
      </p:sp>
      <p:sp>
        <p:nvSpPr>
          <p:cNvPr id="4" name="Rectangle 3">
            <a:extLst>
              <a:ext uri="{FF2B5EF4-FFF2-40B4-BE49-F238E27FC236}">
                <a16:creationId xmlns:a16="http://schemas.microsoft.com/office/drawing/2014/main" id="{407280D3-2AEC-4B1C-8F59-2D988D47686A}"/>
              </a:ext>
            </a:extLst>
          </p:cNvPr>
          <p:cNvSpPr/>
          <p:nvPr/>
        </p:nvSpPr>
        <p:spPr>
          <a:xfrm>
            <a:off x="771525" y="1847057"/>
            <a:ext cx="7600950" cy="385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atin typeface="Arial" panose="020B0604020202020204" pitchFamily="34" charset="0"/>
                <a:cs typeface="Arial" panose="020B0604020202020204" pitchFamily="34" charset="0"/>
              </a:rPr>
              <a:t>The website germdefence.org can be used as a tool to help you reduce the likelihood of getting colds, flu and stomach upsets, and from transmitting them on to other people. You can follow simple steps and can print or download a summary of the information you have reviewed.</a:t>
            </a:r>
          </a:p>
        </p:txBody>
      </p:sp>
      <p:sp>
        <p:nvSpPr>
          <p:cNvPr id="3" name="Footer Placeholder 2">
            <a:extLst>
              <a:ext uri="{FF2B5EF4-FFF2-40B4-BE49-F238E27FC236}">
                <a16:creationId xmlns:a16="http://schemas.microsoft.com/office/drawing/2014/main" id="{8E729E2D-F9BD-4DE8-AD58-A3B973397D1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8522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28650" y="347918"/>
            <a:ext cx="7886700" cy="830343"/>
          </a:xfrm>
        </p:spPr>
        <p:txBody>
          <a:bodyPr>
            <a:normAutofit fontScale="90000"/>
          </a:bodyPr>
          <a:lstStyle/>
          <a:p>
            <a:pPr algn="ctr"/>
            <a:r>
              <a:rPr lang="en-GB" sz="3500" b="1" dirty="0"/>
              <a:t>How Microbes Spread When We Sneeze?</a:t>
            </a:r>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88655" y="1522567"/>
            <a:ext cx="8026695" cy="8303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Many diseases are airborne and spread in tiny droplets of water, which are coughed and sneezed into the air by people.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88654" y="2532599"/>
            <a:ext cx="8026696" cy="132150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Diseases that spread in this way range from viral diseases like colds and flu to rarer, more serious infections like meningitis or tuberculosis (TB) which are caused by bacteria and can result in death.</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488654" y="4033793"/>
            <a:ext cx="8026696" cy="8433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Colds and flu are caused by a virus and not bacteria and, as such, cannot be cured by antibiotics. </a:t>
            </a:r>
          </a:p>
        </p:txBody>
      </p:sp>
      <p:sp>
        <p:nvSpPr>
          <p:cNvPr id="9" name="Rectangle: Rounded Corners 8">
            <a:extLst>
              <a:ext uri="{FF2B5EF4-FFF2-40B4-BE49-F238E27FC236}">
                <a16:creationId xmlns:a16="http://schemas.microsoft.com/office/drawing/2014/main" id="{DD2490EE-B54F-4A68-A83F-1FD8D26C48E1}"/>
              </a:ext>
            </a:extLst>
          </p:cNvPr>
          <p:cNvSpPr/>
          <p:nvPr/>
        </p:nvSpPr>
        <p:spPr>
          <a:xfrm>
            <a:off x="488654" y="5029200"/>
            <a:ext cx="8026696" cy="96777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It is very important for everyone’s health that people cover their mouth and nose when they cough and sneeze as this can reduce the spread of infection.</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D08FFF-0E9F-453A-8F49-5B102D33C6B9}"/>
              </a:ext>
            </a:extLst>
          </p:cNvPr>
          <p:cNvSpPr txBox="1">
            <a:spLocks noGrp="1"/>
          </p:cNvSpPr>
          <p:nvPr>
            <p:ph type="title" idx="4294967295"/>
          </p:nvPr>
        </p:nvSpPr>
        <p:spPr>
          <a:xfrm>
            <a:off x="250032" y="1802606"/>
            <a:ext cx="8643936" cy="2988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Snot Gun</a:t>
            </a:r>
          </a:p>
        </p:txBody>
      </p:sp>
      <p:sp>
        <p:nvSpPr>
          <p:cNvPr id="4" name="Footer Placeholder 3">
            <a:extLst>
              <a:ext uri="{FF2B5EF4-FFF2-40B4-BE49-F238E27FC236}">
                <a16:creationId xmlns:a16="http://schemas.microsoft.com/office/drawing/2014/main" id="{44739148-4C6B-4D57-BD8B-E0741941407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7945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6CFC-7624-4905-A70C-34B16995A553}"/>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Snot Gun Steps</a:t>
            </a:r>
          </a:p>
        </p:txBody>
      </p:sp>
      <p:pic>
        <p:nvPicPr>
          <p:cNvPr id="5" name="Picture 4">
            <a:extLst>
              <a:ext uri="{FF2B5EF4-FFF2-40B4-BE49-F238E27FC236}">
                <a16:creationId xmlns:a16="http://schemas.microsoft.com/office/drawing/2014/main" id="{AB142679-70DF-4A42-A870-E0E54911E3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7162" y="717947"/>
            <a:ext cx="8905875" cy="5216128"/>
          </a:xfrm>
          <a:prstGeom prst="rect">
            <a:avLst/>
          </a:prstGeom>
        </p:spPr>
      </p:pic>
      <p:pic>
        <p:nvPicPr>
          <p:cNvPr id="21" name="Picture 20" descr="Sticky note with face drawn, and a spray bottle">
            <a:extLst>
              <a:ext uri="{FF2B5EF4-FFF2-40B4-BE49-F238E27FC236}">
                <a16:creationId xmlns:a16="http://schemas.microsoft.com/office/drawing/2014/main" id="{DB3EC882-C4F4-4E57-8DA7-902A2F4228AC}"/>
              </a:ext>
            </a:extLst>
          </p:cNvPr>
          <p:cNvPicPr>
            <a:picLocks noChangeAspect="1"/>
          </p:cNvPicPr>
          <p:nvPr/>
        </p:nvPicPr>
        <p:blipFill>
          <a:blip r:embed="rId3"/>
          <a:srcRect/>
          <a:stretch/>
        </p:blipFill>
        <p:spPr>
          <a:xfrm>
            <a:off x="358605" y="855131"/>
            <a:ext cx="8426790" cy="4941759"/>
          </a:xfrm>
          <a:prstGeom prst="rect">
            <a:avLst/>
          </a:prstGeom>
        </p:spPr>
      </p:pic>
      <p:sp>
        <p:nvSpPr>
          <p:cNvPr id="22" name="TextBox 21">
            <a:extLst>
              <a:ext uri="{FF2B5EF4-FFF2-40B4-BE49-F238E27FC236}">
                <a16:creationId xmlns:a16="http://schemas.microsoft.com/office/drawing/2014/main" id="{CDA070E2-B9AA-4FDB-820C-3D8C6AAB2C35}"/>
              </a:ext>
            </a:extLst>
          </p:cNvPr>
          <p:cNvSpPr txBox="1"/>
          <p:nvPr/>
        </p:nvSpPr>
        <p:spPr>
          <a:xfrm>
            <a:off x="569750" y="1061110"/>
            <a:ext cx="1749214" cy="2123658"/>
          </a:xfrm>
          <a:prstGeom prst="rect">
            <a:avLst/>
          </a:prstGeom>
          <a:noFill/>
        </p:spPr>
        <p:txBody>
          <a:bodyPr wrap="square" rtlCol="0">
            <a:spAutoFit/>
          </a:bodyPr>
          <a:lstStyle/>
          <a:p>
            <a:pPr defTabSz="914400"/>
            <a:r>
              <a:rPr lang="en-GB" sz="2200" dirty="0">
                <a:solidFill>
                  <a:schemeClr val="accent6">
                    <a:lumMod val="75000"/>
                  </a:schemeClr>
                </a:solidFill>
                <a:latin typeface="Arial" panose="020B0604020202020204" pitchFamily="34" charset="0"/>
                <a:cs typeface="Arial" panose="020B0604020202020204" pitchFamily="34" charset="0"/>
              </a:rPr>
              <a:t>1. Write your name on a sticky note and place on runway</a:t>
            </a:r>
          </a:p>
        </p:txBody>
      </p:sp>
      <p:sp>
        <p:nvSpPr>
          <p:cNvPr id="23" name="TextBox 22">
            <a:extLst>
              <a:ext uri="{FF2B5EF4-FFF2-40B4-BE49-F238E27FC236}">
                <a16:creationId xmlns:a16="http://schemas.microsoft.com/office/drawing/2014/main" id="{4996CF7B-B413-4D9B-8271-0076A9773F9F}"/>
              </a:ext>
            </a:extLst>
          </p:cNvPr>
          <p:cNvSpPr txBox="1"/>
          <p:nvPr/>
        </p:nvSpPr>
        <p:spPr>
          <a:xfrm>
            <a:off x="2085220" y="1061110"/>
            <a:ext cx="1548089" cy="1785104"/>
          </a:xfrm>
          <a:prstGeom prst="rect">
            <a:avLst/>
          </a:prstGeom>
          <a:noFill/>
        </p:spPr>
        <p:txBody>
          <a:bodyPr wrap="square" rtlCol="0">
            <a:spAutoFit/>
          </a:bodyPr>
          <a:lstStyle/>
          <a:p>
            <a:pPr defTabSz="914400"/>
            <a:r>
              <a:rPr lang="en-GB" sz="2200" dirty="0">
                <a:solidFill>
                  <a:schemeClr val="accent6">
                    <a:lumMod val="75000"/>
                  </a:schemeClr>
                </a:solidFill>
                <a:latin typeface="Arial" panose="020B0604020202020204" pitchFamily="34" charset="0"/>
                <a:cs typeface="Arial" panose="020B0604020202020204" pitchFamily="34" charset="0"/>
              </a:rPr>
              <a:t>2. Spray the bottle from the end of runway</a:t>
            </a:r>
          </a:p>
        </p:txBody>
      </p:sp>
      <p:sp>
        <p:nvSpPr>
          <p:cNvPr id="24" name="TextBox 23">
            <a:extLst>
              <a:ext uri="{FF2B5EF4-FFF2-40B4-BE49-F238E27FC236}">
                <a16:creationId xmlns:a16="http://schemas.microsoft.com/office/drawing/2014/main" id="{8D7209EB-CC5B-4D3E-8D98-45C0B81DFC8E}"/>
              </a:ext>
            </a:extLst>
          </p:cNvPr>
          <p:cNvSpPr txBox="1"/>
          <p:nvPr/>
        </p:nvSpPr>
        <p:spPr>
          <a:xfrm>
            <a:off x="3364452" y="1080160"/>
            <a:ext cx="1697183" cy="769441"/>
          </a:xfrm>
          <a:prstGeom prst="rect">
            <a:avLst/>
          </a:prstGeom>
          <a:noFill/>
        </p:spPr>
        <p:txBody>
          <a:bodyPr wrap="square" rtlCol="0">
            <a:spAutoFit/>
          </a:bodyPr>
          <a:lstStyle/>
          <a:p>
            <a:pPr defTabSz="914400"/>
            <a:r>
              <a:rPr lang="en-GB" sz="2200" dirty="0">
                <a:solidFill>
                  <a:schemeClr val="accent6">
                    <a:lumMod val="75000"/>
                  </a:schemeClr>
                </a:solidFill>
                <a:latin typeface="Arial" panose="020B0604020202020204" pitchFamily="34" charset="0"/>
                <a:cs typeface="Arial" panose="020B0604020202020204" pitchFamily="34" charset="0"/>
              </a:rPr>
              <a:t>3. Measure the distance</a:t>
            </a:r>
          </a:p>
        </p:txBody>
      </p:sp>
      <p:sp>
        <p:nvSpPr>
          <p:cNvPr id="25" name="TextBox 24">
            <a:extLst>
              <a:ext uri="{FF2B5EF4-FFF2-40B4-BE49-F238E27FC236}">
                <a16:creationId xmlns:a16="http://schemas.microsoft.com/office/drawing/2014/main" id="{8F614BD6-1296-4B42-8C9C-8B2CDEC44E9F}"/>
              </a:ext>
            </a:extLst>
          </p:cNvPr>
          <p:cNvSpPr txBox="1"/>
          <p:nvPr/>
        </p:nvSpPr>
        <p:spPr>
          <a:xfrm>
            <a:off x="4981188" y="1022845"/>
            <a:ext cx="1742674" cy="1785104"/>
          </a:xfrm>
          <a:prstGeom prst="rect">
            <a:avLst/>
          </a:prstGeom>
          <a:noFill/>
        </p:spPr>
        <p:txBody>
          <a:bodyPr wrap="square" rtlCol="0">
            <a:spAutoFit/>
          </a:bodyPr>
          <a:lstStyle/>
          <a:p>
            <a:pPr defTabSz="914400"/>
            <a:r>
              <a:rPr lang="en-GB" sz="2200" dirty="0">
                <a:solidFill>
                  <a:schemeClr val="accent6">
                    <a:lumMod val="75000"/>
                  </a:schemeClr>
                </a:solidFill>
                <a:latin typeface="Arial" panose="020B0604020202020204" pitchFamily="34" charset="0"/>
                <a:cs typeface="Arial" panose="020B0604020202020204" pitchFamily="34" charset="0"/>
              </a:rPr>
              <a:t>4. Spray the bottle with hand of glove over nozzle</a:t>
            </a:r>
          </a:p>
        </p:txBody>
      </p:sp>
      <p:sp>
        <p:nvSpPr>
          <p:cNvPr id="26" name="TextBox 25">
            <a:extLst>
              <a:ext uri="{FF2B5EF4-FFF2-40B4-BE49-F238E27FC236}">
                <a16:creationId xmlns:a16="http://schemas.microsoft.com/office/drawing/2014/main" id="{5D4BF5EC-4CFE-456B-9CF1-AE252CE2F469}"/>
              </a:ext>
            </a:extLst>
          </p:cNvPr>
          <p:cNvSpPr txBox="1"/>
          <p:nvPr/>
        </p:nvSpPr>
        <p:spPr>
          <a:xfrm>
            <a:off x="6656084" y="1022845"/>
            <a:ext cx="1697183" cy="1785104"/>
          </a:xfrm>
          <a:prstGeom prst="rect">
            <a:avLst/>
          </a:prstGeom>
          <a:noFill/>
        </p:spPr>
        <p:txBody>
          <a:bodyPr wrap="square" rtlCol="0">
            <a:spAutoFit/>
          </a:bodyPr>
          <a:lstStyle/>
          <a:p>
            <a:pPr defTabSz="914400"/>
            <a:r>
              <a:rPr lang="en-GB" sz="2200" dirty="0">
                <a:solidFill>
                  <a:schemeClr val="accent6">
                    <a:lumMod val="75000"/>
                  </a:schemeClr>
                </a:solidFill>
                <a:latin typeface="Arial" panose="020B0604020202020204" pitchFamily="34" charset="0"/>
                <a:cs typeface="Arial" panose="020B0604020202020204" pitchFamily="34" charset="0"/>
              </a:rPr>
              <a:t>5. Spray the bottle with kitchen towel over the nozzle</a:t>
            </a:r>
          </a:p>
        </p:txBody>
      </p:sp>
      <p:sp>
        <p:nvSpPr>
          <p:cNvPr id="4" name="Footer Placeholder 3">
            <a:extLst>
              <a:ext uri="{FF2B5EF4-FFF2-40B4-BE49-F238E27FC236}">
                <a16:creationId xmlns:a16="http://schemas.microsoft.com/office/drawing/2014/main" id="{01249FA5-0928-4D05-A3D5-72D12D319C1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9531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22F51-5C30-489C-A3B3-A33E335BF558}"/>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7322B7C3-3391-49B0-8341-C8976E7D54A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8829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539530" y="389518"/>
            <a:ext cx="3867151" cy="1325563"/>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482880" y="1118196"/>
            <a:ext cx="3867151" cy="802029"/>
          </a:xfrm>
          <a:prstGeom prst="wedgeRectCallout">
            <a:avLst>
              <a:gd name="adj1" fmla="val -63776"/>
              <a:gd name="adj2" fmla="val 111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Were you surprised by the results in the activity?</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651820" y="2095702"/>
            <a:ext cx="3831060" cy="1139228"/>
          </a:xfrm>
          <a:prstGeom prst="wedgeRectCallout">
            <a:avLst>
              <a:gd name="adj1" fmla="val 63551"/>
              <a:gd name="adj2" fmla="val 406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What has this experiment taught you about the transmission of microbes?</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482880" y="3394927"/>
            <a:ext cx="4017991" cy="1005623"/>
          </a:xfrm>
          <a:prstGeom prst="wedgeRectCallout">
            <a:avLst>
              <a:gd name="adj1" fmla="val -68281"/>
              <a:gd name="adj2" fmla="val 1288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a:latin typeface="Arial" panose="020B0604020202020204" pitchFamily="34" charset="0"/>
                <a:cs typeface="Arial" panose="020B0604020202020204" pitchFamily="34" charset="0"/>
              </a:rPr>
              <a:t>How many students would have been infected by a sneeze?</a:t>
            </a:r>
            <a:endParaRPr lang="en-GB" sz="2200" dirty="0">
              <a:latin typeface="Arial" panose="020B0604020202020204" pitchFamily="34" charset="0"/>
              <a:cs typeface="Arial" panose="020B0604020202020204" pitchFamily="34" charset="0"/>
            </a:endParaRP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629264" y="4560547"/>
            <a:ext cx="3853616" cy="1481479"/>
          </a:xfrm>
          <a:prstGeom prst="wedgeRectCallout">
            <a:avLst>
              <a:gd name="adj1" fmla="val 63551"/>
              <a:gd name="adj2" fmla="val 406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a:latin typeface="Arial" panose="020B0604020202020204" pitchFamily="34" charset="0"/>
                <a:cs typeface="Arial" panose="020B0604020202020204" pitchFamily="34" charset="0"/>
              </a:rPr>
              <a:t>Would there be a change in the results if the experiment was carried out outside on a windy day?</a:t>
            </a:r>
            <a:endParaRPr lang="en-GB" sz="22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23D800-ABBF-4E8A-A28B-7A768C49B0C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772F2FA2-6A24-4C5C-B636-02482848337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631924403"/>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2141</TotalTime>
  <Words>2016</Words>
  <Application>Microsoft Office PowerPoint</Application>
  <PresentationFormat>On-screen Show (4:3)</PresentationFormat>
  <Paragraphs>319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Symbol</vt:lpstr>
      <vt:lpstr>Wingdings</vt:lpstr>
      <vt:lpstr>Office Theme</vt:lpstr>
      <vt:lpstr>Infection Prevention and Control (IPC): Respiratory Hygiene</vt:lpstr>
      <vt:lpstr>Learning Outcomes</vt:lpstr>
      <vt:lpstr>Curriculum Links</vt:lpstr>
      <vt:lpstr>How Microbes Spread When We Sneeze?</vt:lpstr>
      <vt:lpstr>Main Activity: Snot Gun</vt:lpstr>
      <vt:lpstr>Snot Gun Steps</vt:lpstr>
      <vt:lpstr>Discussion</vt:lpstr>
      <vt:lpstr>Discussion Points</vt:lpstr>
      <vt:lpstr>Extension Activities</vt:lpstr>
      <vt:lpstr>Fascinating Fact</vt:lpstr>
      <vt:lpstr>Snot Gun Experiment - Questions</vt:lpstr>
      <vt:lpstr>Snot Gun Experiment – Results 1</vt:lpstr>
      <vt:lpstr>Snot Gun Experiment – Results 2</vt:lpstr>
      <vt:lpstr>Snot Gun Experiment - Conclusions</vt:lpstr>
      <vt:lpstr>Snot Gun Experiment 1 -  Answers</vt:lpstr>
      <vt:lpstr>Snot Gun Experiment 2 -  Answers</vt:lpstr>
      <vt:lpstr>Snot Gun Experiment 3 -  Answers</vt:lpstr>
      <vt:lpstr>Snot Gun Experiment 4 -  Answers</vt:lpstr>
      <vt:lpstr>Spread of Infection on a Cruise Discussion</vt:lpstr>
      <vt:lpstr>Respiratory Hygiene Best Practice </vt:lpstr>
      <vt:lpstr>Respiratory Hygiene Poster</vt:lpstr>
      <vt:lpstr>Respiratory Hygiene Quiz</vt:lpstr>
      <vt:lpstr>Respiratory Hygiene Quiz 2</vt:lpstr>
      <vt:lpstr>Respiratory Hygiene Quiz 3</vt:lpstr>
      <vt:lpstr>Respiratory Hygiene Quiz – Answers 1</vt:lpstr>
      <vt:lpstr>Respiratory Hygiene Quiz – Answers 2</vt:lpstr>
      <vt:lpstr>Respiratory Hygiene Quiz – Answers 3</vt:lpstr>
      <vt:lpstr>Learning Consolidation</vt:lpstr>
      <vt:lpstr>Discussion Activity</vt:lpstr>
      <vt:lpstr>Germ Defence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Liam Clayton</cp:lastModifiedBy>
  <cp:revision>278</cp:revision>
  <dcterms:created xsi:type="dcterms:W3CDTF">2022-02-28T09:25:11Z</dcterms:created>
  <dcterms:modified xsi:type="dcterms:W3CDTF">2022-08-18T14:43:06Z</dcterms:modified>
</cp:coreProperties>
</file>