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sldIdLst>
    <p:sldId id="256" r:id="rId2"/>
    <p:sldId id="257" r:id="rId3"/>
    <p:sldId id="263" r:id="rId4"/>
    <p:sldId id="258" r:id="rId5"/>
    <p:sldId id="554" r:id="rId6"/>
    <p:sldId id="598" r:id="rId7"/>
    <p:sldId id="599" r:id="rId8"/>
    <p:sldId id="623" r:id="rId9"/>
    <p:sldId id="600" r:id="rId10"/>
    <p:sldId id="267" r:id="rId11"/>
    <p:sldId id="603" r:id="rId12"/>
    <p:sldId id="621" r:id="rId13"/>
    <p:sldId id="622" r:id="rId14"/>
    <p:sldId id="614" r:id="rId15"/>
    <p:sldId id="615" r:id="rId16"/>
    <p:sldId id="616" r:id="rId17"/>
    <p:sldId id="617" r:id="rId18"/>
    <p:sldId id="618"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a Vaitkeviciute" initials="RV" lastIdx="1" clrIdx="0">
    <p:extLst>
      <p:ext uri="{19B8F6BF-5375-455C-9EA6-DF929625EA0E}">
        <p15:presenceInfo xmlns:p15="http://schemas.microsoft.com/office/powerpoint/2012/main" userId="S::Ruta.Vaitkeviciute@phe.gov.uk::06c03721-c6a2-4b22-bdc6-1ffafd3677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12B8F"/>
    <a:srgbClr val="F16436"/>
    <a:srgbClr val="2862A5"/>
    <a:srgbClr val="302564"/>
    <a:srgbClr val="12B38F"/>
    <a:srgbClr val="8DC641"/>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1" autoAdjust="0"/>
    <p:restoredTop sz="93792" autoAdjust="0"/>
  </p:normalViewPr>
  <p:slideViewPr>
    <p:cSldViewPr snapToGrid="0">
      <p:cViewPr varScale="1">
        <p:scale>
          <a:sx n="62" d="100"/>
          <a:sy n="62" d="100"/>
        </p:scale>
        <p:origin x="824" y="56"/>
      </p:cViewPr>
      <p:guideLst/>
    </p:cSldViewPr>
  </p:slideViewPr>
  <p:outlineViewPr>
    <p:cViewPr>
      <p:scale>
        <a:sx n="33" d="100"/>
        <a:sy n="33" d="100"/>
      </p:scale>
      <p:origin x="0" y="-255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18/08/2022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142999" y="2492375"/>
            <a:ext cx="9191625" cy="2387600"/>
          </a:xfrm>
        </p:spPr>
        <p:txBody>
          <a:bodyPr>
            <a:noAutofit/>
          </a:bodyPr>
          <a:lstStyle/>
          <a:p>
            <a:r>
              <a:rPr lang="en-GB" sz="5000" dirty="0"/>
              <a:t>Micro-organisms:</a:t>
            </a:r>
            <a:br>
              <a:rPr lang="en-GB" sz="5000" dirty="0"/>
            </a:br>
            <a:r>
              <a:rPr lang="en-GB" sz="5000" dirty="0"/>
              <a:t>Useful Microbes</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142999" y="4994275"/>
            <a:ext cx="5170978" cy="552405"/>
          </a:xfrm>
        </p:spPr>
        <p:txBody>
          <a:bodyPr/>
          <a:lstStyle/>
          <a:p>
            <a:r>
              <a:rPr lang="en-GB" dirty="0"/>
              <a:t>Key Stage 4</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552451" y="299112"/>
            <a:ext cx="4019549" cy="1325563"/>
          </a:xfrm>
        </p:spPr>
        <p:txBody>
          <a:bodyPr>
            <a:normAutofit/>
          </a:bodyPr>
          <a:lstStyle/>
          <a:p>
            <a:r>
              <a:rPr lang="en-GB"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72000" y="1104195"/>
            <a:ext cx="3867151" cy="1209086"/>
          </a:xfrm>
          <a:prstGeom prst="wedgeRectCallout">
            <a:avLst>
              <a:gd name="adj1" fmla="val -63776"/>
              <a:gd name="adj2" fmla="val 1114"/>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Why is it important to maintain healthy gut microbiome?</a:t>
            </a: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740940" y="2448909"/>
            <a:ext cx="3831060" cy="864212"/>
          </a:xfrm>
          <a:prstGeom prst="wedgeRectCallout">
            <a:avLst>
              <a:gd name="adj1" fmla="val 63551"/>
              <a:gd name="adj2" fmla="val 4069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What is the main drive in shaping gut microbiome?</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72000" y="3448750"/>
            <a:ext cx="4017991" cy="1209085"/>
          </a:xfrm>
          <a:prstGeom prst="wedgeRectCallout">
            <a:avLst>
              <a:gd name="adj1" fmla="val -68281"/>
              <a:gd name="adj2" fmla="val 12881"/>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What crucial role does microbiome play in our gut?</a:t>
            </a:r>
          </a:p>
        </p:txBody>
      </p:sp>
      <p:sp>
        <p:nvSpPr>
          <p:cNvPr id="7" name="Speech Bubble: Rectangle 6">
            <a:extLst>
              <a:ext uri="{FF2B5EF4-FFF2-40B4-BE49-F238E27FC236}">
                <a16:creationId xmlns:a16="http://schemas.microsoft.com/office/drawing/2014/main" id="{57BED000-4252-4B97-8AF8-6CD4C8306F6B}"/>
              </a:ext>
            </a:extLst>
          </p:cNvPr>
          <p:cNvSpPr/>
          <p:nvPr/>
        </p:nvSpPr>
        <p:spPr>
          <a:xfrm>
            <a:off x="740940" y="4793464"/>
            <a:ext cx="3831060" cy="966786"/>
          </a:xfrm>
          <a:prstGeom prst="wedgeRectCallout">
            <a:avLst>
              <a:gd name="adj1" fmla="val 63551"/>
              <a:gd name="adj2" fmla="val 4069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What can be influenced by gut microbiota?</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3E64D7F-0C70-4561-8037-C2F038755F4A}"/>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52D8B444-778B-4AD1-88AB-99E5676B661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866498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69E7B-84E6-4AAA-B3C8-D0D0C15B97E8}"/>
              </a:ext>
            </a:extLst>
          </p:cNvPr>
          <p:cNvSpPr>
            <a:spLocks noGrp="1"/>
          </p:cNvSpPr>
          <p:nvPr>
            <p:ph type="title"/>
          </p:nvPr>
        </p:nvSpPr>
        <p:spPr>
          <a:xfrm>
            <a:off x="629884" y="180011"/>
            <a:ext cx="7886700" cy="863598"/>
          </a:xfrm>
        </p:spPr>
        <p:txBody>
          <a:bodyPr>
            <a:normAutofit/>
          </a:bodyPr>
          <a:lstStyle/>
          <a:p>
            <a:pPr algn="ctr"/>
            <a:r>
              <a:rPr lang="en-GB" sz="3000" b="1" dirty="0"/>
              <a:t>Useful Microbes and Their Properties</a:t>
            </a:r>
          </a:p>
        </p:txBody>
      </p:sp>
      <p:graphicFrame>
        <p:nvGraphicFramePr>
          <p:cNvPr id="13" name="Table 12">
            <a:extLst>
              <a:ext uri="{FF2B5EF4-FFF2-40B4-BE49-F238E27FC236}">
                <a16:creationId xmlns:a16="http://schemas.microsoft.com/office/drawing/2014/main" id="{F77EC7FC-D4E2-4517-9791-002165B469C8}"/>
              </a:ext>
            </a:extLst>
          </p:cNvPr>
          <p:cNvGraphicFramePr>
            <a:graphicFrameLocks noGrp="1"/>
          </p:cNvGraphicFramePr>
          <p:nvPr>
            <p:extLst>
              <p:ext uri="{D42A27DB-BD31-4B8C-83A1-F6EECF244321}">
                <p14:modId xmlns:p14="http://schemas.microsoft.com/office/powerpoint/2010/main" val="1138660845"/>
              </p:ext>
            </p:extLst>
          </p:nvPr>
        </p:nvGraphicFramePr>
        <p:xfrm>
          <a:off x="662604" y="1244538"/>
          <a:ext cx="7818792" cy="4821222"/>
        </p:xfrm>
        <a:graphic>
          <a:graphicData uri="http://schemas.openxmlformats.org/drawingml/2006/table">
            <a:tbl>
              <a:tblPr firstRow="1" firstCol="1" bandRow="1"/>
              <a:tblGrid>
                <a:gridCol w="2605964">
                  <a:extLst>
                    <a:ext uri="{9D8B030D-6E8A-4147-A177-3AD203B41FA5}">
                      <a16:colId xmlns:a16="http://schemas.microsoft.com/office/drawing/2014/main" val="796941002"/>
                    </a:ext>
                  </a:extLst>
                </a:gridCol>
                <a:gridCol w="2212453">
                  <a:extLst>
                    <a:ext uri="{9D8B030D-6E8A-4147-A177-3AD203B41FA5}">
                      <a16:colId xmlns:a16="http://schemas.microsoft.com/office/drawing/2014/main" val="1655629152"/>
                    </a:ext>
                  </a:extLst>
                </a:gridCol>
                <a:gridCol w="3000375">
                  <a:extLst>
                    <a:ext uri="{9D8B030D-6E8A-4147-A177-3AD203B41FA5}">
                      <a16:colId xmlns:a16="http://schemas.microsoft.com/office/drawing/2014/main" val="1505652712"/>
                    </a:ext>
                  </a:extLst>
                </a:gridCol>
              </a:tblGrid>
              <a:tr h="961953">
                <a:tc>
                  <a:txBody>
                    <a:bodyPr/>
                    <a:lstStyle/>
                    <a:p>
                      <a:pPr marL="457200" algn="ctr">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Useful Microbe Name</a:t>
                      </a:r>
                      <a:endParaRPr lang="en-GB" sz="2400" b="1" dirty="0">
                        <a:effectLst/>
                        <a:latin typeface="Arial" panose="020B0604020202020204" pitchFamily="34" charset="0"/>
                        <a:ea typeface="Calibri" panose="020F0502020204030204" pitchFamily="34" charset="0"/>
                        <a:cs typeface="Times New Roman" panose="02020603050405020304" pitchFamily="18" charset="0"/>
                      </a:endParaRPr>
                    </a:p>
                  </a:txBody>
                  <a:tcPr marL="0"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2B8F"/>
                    </a:solidFill>
                  </a:tcPr>
                </a:tc>
                <a:tc>
                  <a:txBody>
                    <a:bodyPr/>
                    <a:lstStyle/>
                    <a:p>
                      <a:pPr marL="457200" algn="l">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Type of</a:t>
                      </a:r>
                    </a:p>
                    <a:p>
                      <a:pPr marL="457200" algn="l">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Microbe</a:t>
                      </a:r>
                      <a:endParaRPr lang="en-GB" sz="2400" b="1" dirty="0">
                        <a:effectLst/>
                        <a:latin typeface="Arial" panose="020B0604020202020204" pitchFamily="34" charset="0"/>
                        <a:ea typeface="Calibri" panose="020F0502020204030204" pitchFamily="34" charset="0"/>
                        <a:cs typeface="Times New Roman" panose="02020603050405020304" pitchFamily="18" charset="0"/>
                      </a:endParaRPr>
                    </a:p>
                  </a:txBody>
                  <a:tcPr marL="0"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2B8F"/>
                    </a:solidFill>
                  </a:tcPr>
                </a:tc>
                <a:tc>
                  <a:txBody>
                    <a:bodyPr/>
                    <a:lstStyle/>
                    <a:p>
                      <a:pPr marL="457200" algn="ctr">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Use</a:t>
                      </a:r>
                      <a:endParaRPr lang="en-GB" sz="2400" b="1" dirty="0">
                        <a:effectLst/>
                        <a:latin typeface="Arial" panose="020B0604020202020204" pitchFamily="34" charset="0"/>
                        <a:ea typeface="Calibri" panose="020F0502020204030204" pitchFamily="34" charset="0"/>
                        <a:cs typeface="Times New Roman" panose="02020603050405020304" pitchFamily="18" charset="0"/>
                      </a:endParaRPr>
                    </a:p>
                  </a:txBody>
                  <a:tcPr marL="0"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2B8F"/>
                    </a:solidFill>
                  </a:tcPr>
                </a:tc>
                <a:extLst>
                  <a:ext uri="{0D108BD9-81ED-4DB2-BD59-A6C34878D82A}">
                    <a16:rowId xmlns:a16="http://schemas.microsoft.com/office/drawing/2014/main" val="2374960830"/>
                  </a:ext>
                </a:extLst>
              </a:tr>
              <a:tr h="769563">
                <a:tc>
                  <a:txBody>
                    <a:bodyPr/>
                    <a:lstStyle/>
                    <a:p>
                      <a:pPr>
                        <a:spcAft>
                          <a:spcPts val="0"/>
                        </a:spcAft>
                      </a:pPr>
                      <a:r>
                        <a:rPr lang="en-GB" sz="190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Produce cheese, yogurt, kefir and kimchi</a:t>
                      </a:r>
                    </a:p>
                    <a:p>
                      <a:pPr marL="457200" indent="457200">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2881574"/>
                  </a:ext>
                </a:extLst>
              </a:tr>
              <a:tr h="769563">
                <a:tc>
                  <a:txBody>
                    <a:bodyPr/>
                    <a:lstStyle/>
                    <a:p>
                      <a:pPr marL="457200">
                        <a:spcAft>
                          <a:spcPts val="600"/>
                        </a:spcAft>
                      </a:pPr>
                      <a:r>
                        <a:rPr lang="en-GB" sz="190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Make bread, beer, cider and wine</a:t>
                      </a:r>
                    </a:p>
                    <a:p>
                      <a:pPr marL="457200">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931085"/>
                  </a:ext>
                </a:extLst>
              </a:tr>
              <a:tr h="769563">
                <a:tc>
                  <a:txBody>
                    <a:bodyPr/>
                    <a:lstStyle/>
                    <a:p>
                      <a:pP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Acetic Acid Bacteria (AAB)</a:t>
                      </a:r>
                    </a:p>
                    <a:p>
                      <a:pPr marL="457200">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Bacteria</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Traditional manufacturing of vinegar</a:t>
                      </a:r>
                    </a:p>
                    <a:p>
                      <a:pPr marL="457200">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2775302"/>
                  </a:ext>
                </a:extLst>
              </a:tr>
              <a:tr h="538782">
                <a:tc>
                  <a:txBody>
                    <a:bodyPr/>
                    <a:lstStyle/>
                    <a:p>
                      <a:pPr>
                        <a:spcAft>
                          <a:spcPts val="0"/>
                        </a:spcAft>
                      </a:pPr>
                      <a:r>
                        <a:rPr lang="en-GB" sz="1900" i="1"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Bacillus thuringiensis</a:t>
                      </a: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r>
                        <a:rPr lang="en-GB" sz="1900" dirty="0" err="1">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Bt</a:t>
                      </a: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Bacteria</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90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1534829"/>
                  </a:ext>
                </a:extLst>
              </a:tr>
              <a:tr h="538782">
                <a:tc>
                  <a:txBody>
                    <a:bodyPr/>
                    <a:lstStyle/>
                    <a:p>
                      <a:pPr marL="457200">
                        <a:spcAft>
                          <a:spcPts val="600"/>
                        </a:spcAft>
                      </a:pPr>
                      <a:r>
                        <a:rPr lang="en-GB" sz="1900" i="1"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Cyanobacteria</a:t>
                      </a:r>
                      <a:endPar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Bacteria</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4654785"/>
                  </a:ext>
                </a:extLst>
              </a:tr>
            </a:tbl>
          </a:graphicData>
        </a:graphic>
      </p:graphicFrame>
      <p:grpSp>
        <p:nvGrpSpPr>
          <p:cNvPr id="8" name="Group 7">
            <a:extLst>
              <a:ext uri="{FF2B5EF4-FFF2-40B4-BE49-F238E27FC236}">
                <a16:creationId xmlns:a16="http://schemas.microsoft.com/office/drawing/2014/main" id="{39DC8512-0475-4215-A15B-15CAD54FD676}"/>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9" name="Rectangle: Rounded Corners 8">
              <a:extLst>
                <a:ext uri="{FF2B5EF4-FFF2-40B4-BE49-F238E27FC236}">
                  <a16:creationId xmlns:a16="http://schemas.microsoft.com/office/drawing/2014/main" id="{0726FDA4-0B93-4703-AC26-84BB54E3B9B3}"/>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79993F54-8C26-4C70-AF4E-451842C5FF80}"/>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a:extLst>
                <a:ext uri="{FF2B5EF4-FFF2-40B4-BE49-F238E27FC236}">
                  <a16:creationId xmlns:a16="http://schemas.microsoft.com/office/drawing/2014/main" id="{4169F5CF-D5D8-427C-9C17-140008D3235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3042C726-067E-4FE5-A3FF-3E4164A6111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05575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03CEC78-1E3B-4053-8EF2-923FCA0CC566}"/>
              </a:ext>
            </a:extLst>
          </p:cNvPr>
          <p:cNvSpPr>
            <a:spLocks noGrp="1"/>
          </p:cNvSpPr>
          <p:nvPr>
            <p:ph type="title"/>
          </p:nvPr>
        </p:nvSpPr>
        <p:spPr>
          <a:xfrm>
            <a:off x="629884" y="180011"/>
            <a:ext cx="7886700" cy="863598"/>
          </a:xfrm>
        </p:spPr>
        <p:txBody>
          <a:bodyPr>
            <a:normAutofit fontScale="90000"/>
          </a:bodyPr>
          <a:lstStyle/>
          <a:p>
            <a:pPr algn="ctr"/>
            <a:r>
              <a:rPr lang="en-GB" sz="3000" b="1" dirty="0"/>
              <a:t>Useful Microbes and Their Properties - Answers</a:t>
            </a:r>
          </a:p>
        </p:txBody>
      </p:sp>
      <p:graphicFrame>
        <p:nvGraphicFramePr>
          <p:cNvPr id="5" name="Table 4">
            <a:extLst>
              <a:ext uri="{FF2B5EF4-FFF2-40B4-BE49-F238E27FC236}">
                <a16:creationId xmlns:a16="http://schemas.microsoft.com/office/drawing/2014/main" id="{FB561C55-C6FB-4680-A1A5-631040E66F33}"/>
              </a:ext>
            </a:extLst>
          </p:cNvPr>
          <p:cNvGraphicFramePr>
            <a:graphicFrameLocks noGrp="1"/>
          </p:cNvGraphicFramePr>
          <p:nvPr>
            <p:extLst>
              <p:ext uri="{D42A27DB-BD31-4B8C-83A1-F6EECF244321}">
                <p14:modId xmlns:p14="http://schemas.microsoft.com/office/powerpoint/2010/main" val="789152952"/>
              </p:ext>
            </p:extLst>
          </p:nvPr>
        </p:nvGraphicFramePr>
        <p:xfrm>
          <a:off x="662604" y="1244538"/>
          <a:ext cx="7818792" cy="4821222"/>
        </p:xfrm>
        <a:graphic>
          <a:graphicData uri="http://schemas.openxmlformats.org/drawingml/2006/table">
            <a:tbl>
              <a:tblPr firstRow="1" firstCol="1" bandRow="1"/>
              <a:tblGrid>
                <a:gridCol w="2605964">
                  <a:extLst>
                    <a:ext uri="{9D8B030D-6E8A-4147-A177-3AD203B41FA5}">
                      <a16:colId xmlns:a16="http://schemas.microsoft.com/office/drawing/2014/main" val="796941002"/>
                    </a:ext>
                  </a:extLst>
                </a:gridCol>
                <a:gridCol w="2212453">
                  <a:extLst>
                    <a:ext uri="{9D8B030D-6E8A-4147-A177-3AD203B41FA5}">
                      <a16:colId xmlns:a16="http://schemas.microsoft.com/office/drawing/2014/main" val="1655629152"/>
                    </a:ext>
                  </a:extLst>
                </a:gridCol>
                <a:gridCol w="3000375">
                  <a:extLst>
                    <a:ext uri="{9D8B030D-6E8A-4147-A177-3AD203B41FA5}">
                      <a16:colId xmlns:a16="http://schemas.microsoft.com/office/drawing/2014/main" val="1505652712"/>
                    </a:ext>
                  </a:extLst>
                </a:gridCol>
              </a:tblGrid>
              <a:tr h="961953">
                <a:tc>
                  <a:txBody>
                    <a:bodyPr/>
                    <a:lstStyle/>
                    <a:p>
                      <a:pPr marL="457200" algn="ctr">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Useful Microbe Name</a:t>
                      </a:r>
                      <a:endParaRPr lang="en-GB" sz="2400" b="1" dirty="0">
                        <a:effectLst/>
                        <a:latin typeface="Arial" panose="020B0604020202020204" pitchFamily="34" charset="0"/>
                        <a:ea typeface="Calibri" panose="020F0502020204030204" pitchFamily="34" charset="0"/>
                        <a:cs typeface="Times New Roman" panose="02020603050405020304" pitchFamily="18" charset="0"/>
                      </a:endParaRPr>
                    </a:p>
                  </a:txBody>
                  <a:tcPr marL="0"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2B8F"/>
                    </a:solidFill>
                  </a:tcPr>
                </a:tc>
                <a:tc>
                  <a:txBody>
                    <a:bodyPr/>
                    <a:lstStyle/>
                    <a:p>
                      <a:pPr marL="457200" algn="l">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Type of</a:t>
                      </a:r>
                    </a:p>
                    <a:p>
                      <a:pPr marL="457200" algn="l">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Microbe</a:t>
                      </a:r>
                      <a:endParaRPr lang="en-GB" sz="2400" b="1" dirty="0">
                        <a:effectLst/>
                        <a:latin typeface="Arial" panose="020B0604020202020204" pitchFamily="34" charset="0"/>
                        <a:ea typeface="Calibri" panose="020F0502020204030204" pitchFamily="34" charset="0"/>
                        <a:cs typeface="Times New Roman" panose="02020603050405020304" pitchFamily="18" charset="0"/>
                      </a:endParaRPr>
                    </a:p>
                  </a:txBody>
                  <a:tcPr marL="0"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2B8F"/>
                    </a:solidFill>
                  </a:tcPr>
                </a:tc>
                <a:tc>
                  <a:txBody>
                    <a:bodyPr/>
                    <a:lstStyle/>
                    <a:p>
                      <a:pPr marL="457200" algn="ctr">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Use</a:t>
                      </a:r>
                      <a:endParaRPr lang="en-GB" sz="2400" b="1" dirty="0">
                        <a:effectLst/>
                        <a:latin typeface="Arial" panose="020B0604020202020204" pitchFamily="34" charset="0"/>
                        <a:ea typeface="Calibri" panose="020F0502020204030204" pitchFamily="34" charset="0"/>
                        <a:cs typeface="Times New Roman" panose="02020603050405020304" pitchFamily="18" charset="0"/>
                      </a:endParaRPr>
                    </a:p>
                  </a:txBody>
                  <a:tcPr marL="0"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2B8F"/>
                    </a:solidFill>
                  </a:tcPr>
                </a:tc>
                <a:extLst>
                  <a:ext uri="{0D108BD9-81ED-4DB2-BD59-A6C34878D82A}">
                    <a16:rowId xmlns:a16="http://schemas.microsoft.com/office/drawing/2014/main" val="2374960830"/>
                  </a:ext>
                </a:extLst>
              </a:tr>
              <a:tr h="0">
                <a:tc>
                  <a:txBody>
                    <a:bodyPr/>
                    <a:lstStyle/>
                    <a:p>
                      <a:pP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Produce cheese, yogurt, kefir and kimchi</a:t>
                      </a:r>
                    </a:p>
                    <a:p>
                      <a:pPr marL="457200" indent="457200" algn="ctr">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2881574"/>
                  </a:ext>
                </a:extLst>
              </a:tr>
              <a:tr h="259782">
                <a:tc>
                  <a:txBody>
                    <a:bodyPr/>
                    <a:lstStyle/>
                    <a:p>
                      <a:pPr marL="457200">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Make bread, beer, cider and wine</a:t>
                      </a:r>
                    </a:p>
                    <a:p>
                      <a:pPr marL="457200" algn="ctr">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931085"/>
                  </a:ext>
                </a:extLst>
              </a:tr>
              <a:tr h="679455">
                <a:tc>
                  <a:txBody>
                    <a:bodyPr/>
                    <a:lstStyle/>
                    <a:p>
                      <a:pPr algn="ctr">
                        <a:spcAft>
                          <a:spcPts val="0"/>
                        </a:spcAft>
                      </a:pPr>
                      <a:r>
                        <a:rPr lang="en-GB" sz="190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Acetic Acid Bacteria (AAB)</a:t>
                      </a:r>
                    </a:p>
                    <a:p>
                      <a:pPr marL="457200" algn="ctr">
                        <a:spcAft>
                          <a:spcPts val="600"/>
                        </a:spcAft>
                      </a:pPr>
                      <a:r>
                        <a:rPr lang="en-GB" sz="190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Bacteria</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Traditional manufacturing of vinegar</a:t>
                      </a:r>
                    </a:p>
                    <a:p>
                      <a:pPr marL="457200" algn="ctr">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2775302"/>
                  </a:ext>
                </a:extLst>
              </a:tr>
              <a:tr h="345804">
                <a:tc>
                  <a:txBody>
                    <a:bodyPr/>
                    <a:lstStyle/>
                    <a:p>
                      <a:pPr algn="ctr">
                        <a:spcAft>
                          <a:spcPts val="0"/>
                        </a:spcAft>
                      </a:pPr>
                      <a:r>
                        <a:rPr lang="en-GB" sz="1900" i="1"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Bacillus thuringiensis</a:t>
                      </a: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r>
                        <a:rPr lang="en-GB" sz="1900" dirty="0" err="1">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Bt</a:t>
                      </a: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Bacteria</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1534829"/>
                  </a:ext>
                </a:extLst>
              </a:tr>
              <a:tr h="538782">
                <a:tc>
                  <a:txBody>
                    <a:bodyPr/>
                    <a:lstStyle/>
                    <a:p>
                      <a:pPr marL="457200" algn="l">
                        <a:spcAft>
                          <a:spcPts val="600"/>
                        </a:spcAft>
                      </a:pPr>
                      <a:r>
                        <a:rPr lang="en-GB" sz="1900" i="1"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Cyanobacteria</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Bacteria</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4654785"/>
                  </a:ext>
                </a:extLst>
              </a:tr>
            </a:tbl>
          </a:graphicData>
        </a:graphic>
      </p:graphicFrame>
      <p:grpSp>
        <p:nvGrpSpPr>
          <p:cNvPr id="6" name="Group 5">
            <a:extLst>
              <a:ext uri="{FF2B5EF4-FFF2-40B4-BE49-F238E27FC236}">
                <a16:creationId xmlns:a16="http://schemas.microsoft.com/office/drawing/2014/main" id="{7AE6BB41-4BE5-416A-BE26-4141E26BDCB2}"/>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504658EE-1CCC-4DEB-9BFE-B9F1DAC47DA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5D25E85B-A527-4FE6-BE49-4F22A584CB0E}"/>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D2A1B44C-3263-4055-A69D-3CFEA16F017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10" name="TextBox 9">
            <a:extLst>
              <a:ext uri="{FF2B5EF4-FFF2-40B4-BE49-F238E27FC236}">
                <a16:creationId xmlns:a16="http://schemas.microsoft.com/office/drawing/2014/main" id="{23BA37D6-7BDC-4ED1-9155-E57517D9F022}"/>
              </a:ext>
            </a:extLst>
          </p:cNvPr>
          <p:cNvSpPr txBox="1"/>
          <p:nvPr/>
        </p:nvSpPr>
        <p:spPr>
          <a:xfrm>
            <a:off x="830831" y="2538275"/>
            <a:ext cx="1940944" cy="384721"/>
          </a:xfrm>
          <a:prstGeom prst="rect">
            <a:avLst/>
          </a:prstGeom>
          <a:noFill/>
        </p:spPr>
        <p:txBody>
          <a:bodyPr wrap="square" rtlCol="0">
            <a:spAutoFit/>
          </a:bodyPr>
          <a:lstStyle/>
          <a:p>
            <a:pPr algn="ctr"/>
            <a:r>
              <a:rPr lang="en-GB" sz="1900" b="1" i="1" dirty="0">
                <a:solidFill>
                  <a:schemeClr val="accent6">
                    <a:lumMod val="75000"/>
                  </a:schemeClr>
                </a:solidFill>
                <a:latin typeface="Arial" panose="020B0604020202020204" pitchFamily="34" charset="0"/>
                <a:cs typeface="Arial" panose="020B0604020202020204" pitchFamily="34" charset="0"/>
              </a:rPr>
              <a:t>Lactobacillus</a:t>
            </a:r>
          </a:p>
        </p:txBody>
      </p:sp>
      <p:sp>
        <p:nvSpPr>
          <p:cNvPr id="11" name="TextBox 10">
            <a:extLst>
              <a:ext uri="{FF2B5EF4-FFF2-40B4-BE49-F238E27FC236}">
                <a16:creationId xmlns:a16="http://schemas.microsoft.com/office/drawing/2014/main" id="{5F33C451-D345-4DF5-961B-1EDAF9F3C715}"/>
              </a:ext>
            </a:extLst>
          </p:cNvPr>
          <p:cNvSpPr txBox="1"/>
          <p:nvPr/>
        </p:nvSpPr>
        <p:spPr>
          <a:xfrm>
            <a:off x="3316856" y="2538275"/>
            <a:ext cx="1940944" cy="384721"/>
          </a:xfrm>
          <a:prstGeom prst="rect">
            <a:avLst/>
          </a:prstGeom>
          <a:noFill/>
        </p:spPr>
        <p:txBody>
          <a:bodyPr wrap="square" rtlCol="0">
            <a:spAutoFit/>
          </a:bodyPr>
          <a:lstStyle/>
          <a:p>
            <a:pPr algn="ctr"/>
            <a:r>
              <a:rPr lang="en-GB" sz="1900" b="1" dirty="0">
                <a:solidFill>
                  <a:schemeClr val="accent6">
                    <a:lumMod val="75000"/>
                  </a:schemeClr>
                </a:solidFill>
                <a:latin typeface="Arial" panose="020B0604020202020204" pitchFamily="34" charset="0"/>
                <a:cs typeface="Arial" panose="020B0604020202020204" pitchFamily="34" charset="0"/>
              </a:rPr>
              <a:t>Bacteria</a:t>
            </a:r>
          </a:p>
        </p:txBody>
      </p:sp>
      <p:sp>
        <p:nvSpPr>
          <p:cNvPr id="12" name="TextBox 11">
            <a:extLst>
              <a:ext uri="{FF2B5EF4-FFF2-40B4-BE49-F238E27FC236}">
                <a16:creationId xmlns:a16="http://schemas.microsoft.com/office/drawing/2014/main" id="{0960B392-F8E0-4A3B-9D29-AF4CA360AA39}"/>
              </a:ext>
            </a:extLst>
          </p:cNvPr>
          <p:cNvSpPr txBox="1"/>
          <p:nvPr/>
        </p:nvSpPr>
        <p:spPr>
          <a:xfrm>
            <a:off x="830830" y="3429000"/>
            <a:ext cx="2045719" cy="384721"/>
          </a:xfrm>
          <a:prstGeom prst="rect">
            <a:avLst/>
          </a:prstGeom>
          <a:noFill/>
        </p:spPr>
        <p:txBody>
          <a:bodyPr wrap="square" rtlCol="0">
            <a:spAutoFit/>
          </a:bodyPr>
          <a:lstStyle/>
          <a:p>
            <a:pPr algn="ctr"/>
            <a:r>
              <a:rPr lang="en-GB" sz="1900" b="1" i="1">
                <a:solidFill>
                  <a:schemeClr val="accent6">
                    <a:lumMod val="75000"/>
                  </a:schemeClr>
                </a:solidFill>
                <a:latin typeface="Arial" panose="020B0604020202020204" pitchFamily="34" charset="0"/>
                <a:cs typeface="Arial" panose="020B0604020202020204" pitchFamily="34" charset="0"/>
              </a:rPr>
              <a:t>Saccharomyces</a:t>
            </a:r>
            <a:endParaRPr lang="en-GB" sz="1900" b="1" i="1" dirty="0">
              <a:solidFill>
                <a:schemeClr val="accent6">
                  <a:lumMod val="75000"/>
                </a:schemeClr>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8ACEAA16-B0C3-4213-AE0F-9F12EEA75096}"/>
              </a:ext>
            </a:extLst>
          </p:cNvPr>
          <p:cNvSpPr txBox="1"/>
          <p:nvPr/>
        </p:nvSpPr>
        <p:spPr>
          <a:xfrm>
            <a:off x="3316856" y="3408771"/>
            <a:ext cx="1940944" cy="384721"/>
          </a:xfrm>
          <a:prstGeom prst="rect">
            <a:avLst/>
          </a:prstGeom>
          <a:noFill/>
        </p:spPr>
        <p:txBody>
          <a:bodyPr wrap="square" rtlCol="0">
            <a:spAutoFit/>
          </a:bodyPr>
          <a:lstStyle/>
          <a:p>
            <a:pPr algn="ctr"/>
            <a:r>
              <a:rPr lang="en-GB" sz="1900" b="1" dirty="0">
                <a:solidFill>
                  <a:schemeClr val="accent6">
                    <a:lumMod val="75000"/>
                  </a:schemeClr>
                </a:solidFill>
                <a:latin typeface="Arial" panose="020B0604020202020204" pitchFamily="34" charset="0"/>
                <a:cs typeface="Arial" panose="020B0604020202020204" pitchFamily="34" charset="0"/>
              </a:rPr>
              <a:t>Fungi</a:t>
            </a:r>
          </a:p>
        </p:txBody>
      </p:sp>
      <p:sp>
        <p:nvSpPr>
          <p:cNvPr id="14" name="TextBox 13">
            <a:extLst>
              <a:ext uri="{FF2B5EF4-FFF2-40B4-BE49-F238E27FC236}">
                <a16:creationId xmlns:a16="http://schemas.microsoft.com/office/drawing/2014/main" id="{9E561E3B-909B-4540-AFCD-BC90EE1622D4}"/>
              </a:ext>
            </a:extLst>
          </p:cNvPr>
          <p:cNvSpPr txBox="1"/>
          <p:nvPr/>
        </p:nvSpPr>
        <p:spPr>
          <a:xfrm>
            <a:off x="5669531" y="4986200"/>
            <a:ext cx="2493394" cy="384721"/>
          </a:xfrm>
          <a:prstGeom prst="rect">
            <a:avLst/>
          </a:prstGeom>
          <a:noFill/>
        </p:spPr>
        <p:txBody>
          <a:bodyPr wrap="square" rtlCol="0">
            <a:spAutoFit/>
          </a:bodyPr>
          <a:lstStyle/>
          <a:p>
            <a:pPr algn="ctr"/>
            <a:r>
              <a:rPr lang="en-GB" sz="1900" b="1" dirty="0">
                <a:solidFill>
                  <a:schemeClr val="accent6">
                    <a:lumMod val="75000"/>
                  </a:schemeClr>
                </a:solidFill>
                <a:latin typeface="Arial" panose="020B0604020202020204" pitchFamily="34" charset="0"/>
                <a:cs typeface="Arial" panose="020B0604020202020204" pitchFamily="34" charset="0"/>
              </a:rPr>
              <a:t>Organic pesticide</a:t>
            </a:r>
          </a:p>
        </p:txBody>
      </p:sp>
      <p:sp>
        <p:nvSpPr>
          <p:cNvPr id="15" name="TextBox 14">
            <a:extLst>
              <a:ext uri="{FF2B5EF4-FFF2-40B4-BE49-F238E27FC236}">
                <a16:creationId xmlns:a16="http://schemas.microsoft.com/office/drawing/2014/main" id="{C614CA5E-18FB-4A06-9FCD-C85A499B5E15}"/>
              </a:ext>
            </a:extLst>
          </p:cNvPr>
          <p:cNvSpPr txBox="1"/>
          <p:nvPr/>
        </p:nvSpPr>
        <p:spPr>
          <a:xfrm>
            <a:off x="5430947" y="5523344"/>
            <a:ext cx="3154391" cy="523220"/>
          </a:xfrm>
          <a:prstGeom prst="rect">
            <a:avLst/>
          </a:prstGeom>
          <a:noFill/>
        </p:spPr>
        <p:txBody>
          <a:bodyPr wrap="square" rtlCol="0">
            <a:spAutoFit/>
          </a:bodyPr>
          <a:lstStyle/>
          <a:p>
            <a:r>
              <a:rPr lang="en-GB" sz="700" b="1" dirty="0">
                <a:solidFill>
                  <a:schemeClr val="accent6">
                    <a:lumMod val="75000"/>
                  </a:schemeClr>
                </a:solidFill>
                <a:latin typeface="Arial" panose="020B0604020202020204" pitchFamily="34" charset="0"/>
                <a:cs typeface="Arial" panose="020B0604020202020204" pitchFamily="34" charset="0"/>
              </a:rPr>
              <a:t>Grown in open ponds or photobioreactors and fed CO2 and other nutrients to support photosynthesis. The cell components can be extracted to make biodiesel or bioethanol (from carbohydrates, with the help of </a:t>
            </a:r>
            <a:r>
              <a:rPr lang="en-GB" sz="700" b="1" i="1" dirty="0">
                <a:solidFill>
                  <a:schemeClr val="accent6">
                    <a:lumMod val="75000"/>
                  </a:schemeClr>
                </a:solidFill>
                <a:latin typeface="Arial" panose="020B0604020202020204" pitchFamily="34" charset="0"/>
                <a:cs typeface="Arial" panose="020B0604020202020204" pitchFamily="34" charset="0"/>
              </a:rPr>
              <a:t>Saccharomyces</a:t>
            </a:r>
            <a:r>
              <a:rPr lang="en-GB" sz="700" b="1" dirty="0">
                <a:solidFill>
                  <a:schemeClr val="accent6">
                    <a:lumMod val="75000"/>
                  </a:schemeClr>
                </a:solidFill>
                <a:latin typeface="Arial" panose="020B0604020202020204" pitchFamily="34" charset="0"/>
                <a:cs typeface="Arial" panose="020B0604020202020204" pitchFamily="34" charset="0"/>
              </a:rPr>
              <a:t>.</a:t>
            </a:r>
          </a:p>
        </p:txBody>
      </p:sp>
      <p:sp>
        <p:nvSpPr>
          <p:cNvPr id="16" name="Speech Bubble: Rectangle with Corners Rounded 15">
            <a:extLst>
              <a:ext uri="{FF2B5EF4-FFF2-40B4-BE49-F238E27FC236}">
                <a16:creationId xmlns:a16="http://schemas.microsoft.com/office/drawing/2014/main" id="{1F66EECE-FD76-494C-86B7-D7028B81B3CF}"/>
              </a:ext>
            </a:extLst>
          </p:cNvPr>
          <p:cNvSpPr/>
          <p:nvPr/>
        </p:nvSpPr>
        <p:spPr>
          <a:xfrm>
            <a:off x="5426028" y="2621641"/>
            <a:ext cx="3495675" cy="2749280"/>
          </a:xfrm>
          <a:prstGeom prst="wedgeRoundRect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Grown in open ponds or photobioreactors and fed CO2 and other nutrients to support photosynthesis. The cell components can be extracted to make biodiesel or bioethanol (from carbohydrates, with the help of </a:t>
            </a:r>
            <a:r>
              <a:rPr lang="en-GB" i="1" dirty="0">
                <a:latin typeface="Arial" panose="020B0604020202020204" pitchFamily="34" charset="0"/>
                <a:cs typeface="Arial" panose="020B0604020202020204" pitchFamily="34" charset="0"/>
              </a:rPr>
              <a:t>Saccharomyces</a:t>
            </a:r>
            <a:r>
              <a:rPr lang="en-GB" dirty="0">
                <a:latin typeface="Arial" panose="020B0604020202020204" pitchFamily="34" charset="0"/>
                <a:cs typeface="Arial" panose="020B0604020202020204" pitchFamily="34" charset="0"/>
              </a:rPr>
              <a:t>.</a:t>
            </a:r>
          </a:p>
        </p:txBody>
      </p:sp>
      <p:sp>
        <p:nvSpPr>
          <p:cNvPr id="3" name="Footer Placeholder 2">
            <a:extLst>
              <a:ext uri="{FF2B5EF4-FFF2-40B4-BE49-F238E27FC236}">
                <a16:creationId xmlns:a16="http://schemas.microsoft.com/office/drawing/2014/main" id="{55F75090-48A2-4D07-A464-0023F198A91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529953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3" presetClass="exit" presetSubtype="32" fill="hold" grpId="1" nodeType="clickEffect">
                                  <p:stCondLst>
                                    <p:cond delay="0"/>
                                  </p:stCondLst>
                                  <p:childTnLst>
                                    <p:anim calcmode="lin" valueType="num">
                                      <p:cBhvr>
                                        <p:cTn id="30" dur="500"/>
                                        <p:tgtEl>
                                          <p:spTgt spid="16"/>
                                        </p:tgtEl>
                                        <p:attrNameLst>
                                          <p:attrName>ppt_w</p:attrName>
                                        </p:attrNameLst>
                                      </p:cBhvr>
                                      <p:tavLst>
                                        <p:tav tm="0">
                                          <p:val>
                                            <p:strVal val="ppt_w"/>
                                          </p:val>
                                        </p:tav>
                                        <p:tav tm="100000">
                                          <p:val>
                                            <p:fltVal val="0"/>
                                          </p:val>
                                        </p:tav>
                                      </p:tavLst>
                                    </p:anim>
                                    <p:anim calcmode="lin" valueType="num">
                                      <p:cBhvr>
                                        <p:cTn id="31" dur="500"/>
                                        <p:tgtEl>
                                          <p:spTgt spid="16"/>
                                        </p:tgtEl>
                                        <p:attrNameLst>
                                          <p:attrName>ppt_h</p:attrName>
                                        </p:attrNameLst>
                                      </p:cBhvr>
                                      <p:tavLst>
                                        <p:tav tm="0">
                                          <p:val>
                                            <p:strVal val="ppt_h"/>
                                          </p:val>
                                        </p:tav>
                                        <p:tav tm="100000">
                                          <p:val>
                                            <p:fltVal val="0"/>
                                          </p:val>
                                        </p:tav>
                                      </p:tavLst>
                                    </p:anim>
                                    <p:set>
                                      <p:cBhvr>
                                        <p:cTn id="32" dur="1" fill="hold">
                                          <p:stCondLst>
                                            <p:cond delay="499"/>
                                          </p:stCondLst>
                                        </p:cTn>
                                        <p:tgtEl>
                                          <p:spTgt spid="1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P spid="16" grpId="0" animBg="1"/>
      <p:bldP spid="16"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8DB95-3EA3-49F2-911E-CC97118A0809}"/>
              </a:ext>
            </a:extLst>
          </p:cNvPr>
          <p:cNvSpPr>
            <a:spLocks noGrp="1"/>
          </p:cNvSpPr>
          <p:nvPr>
            <p:ph type="title"/>
          </p:nvPr>
        </p:nvSpPr>
        <p:spPr>
          <a:xfrm>
            <a:off x="628650" y="620139"/>
            <a:ext cx="7886700" cy="1015999"/>
          </a:xfrm>
        </p:spPr>
        <p:txBody>
          <a:bodyPr>
            <a:normAutofit/>
          </a:bodyPr>
          <a:lstStyle/>
          <a:p>
            <a:pPr algn="ctr"/>
            <a:r>
              <a:rPr lang="en-GB" b="1" dirty="0"/>
              <a:t>Useful Microbes Presentation </a:t>
            </a:r>
          </a:p>
        </p:txBody>
      </p:sp>
      <p:sp>
        <p:nvSpPr>
          <p:cNvPr id="4" name="Rectangle 3">
            <a:extLst>
              <a:ext uri="{FF2B5EF4-FFF2-40B4-BE49-F238E27FC236}">
                <a16:creationId xmlns:a16="http://schemas.microsoft.com/office/drawing/2014/main" id="{A00159C7-F2A4-495B-BC05-A91C9C1E2D74}"/>
              </a:ext>
            </a:extLst>
          </p:cNvPr>
          <p:cNvSpPr/>
          <p:nvPr/>
        </p:nvSpPr>
        <p:spPr>
          <a:xfrm>
            <a:off x="552450" y="2107809"/>
            <a:ext cx="8039100" cy="2862322"/>
          </a:xfrm>
          <a:prstGeom prst="rect">
            <a:avLst/>
          </a:prstGeom>
          <a:solidFill>
            <a:srgbClr val="F16436"/>
          </a:solidFill>
        </p:spPr>
        <p:txBody>
          <a:bodyPr wrap="square">
            <a:spAutoFit/>
          </a:bodyPr>
          <a:lstStyle/>
          <a:p>
            <a:pPr lvl="0" algn="ctr">
              <a:spcAft>
                <a:spcPts val="600"/>
              </a:spcAft>
            </a:pPr>
            <a:r>
              <a:rPr lang="en-GB" sz="3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In a groups or individually, using the useful microbes and their properties worksheet, present other useful microbes, for example the fungus Fusarium, which produces mycoprotein, a protein-rich food suitable for vegetarians. </a:t>
            </a:r>
          </a:p>
        </p:txBody>
      </p:sp>
      <p:sp>
        <p:nvSpPr>
          <p:cNvPr id="3" name="Footer Placeholder 2">
            <a:extLst>
              <a:ext uri="{FF2B5EF4-FFF2-40B4-BE49-F238E27FC236}">
                <a16:creationId xmlns:a16="http://schemas.microsoft.com/office/drawing/2014/main" id="{94B41D31-97C4-44C1-AB63-A671CF453FB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69890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A972-69F7-43E7-8D82-7D1D837C0D05}"/>
              </a:ext>
            </a:extLst>
          </p:cNvPr>
          <p:cNvSpPr>
            <a:spLocks noGrp="1"/>
          </p:cNvSpPr>
          <p:nvPr>
            <p:ph type="title"/>
          </p:nvPr>
        </p:nvSpPr>
        <p:spPr>
          <a:xfrm>
            <a:off x="183356" y="1747839"/>
            <a:ext cx="8777287"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0D598851-9A9F-41F2-AA82-2FCDB6BC246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548482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796D3-50B8-4990-A7CD-758AF55AF0C4}"/>
              </a:ext>
            </a:extLst>
          </p:cNvPr>
          <p:cNvSpPr>
            <a:spLocks noGrp="1"/>
          </p:cNvSpPr>
          <p:nvPr>
            <p:ph type="title"/>
          </p:nvPr>
        </p:nvSpPr>
        <p:spPr>
          <a:xfrm>
            <a:off x="628650" y="512763"/>
            <a:ext cx="7886700" cy="2392361"/>
          </a:xfrm>
          <a:ln w="57150">
            <a:solidFill>
              <a:srgbClr val="712B8F"/>
            </a:solidFill>
          </a:ln>
        </p:spPr>
        <p:txBody>
          <a:bodyPr>
            <a:noAutofit/>
          </a:bodyPr>
          <a:lstStyle/>
          <a:p>
            <a:pPr algn="ctr"/>
            <a:r>
              <a:rPr lang="en-GB" sz="3000" b="1" dirty="0"/>
              <a:t>Many microbes are useful, they can help us make food such as bread and yoghurt and can be used in industry due to the proteins or enzymes they produce.</a:t>
            </a:r>
            <a:br>
              <a:rPr lang="en-GB" sz="3000" b="1" dirty="0"/>
            </a:br>
            <a:r>
              <a:rPr lang="en-GB" sz="3000" b="1" dirty="0"/>
              <a:t>True/False? </a:t>
            </a:r>
          </a:p>
        </p:txBody>
      </p:sp>
      <p:sp>
        <p:nvSpPr>
          <p:cNvPr id="4" name="Thought Bubble: Cloud 3">
            <a:extLst>
              <a:ext uri="{FF2B5EF4-FFF2-40B4-BE49-F238E27FC236}">
                <a16:creationId xmlns:a16="http://schemas.microsoft.com/office/drawing/2014/main" id="{A2806A12-AACB-4FB7-B809-97B5713E4D0D}"/>
              </a:ext>
            </a:extLst>
          </p:cNvPr>
          <p:cNvSpPr/>
          <p:nvPr/>
        </p:nvSpPr>
        <p:spPr>
          <a:xfrm>
            <a:off x="2729990" y="3527421"/>
            <a:ext cx="3356485" cy="2111379"/>
          </a:xfrm>
          <a:prstGeom prst="cloud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b="1" dirty="0">
                <a:latin typeface="Arial" panose="020B0604020202020204" pitchFamily="34" charset="0"/>
                <a:cs typeface="Arial" panose="020B0604020202020204" pitchFamily="34" charset="0"/>
              </a:rPr>
              <a:t>True</a:t>
            </a:r>
          </a:p>
        </p:txBody>
      </p:sp>
      <p:sp>
        <p:nvSpPr>
          <p:cNvPr id="3" name="Footer Placeholder 2">
            <a:extLst>
              <a:ext uri="{FF2B5EF4-FFF2-40B4-BE49-F238E27FC236}">
                <a16:creationId xmlns:a16="http://schemas.microsoft.com/office/drawing/2014/main" id="{8C027A2A-565A-406E-92F4-FCB04D5DBFF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36309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3E8152-B101-4097-96C8-A9FD6333FA53}"/>
              </a:ext>
            </a:extLst>
          </p:cNvPr>
          <p:cNvSpPr>
            <a:spLocks noGrp="1"/>
          </p:cNvSpPr>
          <p:nvPr>
            <p:ph type="title"/>
          </p:nvPr>
        </p:nvSpPr>
        <p:spPr>
          <a:xfrm>
            <a:off x="628650" y="460382"/>
            <a:ext cx="7886700" cy="2049461"/>
          </a:xfrm>
          <a:ln w="57150">
            <a:solidFill>
              <a:srgbClr val="712B8F"/>
            </a:solidFill>
          </a:ln>
        </p:spPr>
        <p:txBody>
          <a:bodyPr>
            <a:noAutofit/>
          </a:bodyPr>
          <a:lstStyle/>
          <a:p>
            <a:pPr algn="ctr"/>
            <a:r>
              <a:rPr lang="en-GB" sz="3000" b="1" dirty="0"/>
              <a:t>Fermentation happens when bacteria break down the simple sugars into carbon dioxide. </a:t>
            </a:r>
            <a:br>
              <a:rPr lang="en-GB" sz="3000" b="1" dirty="0"/>
            </a:br>
            <a:r>
              <a:rPr lang="en-GB" sz="3000" b="1" dirty="0"/>
              <a:t>True/False?</a:t>
            </a:r>
          </a:p>
        </p:txBody>
      </p:sp>
      <p:sp>
        <p:nvSpPr>
          <p:cNvPr id="5" name="Thought Bubble: Cloud 4">
            <a:extLst>
              <a:ext uri="{FF2B5EF4-FFF2-40B4-BE49-F238E27FC236}">
                <a16:creationId xmlns:a16="http://schemas.microsoft.com/office/drawing/2014/main" id="{A7239E65-553E-42F1-9072-6F52A69F696F}"/>
              </a:ext>
            </a:extLst>
          </p:cNvPr>
          <p:cNvSpPr/>
          <p:nvPr/>
        </p:nvSpPr>
        <p:spPr>
          <a:xfrm>
            <a:off x="1969833" y="2841625"/>
            <a:ext cx="5204334" cy="3238495"/>
          </a:xfrm>
          <a:prstGeom prst="cloud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latin typeface="Arial" panose="020B0604020202020204" pitchFamily="34" charset="0"/>
                <a:cs typeface="Arial" panose="020B0604020202020204" pitchFamily="34" charset="0"/>
              </a:rPr>
              <a:t>False. Fermentation happens when bacteria break down the complex sugars into simple compounds like carbon dioxide, and lactic acid and alcohol. </a:t>
            </a:r>
          </a:p>
        </p:txBody>
      </p:sp>
      <p:sp>
        <p:nvSpPr>
          <p:cNvPr id="3" name="Footer Placeholder 2">
            <a:extLst>
              <a:ext uri="{FF2B5EF4-FFF2-40B4-BE49-F238E27FC236}">
                <a16:creationId xmlns:a16="http://schemas.microsoft.com/office/drawing/2014/main" id="{7F7D4AE0-F944-4F31-8ABD-7BD89628640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712025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93BEFFC-5AF8-49E1-92D3-0AFB37F71F79}"/>
              </a:ext>
            </a:extLst>
          </p:cNvPr>
          <p:cNvSpPr>
            <a:spLocks noGrp="1"/>
          </p:cNvSpPr>
          <p:nvPr>
            <p:ph type="title"/>
          </p:nvPr>
        </p:nvSpPr>
        <p:spPr>
          <a:xfrm>
            <a:off x="628650" y="569914"/>
            <a:ext cx="7886700" cy="2088352"/>
          </a:xfrm>
          <a:ln w="57150">
            <a:solidFill>
              <a:srgbClr val="712B8F"/>
            </a:solidFill>
          </a:ln>
        </p:spPr>
        <p:txBody>
          <a:bodyPr>
            <a:noAutofit/>
          </a:bodyPr>
          <a:lstStyle/>
          <a:p>
            <a:pPr algn="ctr"/>
            <a:r>
              <a:rPr lang="en-GB" sz="3000" b="1" dirty="0"/>
              <a:t>Yoghurt contains bacteria including Lactobacilli and Streptococcus, meaning eating yoghurt is good for your gut health. </a:t>
            </a:r>
            <a:br>
              <a:rPr lang="en-GB" sz="3000" b="1" dirty="0"/>
            </a:br>
            <a:r>
              <a:rPr lang="en-GB" sz="3000" b="1" dirty="0"/>
              <a:t>True/False?</a:t>
            </a:r>
          </a:p>
        </p:txBody>
      </p:sp>
      <p:sp>
        <p:nvSpPr>
          <p:cNvPr id="5" name="Thought Bubble: Cloud 4">
            <a:extLst>
              <a:ext uri="{FF2B5EF4-FFF2-40B4-BE49-F238E27FC236}">
                <a16:creationId xmlns:a16="http://schemas.microsoft.com/office/drawing/2014/main" id="{8154FBEA-6F99-4F98-A42F-0DF989BA2775}"/>
              </a:ext>
            </a:extLst>
          </p:cNvPr>
          <p:cNvSpPr/>
          <p:nvPr/>
        </p:nvSpPr>
        <p:spPr>
          <a:xfrm>
            <a:off x="2784220" y="3241676"/>
            <a:ext cx="3575559" cy="2495550"/>
          </a:xfrm>
          <a:prstGeom prst="cloud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b="1" dirty="0">
                <a:latin typeface="Arial" panose="020B0604020202020204" pitchFamily="34" charset="0"/>
                <a:cs typeface="Arial" panose="020B0604020202020204" pitchFamily="34" charset="0"/>
              </a:rPr>
              <a:t>True</a:t>
            </a:r>
          </a:p>
        </p:txBody>
      </p:sp>
      <p:sp>
        <p:nvSpPr>
          <p:cNvPr id="3" name="Footer Placeholder 2">
            <a:extLst>
              <a:ext uri="{FF2B5EF4-FFF2-40B4-BE49-F238E27FC236}">
                <a16:creationId xmlns:a16="http://schemas.microsoft.com/office/drawing/2014/main" id="{148B0915-82DB-4E0B-944E-409F1FD10A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35389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49" y="119854"/>
            <a:ext cx="7886700" cy="1021161"/>
          </a:xfrm>
        </p:spPr>
        <p:txBody>
          <a:bodyPr>
            <a:normAutofit/>
          </a:bodyPr>
          <a:lstStyle/>
          <a:p>
            <a:pPr algn="ctr"/>
            <a:r>
              <a:rPr lang="en-GB" sz="3500" b="1" dirty="0"/>
              <a:t>Learning Outcomes</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89" y="1102915"/>
            <a:ext cx="8637019" cy="4899026"/>
          </a:xfrm>
        </p:spPr>
        <p:txBody>
          <a:bodyPr>
            <a:noAutofit/>
          </a:bodyPr>
          <a:lstStyle/>
          <a:p>
            <a:pPr marL="0" lvl="0" indent="0" algn="just">
              <a:lnSpc>
                <a:spcPct val="120000"/>
              </a:lnSpc>
              <a:buNone/>
            </a:pPr>
            <a:r>
              <a:rPr lang="en-GB" sz="2300" b="1" dirty="0"/>
              <a:t>All students will: </a:t>
            </a:r>
          </a:p>
          <a:p>
            <a:pPr marL="0" lvl="0" indent="0" algn="just">
              <a:lnSpc>
                <a:spcPct val="120000"/>
              </a:lnSpc>
              <a:buNone/>
            </a:pPr>
            <a:r>
              <a:rPr lang="en-GB" sz="2300" dirty="0"/>
              <a:t>• Understand that some microbes can keep us healthy. </a:t>
            </a:r>
          </a:p>
          <a:p>
            <a:pPr marL="0" lvl="0" indent="0" algn="just">
              <a:lnSpc>
                <a:spcPct val="120000"/>
              </a:lnSpc>
              <a:buNone/>
            </a:pPr>
            <a:r>
              <a:rPr lang="en-GB" sz="2300" dirty="0"/>
              <a:t>• Understand that some microbes can be useful. </a:t>
            </a:r>
          </a:p>
          <a:p>
            <a:pPr marL="0" lvl="0" indent="0" algn="just">
              <a:lnSpc>
                <a:spcPct val="120000"/>
              </a:lnSpc>
              <a:buNone/>
            </a:pPr>
            <a:r>
              <a:rPr lang="en-GB" sz="2300" dirty="0"/>
              <a:t>• Understand that we need bacterial colonisation to live a healthy life. </a:t>
            </a:r>
          </a:p>
          <a:p>
            <a:pPr marL="0" lvl="0" indent="0" algn="just">
              <a:lnSpc>
                <a:spcPct val="120000"/>
              </a:lnSpc>
              <a:buNone/>
            </a:pPr>
            <a:r>
              <a:rPr lang="en-GB" sz="2300" dirty="0"/>
              <a:t>• Understand that we need to protect our normal microbial flora. </a:t>
            </a:r>
          </a:p>
          <a:p>
            <a:pPr marL="0" lvl="0" indent="0" algn="just">
              <a:lnSpc>
                <a:spcPct val="120000"/>
              </a:lnSpc>
              <a:buNone/>
            </a:pPr>
            <a:r>
              <a:rPr lang="en-GB" sz="2300" dirty="0"/>
              <a:t>• Begin to explore scientific research.</a:t>
            </a:r>
          </a:p>
          <a:p>
            <a:pPr marL="0" lvl="0" indent="0" algn="just">
              <a:lnSpc>
                <a:spcPct val="120000"/>
              </a:lnSpc>
              <a:buNone/>
            </a:pPr>
            <a:r>
              <a:rPr lang="en-GB" sz="2300" b="1" dirty="0"/>
              <a:t>Most students will: </a:t>
            </a:r>
          </a:p>
          <a:p>
            <a:pPr marL="0" lvl="0" indent="0" algn="just">
              <a:lnSpc>
                <a:spcPct val="120000"/>
              </a:lnSpc>
              <a:buNone/>
            </a:pPr>
            <a:r>
              <a:rPr lang="en-GB" sz="2300" dirty="0"/>
              <a:t>• Understand that microbes are important in decomposition and nutrient recycling.</a:t>
            </a:r>
          </a:p>
          <a:p>
            <a:pPr marL="0" lvl="0" indent="0" algn="just">
              <a:lnSpc>
                <a:spcPct val="120000"/>
              </a:lnSpc>
              <a:buNone/>
            </a:pPr>
            <a:endParaRPr lang="en-GB" sz="23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3768"/>
            <a:ext cx="7886700" cy="1325563"/>
          </a:xfrm>
        </p:spPr>
        <p:txBody>
          <a:bodyPr>
            <a:normAutofit/>
          </a:bodyPr>
          <a:lstStyle/>
          <a:p>
            <a:pPr algn="ctr"/>
            <a:r>
              <a:rPr lang="en-GB" b="1" dirty="0"/>
              <a:t>Curriculum Links</a:t>
            </a:r>
          </a:p>
        </p:txBody>
      </p:sp>
      <p:sp>
        <p:nvSpPr>
          <p:cNvPr id="3" name="Rectangle 2">
            <a:extLst>
              <a:ext uri="{FF2B5EF4-FFF2-40B4-BE49-F238E27FC236}">
                <a16:creationId xmlns:a16="http://schemas.microsoft.com/office/drawing/2014/main" id="{32A65404-E799-4D14-9746-CF2D9010AEBA}"/>
              </a:ext>
            </a:extLst>
          </p:cNvPr>
          <p:cNvSpPr/>
          <p:nvPr/>
        </p:nvSpPr>
        <p:spPr>
          <a:xfrm>
            <a:off x="390525" y="1446925"/>
            <a:ext cx="4324350" cy="4708981"/>
          </a:xfrm>
          <a:prstGeom prst="rect">
            <a:avLst/>
          </a:prstGeom>
        </p:spPr>
        <p:txBody>
          <a:bodyPr wrap="square">
            <a:spAutoFit/>
          </a:bodyPr>
          <a:lstStyle/>
          <a:p>
            <a:r>
              <a:rPr lang="en-GB" sz="3000" b="1" dirty="0">
                <a:latin typeface="Arial" panose="020B0604020202020204" pitchFamily="34" charset="0"/>
                <a:cs typeface="Arial" panose="020B0604020202020204" pitchFamily="34" charset="0"/>
              </a:rPr>
              <a:t>PHSE/RHSE </a:t>
            </a:r>
          </a:p>
          <a:p>
            <a:r>
              <a:rPr lang="en-GB" sz="3000" dirty="0">
                <a:latin typeface="Arial" panose="020B0604020202020204" pitchFamily="34" charset="0"/>
                <a:cs typeface="Arial" panose="020B0604020202020204" pitchFamily="34" charset="0"/>
              </a:rPr>
              <a:t>• Health and prevention</a:t>
            </a:r>
          </a:p>
          <a:p>
            <a:r>
              <a:rPr lang="en-GB" sz="3000" b="1" dirty="0">
                <a:latin typeface="Arial" panose="020B0604020202020204" pitchFamily="34" charset="0"/>
                <a:cs typeface="Arial" panose="020B0604020202020204" pitchFamily="34" charset="0"/>
              </a:rPr>
              <a:t>Science </a:t>
            </a:r>
          </a:p>
          <a:p>
            <a:r>
              <a:rPr lang="en-GB" sz="3000" dirty="0">
                <a:latin typeface="Arial" panose="020B0604020202020204" pitchFamily="34" charset="0"/>
                <a:cs typeface="Arial" panose="020B0604020202020204" pitchFamily="34" charset="0"/>
              </a:rPr>
              <a:t>• Scientific thinking </a:t>
            </a:r>
          </a:p>
          <a:p>
            <a:r>
              <a:rPr lang="en-GB" sz="3000" dirty="0">
                <a:latin typeface="Arial" panose="020B0604020202020204" pitchFamily="34" charset="0"/>
                <a:cs typeface="Arial" panose="020B0604020202020204" pitchFamily="34" charset="0"/>
              </a:rPr>
              <a:t>• Analysis and evaluation </a:t>
            </a:r>
          </a:p>
          <a:p>
            <a:r>
              <a:rPr lang="en-GB" sz="3000" dirty="0">
                <a:latin typeface="Arial" panose="020B0604020202020204" pitchFamily="34" charset="0"/>
                <a:cs typeface="Arial" panose="020B0604020202020204" pitchFamily="34" charset="0"/>
              </a:rPr>
              <a:t>• Experimental skills and strategies</a:t>
            </a:r>
          </a:p>
          <a:p>
            <a:r>
              <a:rPr lang="en-GB" sz="3000" dirty="0">
                <a:latin typeface="Arial" panose="020B0604020202020204" pitchFamily="34" charset="0"/>
                <a:cs typeface="Arial" panose="020B0604020202020204" pitchFamily="34" charset="0"/>
              </a:rPr>
              <a:t>• Genetic engineering</a:t>
            </a:r>
          </a:p>
          <a:p>
            <a:r>
              <a:rPr lang="en-GB" sz="3000" dirty="0">
                <a:latin typeface="Arial" panose="020B0604020202020204" pitchFamily="34" charset="0"/>
                <a:cs typeface="Arial" panose="020B0604020202020204" pitchFamily="34" charset="0"/>
              </a:rPr>
              <a:t>• Role in biotechnology</a:t>
            </a:r>
          </a:p>
        </p:txBody>
      </p:sp>
      <p:sp>
        <p:nvSpPr>
          <p:cNvPr id="7" name="Rectangle 6">
            <a:extLst>
              <a:ext uri="{FF2B5EF4-FFF2-40B4-BE49-F238E27FC236}">
                <a16:creationId xmlns:a16="http://schemas.microsoft.com/office/drawing/2014/main" id="{5DB31133-B6A3-4A4A-9CBB-003A2525D172}"/>
              </a:ext>
            </a:extLst>
          </p:cNvPr>
          <p:cNvSpPr/>
          <p:nvPr/>
        </p:nvSpPr>
        <p:spPr>
          <a:xfrm>
            <a:off x="5067300" y="1446925"/>
            <a:ext cx="4572000" cy="4093428"/>
          </a:xfrm>
          <a:prstGeom prst="rect">
            <a:avLst/>
          </a:prstGeom>
        </p:spPr>
        <p:txBody>
          <a:bodyPr>
            <a:spAutoFit/>
          </a:bodyPr>
          <a:lstStyle/>
          <a:p>
            <a:pPr>
              <a:spcAft>
                <a:spcPts val="0"/>
              </a:spcAft>
            </a:pPr>
            <a:r>
              <a:rPr lang="en-GB" sz="3000" b="1" dirty="0">
                <a:latin typeface="Arial" panose="020B0604020202020204" pitchFamily="34" charset="0"/>
                <a:ea typeface="Calibri" panose="020F0502020204030204" pitchFamily="34" charset="0"/>
                <a:cs typeface="Arial" panose="020B0604020202020204" pitchFamily="34" charset="0"/>
              </a:rPr>
              <a:t>Biology</a:t>
            </a:r>
            <a:endParaRPr lang="en-GB" sz="3000" dirty="0">
              <a:latin typeface="Arial" panose="020B0604020202020204" pitchFamily="34" charset="0"/>
              <a:ea typeface="Calibri" panose="020F0502020204030204" pitchFamily="34" charset="0"/>
              <a:cs typeface="Times New Roman" panose="02020603050405020304" pitchFamily="18" charset="0"/>
            </a:endParaRPr>
          </a:p>
          <a:p>
            <a:pPr marL="171450" lvl="0" indent="-171450">
              <a:spcAft>
                <a:spcPts val="600"/>
              </a:spcAft>
              <a:buFont typeface="Arial" panose="020B0604020202020204" pitchFamily="34" charset="0"/>
              <a:buChar char="•"/>
            </a:pPr>
            <a:r>
              <a:rPr lang="en-GB" sz="3000" dirty="0">
                <a:latin typeface="Arial" panose="020B0604020202020204" pitchFamily="34" charset="0"/>
                <a:ea typeface="Calibri" panose="020F0502020204030204" pitchFamily="34" charset="0"/>
                <a:cs typeface="Times New Roman" panose="02020603050405020304" pitchFamily="18" charset="0"/>
              </a:rPr>
              <a:t>Development of medicines</a:t>
            </a:r>
          </a:p>
          <a:p>
            <a:pPr marL="171450" lvl="0" indent="-171450">
              <a:spcAft>
                <a:spcPts val="600"/>
              </a:spcAft>
              <a:buFont typeface="Arial" panose="020B0604020202020204" pitchFamily="34" charset="0"/>
              <a:buChar char="•"/>
            </a:pPr>
            <a:r>
              <a:rPr lang="en-GB" sz="3000" dirty="0">
                <a:latin typeface="Arial" panose="020B0604020202020204" pitchFamily="34" charset="0"/>
                <a:ea typeface="Calibri" panose="020F0502020204030204" pitchFamily="34" charset="0"/>
                <a:cs typeface="Times New Roman" panose="02020603050405020304" pitchFamily="18" charset="0"/>
              </a:rPr>
              <a:t>Cells </a:t>
            </a:r>
          </a:p>
          <a:p>
            <a:pPr marL="171450" lvl="0" indent="-171450">
              <a:spcAft>
                <a:spcPts val="600"/>
              </a:spcAft>
              <a:buFont typeface="Arial" panose="020B0604020202020204" pitchFamily="34" charset="0"/>
              <a:buChar char="•"/>
            </a:pPr>
            <a:r>
              <a:rPr lang="en-GB" sz="3000" dirty="0">
                <a:latin typeface="Arial" panose="020B0604020202020204" pitchFamily="34" charset="0"/>
                <a:ea typeface="Calibri" panose="020F0502020204030204" pitchFamily="34" charset="0"/>
                <a:cs typeface="Times New Roman" panose="02020603050405020304" pitchFamily="18" charset="0"/>
              </a:rPr>
              <a:t>Health and disease</a:t>
            </a:r>
          </a:p>
          <a:p>
            <a:pPr>
              <a:spcAft>
                <a:spcPts val="0"/>
              </a:spcAft>
            </a:pPr>
            <a:r>
              <a:rPr lang="en-GB" sz="3000" b="1" dirty="0">
                <a:latin typeface="Arial" panose="020B0604020202020204" pitchFamily="34" charset="0"/>
                <a:ea typeface="Calibri" panose="020F0502020204030204" pitchFamily="34" charset="0"/>
                <a:cs typeface="Arial" panose="020B0604020202020204" pitchFamily="34" charset="0"/>
              </a:rPr>
              <a:t>English </a:t>
            </a:r>
            <a:endParaRPr lang="en-GB" sz="3000" dirty="0">
              <a:latin typeface="Arial" panose="020B0604020202020204" pitchFamily="34" charset="0"/>
              <a:ea typeface="Calibri" panose="020F0502020204030204" pitchFamily="34" charset="0"/>
              <a:cs typeface="Times New Roman" panose="02020603050405020304" pitchFamily="18" charset="0"/>
            </a:endParaRPr>
          </a:p>
          <a:p>
            <a:pPr marL="171450" lvl="0" indent="-171450">
              <a:spcAft>
                <a:spcPts val="600"/>
              </a:spcAft>
              <a:buFont typeface="Arial" panose="020B0604020202020204" pitchFamily="34" charset="0"/>
              <a:buChar char="•"/>
            </a:pPr>
            <a:r>
              <a:rPr lang="en-GB" sz="3000" dirty="0">
                <a:latin typeface="Arial" panose="020B0604020202020204" pitchFamily="34" charset="0"/>
                <a:ea typeface="Calibri" panose="020F0502020204030204" pitchFamily="34" charset="0"/>
                <a:cs typeface="Arial" panose="020B0604020202020204" pitchFamily="34" charset="0"/>
              </a:rPr>
              <a:t>Reading </a:t>
            </a:r>
            <a:endParaRPr lang="en-GB" sz="3000" dirty="0">
              <a:latin typeface="Arial" panose="020B0604020202020204" pitchFamily="34" charset="0"/>
              <a:ea typeface="Calibri" panose="020F0502020204030204" pitchFamily="34" charset="0"/>
              <a:cs typeface="Times New Roman" panose="02020603050405020304" pitchFamily="18" charset="0"/>
            </a:endParaRPr>
          </a:p>
          <a:p>
            <a:pPr marL="171450" lvl="0" indent="-171450">
              <a:spcAft>
                <a:spcPts val="600"/>
              </a:spcAft>
              <a:buFont typeface="Arial" panose="020B0604020202020204" pitchFamily="34" charset="0"/>
              <a:buChar char="•"/>
            </a:pPr>
            <a:r>
              <a:rPr lang="en-GB" sz="3000" dirty="0">
                <a:latin typeface="Arial" panose="020B0604020202020204" pitchFamily="34" charset="0"/>
                <a:ea typeface="Calibri" panose="020F0502020204030204" pitchFamily="34" charset="0"/>
                <a:cs typeface="Arial" panose="020B0604020202020204" pitchFamily="34" charset="0"/>
              </a:rPr>
              <a:t>Writing</a:t>
            </a:r>
            <a:endParaRPr lang="en-GB" sz="3000" dirty="0">
              <a:latin typeface="Arial" panose="020B060402020202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98647" y="-907392"/>
            <a:ext cx="7886700" cy="830343"/>
          </a:xfrm>
        </p:spPr>
        <p:txBody>
          <a:bodyPr>
            <a:noAutofit/>
          </a:bodyPr>
          <a:lstStyle/>
          <a:p>
            <a:pPr algn="ctr"/>
            <a:r>
              <a:rPr lang="en-GB" sz="3500" b="1" dirty="0"/>
              <a:t>What are Useful Microbes? (1/2)</a:t>
            </a:r>
          </a:p>
        </p:txBody>
      </p:sp>
      <p:sp>
        <p:nvSpPr>
          <p:cNvPr id="9" name="Title 1">
            <a:extLst>
              <a:ext uri="{FF2B5EF4-FFF2-40B4-BE49-F238E27FC236}">
                <a16:creationId xmlns:a16="http://schemas.microsoft.com/office/drawing/2014/main" id="{A892CEA8-074E-40F8-8819-61751579463F}"/>
              </a:ext>
            </a:extLst>
          </p:cNvPr>
          <p:cNvSpPr txBox="1">
            <a:spLocks/>
          </p:cNvSpPr>
          <p:nvPr/>
        </p:nvSpPr>
        <p:spPr>
          <a:xfrm>
            <a:off x="698647" y="252332"/>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What are Useful Microbes?</a:t>
            </a:r>
            <a:endParaRPr lang="en-GB" sz="3500" b="1"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558652" y="1214438"/>
            <a:ext cx="8026695" cy="120775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300" dirty="0">
                <a:latin typeface="Arial" panose="020B0604020202020204" pitchFamily="34" charset="0"/>
                <a:cs typeface="Arial" panose="020B0604020202020204" pitchFamily="34" charset="0"/>
              </a:rPr>
              <a:t>There are millions of different species of microbes and that most of these are completely harmless to humans; some are actually very good for us.</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558651" y="2536488"/>
            <a:ext cx="8026696" cy="20831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300" dirty="0">
                <a:latin typeface="Arial" panose="020B0604020202020204" pitchFamily="34" charset="0"/>
                <a:cs typeface="Arial" panose="020B0604020202020204" pitchFamily="34" charset="0"/>
              </a:rPr>
              <a:t>We use microbes to our advantage, for example, </a:t>
            </a:r>
            <a:r>
              <a:rPr lang="en-GB" sz="2300" i="1" dirty="0">
                <a:latin typeface="Arial" panose="020B0604020202020204" pitchFamily="34" charset="0"/>
                <a:cs typeface="Arial" panose="020B0604020202020204" pitchFamily="34" charset="0"/>
              </a:rPr>
              <a:t>Penicillium</a:t>
            </a:r>
            <a:r>
              <a:rPr lang="en-GB" sz="2300" dirty="0">
                <a:latin typeface="Arial" panose="020B0604020202020204" pitchFamily="34" charset="0"/>
                <a:cs typeface="Arial" panose="020B0604020202020204" pitchFamily="34" charset="0"/>
              </a:rPr>
              <a:t> (fungus) to make antibiotics; some microbes break down dead animals and plant material to make compost; some microbes help us digest foods and some are even used to turn milk into yoghurt, cheese and butter. </a:t>
            </a:r>
          </a:p>
        </p:txBody>
      </p:sp>
      <p:sp>
        <p:nvSpPr>
          <p:cNvPr id="8" name="Rectangle: Rounded Corners 7">
            <a:extLst>
              <a:ext uri="{FF2B5EF4-FFF2-40B4-BE49-F238E27FC236}">
                <a16:creationId xmlns:a16="http://schemas.microsoft.com/office/drawing/2014/main" id="{C20B41E8-AE01-4A1A-8F27-E9A52AD2192D}"/>
              </a:ext>
            </a:extLst>
          </p:cNvPr>
          <p:cNvSpPr/>
          <p:nvPr/>
        </p:nvSpPr>
        <p:spPr>
          <a:xfrm>
            <a:off x="558651" y="4752975"/>
            <a:ext cx="8026696" cy="14097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300" dirty="0">
                <a:latin typeface="Arial" panose="020B0604020202020204" pitchFamily="34" charset="0"/>
                <a:cs typeface="Arial" panose="020B0604020202020204" pitchFamily="34" charset="0"/>
              </a:rPr>
              <a:t>Bacteria and fungi, like us, are alive – they need a food source to grow and multiply. They vary in their food requirements but generally anything we consider food can be used as food by many microbes.</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16CC2F2-FC5D-44F9-B171-1DDD0482554F}"/>
              </a:ext>
            </a:extLst>
          </p:cNvPr>
          <p:cNvSpPr>
            <a:spLocks noGrp="1"/>
          </p:cNvSpPr>
          <p:nvPr>
            <p:ph type="title"/>
          </p:nvPr>
        </p:nvSpPr>
        <p:spPr>
          <a:xfrm>
            <a:off x="628650" y="-938778"/>
            <a:ext cx="7886700" cy="830343"/>
          </a:xfrm>
        </p:spPr>
        <p:txBody>
          <a:bodyPr>
            <a:noAutofit/>
          </a:bodyPr>
          <a:lstStyle/>
          <a:p>
            <a:pPr algn="ctr"/>
            <a:r>
              <a:rPr lang="en-GB" sz="3500" b="1" dirty="0"/>
              <a:t>What are Useful Microbes? (2/2)</a:t>
            </a:r>
          </a:p>
        </p:txBody>
      </p:sp>
      <p:sp>
        <p:nvSpPr>
          <p:cNvPr id="6" name="Title 1">
            <a:extLst>
              <a:ext uri="{FF2B5EF4-FFF2-40B4-BE49-F238E27FC236}">
                <a16:creationId xmlns:a16="http://schemas.microsoft.com/office/drawing/2014/main" id="{E1C3C201-D578-421C-BD0C-6C599E35D5AA}"/>
              </a:ext>
            </a:extLst>
          </p:cNvPr>
          <p:cNvSpPr txBox="1">
            <a:spLocks/>
          </p:cNvSpPr>
          <p:nvPr/>
        </p:nvSpPr>
        <p:spPr>
          <a:xfrm>
            <a:off x="698647" y="252332"/>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What are Useful Microbes?</a:t>
            </a:r>
            <a:endParaRPr lang="en-GB" sz="3500" b="1" dirty="0"/>
          </a:p>
        </p:txBody>
      </p:sp>
      <p:sp>
        <p:nvSpPr>
          <p:cNvPr id="8" name="Rectangle: Rounded Corners 7">
            <a:extLst>
              <a:ext uri="{FF2B5EF4-FFF2-40B4-BE49-F238E27FC236}">
                <a16:creationId xmlns:a16="http://schemas.microsoft.com/office/drawing/2014/main" id="{6120BD40-7840-4F24-8AB7-84CEC771DC64}"/>
              </a:ext>
            </a:extLst>
          </p:cNvPr>
          <p:cNvSpPr/>
          <p:nvPr/>
        </p:nvSpPr>
        <p:spPr>
          <a:xfrm>
            <a:off x="558651" y="1197879"/>
            <a:ext cx="8026696" cy="1935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300" dirty="0">
                <a:latin typeface="Arial" panose="020B0604020202020204" pitchFamily="34" charset="0"/>
                <a:cs typeface="Arial" panose="020B0604020202020204" pitchFamily="34" charset="0"/>
              </a:rPr>
              <a:t>Microbes also produce waste products and it is these waste products that can either be beneficial or harmful to humans. When milk turn sour this may be seen as a problem to us, industry uses this process (fermentation) in making yoghurt. </a:t>
            </a:r>
          </a:p>
        </p:txBody>
      </p:sp>
      <p:sp>
        <p:nvSpPr>
          <p:cNvPr id="9" name="Rectangle: Rounded Corners 8">
            <a:extLst>
              <a:ext uri="{FF2B5EF4-FFF2-40B4-BE49-F238E27FC236}">
                <a16:creationId xmlns:a16="http://schemas.microsoft.com/office/drawing/2014/main" id="{3B60E099-48C3-49E6-9767-1F4A8384BCE8}"/>
              </a:ext>
            </a:extLst>
          </p:cNvPr>
          <p:cNvSpPr/>
          <p:nvPr/>
        </p:nvSpPr>
        <p:spPr>
          <a:xfrm>
            <a:off x="558651" y="3313762"/>
            <a:ext cx="8026696" cy="289559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300" dirty="0">
                <a:latin typeface="Arial" panose="020B0604020202020204" pitchFamily="34" charset="0"/>
                <a:cs typeface="Arial" panose="020B0604020202020204" pitchFamily="34" charset="0"/>
              </a:rPr>
              <a:t>Fermentation is a chemical change/process by which bacteria ‘eat’ sugars and produce acids and gas as waste. We use this process in the food industry to create wine, beer, bread, yoghurt and many more foodstuffs. When making yoghurt, the bacteria added to milk consume the milk sugars, and through fermentation convert these sugars to lactic acid which causes the milk to thicken into a yoghurt. </a:t>
            </a:r>
          </a:p>
        </p:txBody>
      </p:sp>
      <p:sp>
        <p:nvSpPr>
          <p:cNvPr id="4" name="Footer Placeholder 3">
            <a:extLst>
              <a:ext uri="{FF2B5EF4-FFF2-40B4-BE49-F238E27FC236}">
                <a16:creationId xmlns:a16="http://schemas.microsoft.com/office/drawing/2014/main" id="{021DFDA3-040B-4274-9113-9D6F177909A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157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F26CA-6083-495B-8B22-1D5A4BDB2092}"/>
              </a:ext>
            </a:extLst>
          </p:cNvPr>
          <p:cNvSpPr>
            <a:spLocks noGrp="1"/>
          </p:cNvSpPr>
          <p:nvPr>
            <p:ph type="title"/>
          </p:nvPr>
        </p:nvSpPr>
        <p:spPr>
          <a:xfrm>
            <a:off x="319088" y="2185989"/>
            <a:ext cx="7886700" cy="2852737"/>
          </a:xfrm>
        </p:spPr>
        <p:txBody>
          <a:bodyPr>
            <a:normAutofit/>
          </a:bodyPr>
          <a:lstStyle/>
          <a:p>
            <a:r>
              <a:rPr lang="en-GB" b="1" dirty="0"/>
              <a:t>Main Activity:</a:t>
            </a:r>
            <a:br>
              <a:rPr lang="en-GB" b="1" dirty="0"/>
            </a:br>
            <a:r>
              <a:rPr lang="en-GB" b="1" dirty="0"/>
              <a:t>The Story of Insulin </a:t>
            </a:r>
          </a:p>
        </p:txBody>
      </p:sp>
      <p:sp>
        <p:nvSpPr>
          <p:cNvPr id="4" name="Footer Placeholder 3">
            <a:extLst>
              <a:ext uri="{FF2B5EF4-FFF2-40B4-BE49-F238E27FC236}">
                <a16:creationId xmlns:a16="http://schemas.microsoft.com/office/drawing/2014/main" id="{50400773-DD46-4870-A952-6536DE76949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80523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4FD70-9018-40D3-B9DC-B5E1AEED0270}"/>
              </a:ext>
            </a:extLst>
          </p:cNvPr>
          <p:cNvSpPr>
            <a:spLocks noGrp="1"/>
          </p:cNvSpPr>
          <p:nvPr>
            <p:ph type="title"/>
          </p:nvPr>
        </p:nvSpPr>
        <p:spPr>
          <a:xfrm>
            <a:off x="623888" y="-1416205"/>
            <a:ext cx="7886700" cy="1416205"/>
          </a:xfrm>
        </p:spPr>
        <p:txBody>
          <a:bodyPr vert="horz" lIns="91440" tIns="45720" rIns="91440" bIns="45720" rtlCol="0" anchor="b">
            <a:normAutofit/>
          </a:bodyPr>
          <a:lstStyle/>
          <a:p>
            <a:r>
              <a:rPr lang="en-GB" dirty="0"/>
              <a:t>Story of Insulin Steps</a:t>
            </a:r>
          </a:p>
        </p:txBody>
      </p:sp>
      <p:pic>
        <p:nvPicPr>
          <p:cNvPr id="5" name="Picture 4">
            <a:extLst>
              <a:ext uri="{FF2B5EF4-FFF2-40B4-BE49-F238E27FC236}">
                <a16:creationId xmlns:a16="http://schemas.microsoft.com/office/drawing/2014/main" id="{29B4738F-44BB-4C70-BE5A-B4DB433E758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39724" y="609600"/>
            <a:ext cx="8623301" cy="5505449"/>
          </a:xfrm>
          <a:prstGeom prst="rect">
            <a:avLst/>
          </a:prstGeom>
        </p:spPr>
      </p:pic>
      <p:pic>
        <p:nvPicPr>
          <p:cNvPr id="12" name="Picture 11">
            <a:extLst>
              <a:ext uri="{FF2B5EF4-FFF2-40B4-BE49-F238E27FC236}">
                <a16:creationId xmlns:a16="http://schemas.microsoft.com/office/drawing/2014/main" id="{46973296-C227-499F-8EFA-017492F13DE9}"/>
              </a:ext>
              <a:ext uri="{C183D7F6-B498-43B3-948B-1728B52AA6E4}">
                <adec:decorative xmlns:adec="http://schemas.microsoft.com/office/drawing/2017/decorative" val="1"/>
              </a:ext>
            </a:extLst>
          </p:cNvPr>
          <p:cNvPicPr>
            <a:picLocks noChangeAspect="1"/>
          </p:cNvPicPr>
          <p:nvPr/>
        </p:nvPicPr>
        <p:blipFill>
          <a:blip r:embed="rId3"/>
          <a:srcRect/>
          <a:stretch/>
        </p:blipFill>
        <p:spPr>
          <a:xfrm>
            <a:off x="446896" y="1034983"/>
            <a:ext cx="8250208" cy="5108641"/>
          </a:xfrm>
          <a:prstGeom prst="rect">
            <a:avLst/>
          </a:prstGeom>
        </p:spPr>
      </p:pic>
      <p:sp>
        <p:nvSpPr>
          <p:cNvPr id="13" name="TextBox 12">
            <a:extLst>
              <a:ext uri="{FF2B5EF4-FFF2-40B4-BE49-F238E27FC236}">
                <a16:creationId xmlns:a16="http://schemas.microsoft.com/office/drawing/2014/main" id="{B827C179-114F-44E2-8291-87524F15C6F7}"/>
              </a:ext>
            </a:extLst>
          </p:cNvPr>
          <p:cNvSpPr txBox="1"/>
          <p:nvPr/>
        </p:nvSpPr>
        <p:spPr>
          <a:xfrm>
            <a:off x="707006" y="1255321"/>
            <a:ext cx="4703194" cy="201593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5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1. Conduct research on the history of insulin, what it’s used for, how microbes are involved, and the ethical considerations in insulin production</a:t>
            </a:r>
          </a:p>
        </p:txBody>
      </p:sp>
      <p:sp>
        <p:nvSpPr>
          <p:cNvPr id="14" name="TextBox 13">
            <a:extLst>
              <a:ext uri="{FF2B5EF4-FFF2-40B4-BE49-F238E27FC236}">
                <a16:creationId xmlns:a16="http://schemas.microsoft.com/office/drawing/2014/main" id="{3AB602C3-5D8C-49BB-8189-499BA6C4E45F}"/>
              </a:ext>
            </a:extLst>
          </p:cNvPr>
          <p:cNvSpPr txBox="1"/>
          <p:nvPr/>
        </p:nvSpPr>
        <p:spPr>
          <a:xfrm>
            <a:off x="5787954" y="1255321"/>
            <a:ext cx="2531395" cy="124649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5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2. Share your research with the class</a:t>
            </a:r>
          </a:p>
        </p:txBody>
      </p:sp>
      <p:sp>
        <p:nvSpPr>
          <p:cNvPr id="4" name="Footer Placeholder 3">
            <a:extLst>
              <a:ext uri="{FF2B5EF4-FFF2-40B4-BE49-F238E27FC236}">
                <a16:creationId xmlns:a16="http://schemas.microsoft.com/office/drawing/2014/main" id="{C300B998-1593-477C-9409-299C425021C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68214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6B33E-695D-456A-80CA-B8307465D631}"/>
              </a:ext>
            </a:extLst>
          </p:cNvPr>
          <p:cNvSpPr>
            <a:spLocks noGrp="1"/>
          </p:cNvSpPr>
          <p:nvPr>
            <p:ph type="title"/>
          </p:nvPr>
        </p:nvSpPr>
        <p:spPr>
          <a:xfrm>
            <a:off x="628650" y="49400"/>
            <a:ext cx="7886700" cy="1349374"/>
          </a:xfrm>
        </p:spPr>
        <p:txBody>
          <a:bodyPr>
            <a:normAutofit/>
          </a:bodyPr>
          <a:lstStyle/>
          <a:p>
            <a:pPr algn="ctr"/>
            <a:r>
              <a:rPr lang="en-GB" sz="3000" b="1" dirty="0"/>
              <a:t>You Will Now be Conducting Research Into the Production of Insulin</a:t>
            </a:r>
          </a:p>
        </p:txBody>
      </p:sp>
      <p:sp>
        <p:nvSpPr>
          <p:cNvPr id="5" name="Rectangle 4">
            <a:extLst>
              <a:ext uri="{FF2B5EF4-FFF2-40B4-BE49-F238E27FC236}">
                <a16:creationId xmlns:a16="http://schemas.microsoft.com/office/drawing/2014/main" id="{07B21F7D-FD0D-49D8-8D6A-1055F30BAEB1}"/>
              </a:ext>
            </a:extLst>
          </p:cNvPr>
          <p:cNvSpPr/>
          <p:nvPr/>
        </p:nvSpPr>
        <p:spPr>
          <a:xfrm>
            <a:off x="552450" y="1530766"/>
            <a:ext cx="8039100" cy="4693593"/>
          </a:xfrm>
          <a:prstGeom prst="rect">
            <a:avLst/>
          </a:prstGeom>
          <a:solidFill>
            <a:srgbClr val="F16436"/>
          </a:solidFill>
        </p:spPr>
        <p:txBody>
          <a:bodyPr wrap="square">
            <a:spAutoFit/>
          </a:bodyPr>
          <a:lstStyle/>
          <a:p>
            <a:pPr lvl="0">
              <a:spcAft>
                <a:spcPts val="600"/>
              </a:spcAft>
            </a:pPr>
            <a:r>
              <a:rPr lang="en-GB" sz="2400" dirty="0">
                <a:solidFill>
                  <a:schemeClr val="bg1"/>
                </a:solidFill>
                <a:latin typeface="Arial" panose="020B0604020202020204" pitchFamily="34" charset="0"/>
                <a:ea typeface="Calibri" panose="020F0502020204030204" pitchFamily="34" charset="0"/>
                <a:cs typeface="Times New Roman" panose="02020603050405020304" pitchFamily="18" charset="0"/>
              </a:rPr>
              <a:t>Plan your research and include answers to the following questions: </a:t>
            </a:r>
          </a:p>
          <a:p>
            <a:pPr lvl="0">
              <a:spcAft>
                <a:spcPts val="600"/>
              </a:spcAft>
            </a:pPr>
            <a:endPar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marL="457200" lvl="0" indent="-457200">
              <a:spcAft>
                <a:spcPts val="600"/>
              </a:spcAft>
              <a:buFont typeface="Wingdings" panose="05000000000000000000" pitchFamily="2" charset="2"/>
              <a:buChar char="§"/>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How was insulin historically made? </a:t>
            </a:r>
          </a:p>
          <a:p>
            <a:pPr marL="457200" lvl="0" indent="-457200">
              <a:spcAft>
                <a:spcPts val="600"/>
              </a:spcAft>
              <a:buFont typeface="Wingdings" panose="05000000000000000000" pitchFamily="2" charset="2"/>
              <a:buChar char="§"/>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How is insulin made using microbes today? Why? </a:t>
            </a:r>
          </a:p>
          <a:p>
            <a:pPr marL="457200" lvl="0" indent="-457200">
              <a:spcAft>
                <a:spcPts val="600"/>
              </a:spcAft>
              <a:buFont typeface="Wingdings" panose="05000000000000000000" pitchFamily="2" charset="2"/>
              <a:buChar char="§"/>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What microbes are involved? Why? </a:t>
            </a:r>
          </a:p>
          <a:p>
            <a:pPr marL="457200" lvl="0" indent="-457200">
              <a:spcAft>
                <a:spcPts val="600"/>
              </a:spcAft>
              <a:buFont typeface="Wingdings" panose="05000000000000000000" pitchFamily="2" charset="2"/>
              <a:buChar char="§"/>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Are there any ethical considerations in this field of science? </a:t>
            </a:r>
          </a:p>
          <a:p>
            <a:pPr lvl="0">
              <a:spcAft>
                <a:spcPts val="600"/>
              </a:spcAft>
            </a:pPr>
            <a:endPar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lvl="0">
              <a:spcAft>
                <a:spcPts val="600"/>
              </a:spcAft>
            </a:pPr>
            <a:r>
              <a:rPr lang="en-GB" sz="2400" dirty="0">
                <a:solidFill>
                  <a:schemeClr val="bg1"/>
                </a:solidFill>
                <a:latin typeface="Arial" panose="020B0604020202020204" pitchFamily="34" charset="0"/>
                <a:ea typeface="Calibri" panose="020F0502020204030204" pitchFamily="34" charset="0"/>
                <a:cs typeface="Times New Roman" panose="02020603050405020304" pitchFamily="18" charset="0"/>
              </a:rPr>
              <a:t>You may choose to present your research as an essay or a presentation.</a:t>
            </a:r>
          </a:p>
        </p:txBody>
      </p:sp>
      <p:sp>
        <p:nvSpPr>
          <p:cNvPr id="3" name="Footer Placeholder 2">
            <a:extLst>
              <a:ext uri="{FF2B5EF4-FFF2-40B4-BE49-F238E27FC236}">
                <a16:creationId xmlns:a16="http://schemas.microsoft.com/office/drawing/2014/main" id="{D665DDB0-B879-4A9D-A89A-42F4E619069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202298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C9F02-83FD-4F67-8498-9859722F5261}"/>
              </a:ext>
            </a:extLst>
          </p:cNvPr>
          <p:cNvSpPr>
            <a:spLocks noGrp="1"/>
          </p:cNvSpPr>
          <p:nvPr>
            <p:ph type="title"/>
          </p:nvPr>
        </p:nvSpPr>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9BD2B4CB-6590-453E-9BF8-D8FF327A0E6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975414648"/>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2787</TotalTime>
  <Words>941</Words>
  <Application>Microsoft Office PowerPoint</Application>
  <PresentationFormat>On-screen Show (4:3)</PresentationFormat>
  <Paragraphs>136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Wingdings</vt:lpstr>
      <vt:lpstr>Office Theme</vt:lpstr>
      <vt:lpstr>Micro-organisms: Useful Microbes</vt:lpstr>
      <vt:lpstr>Learning Outcomes</vt:lpstr>
      <vt:lpstr>Curriculum Links</vt:lpstr>
      <vt:lpstr>What are Useful Microbes? (1/2)</vt:lpstr>
      <vt:lpstr>What are Useful Microbes? (2/2)</vt:lpstr>
      <vt:lpstr>Main Activity: The Story of Insulin </vt:lpstr>
      <vt:lpstr>Story of Insulin Steps</vt:lpstr>
      <vt:lpstr>You Will Now be Conducting Research Into the Production of Insulin</vt:lpstr>
      <vt:lpstr>Discussion</vt:lpstr>
      <vt:lpstr>Discussion Points</vt:lpstr>
      <vt:lpstr>Extension Activities</vt:lpstr>
      <vt:lpstr>Useful Microbes and Their Properties</vt:lpstr>
      <vt:lpstr>Useful Microbes and Their Properties - Answers</vt:lpstr>
      <vt:lpstr>Useful Microbes Presentation </vt:lpstr>
      <vt:lpstr>Learning Consolidation</vt:lpstr>
      <vt:lpstr>Many microbes are useful, they can help us make food such as bread and yoghurt and can be used in industry due to the proteins or enzymes they produce. True/False? </vt:lpstr>
      <vt:lpstr>Fermentation happens when bacteria break down the simple sugars into carbon dioxide.  True/False?</vt:lpstr>
      <vt:lpstr>Yoghurt contains bacteria including Lactobacilli and Streptococcus, meaning eating yoghurt is good for your gut health.  True/False?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Liam Clayton</cp:lastModifiedBy>
  <cp:revision>339</cp:revision>
  <dcterms:created xsi:type="dcterms:W3CDTF">2022-02-28T09:25:11Z</dcterms:created>
  <dcterms:modified xsi:type="dcterms:W3CDTF">2022-08-18T15:50:57Z</dcterms:modified>
</cp:coreProperties>
</file>